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rts/colors4.xml" ContentType="application/vnd.ms-office.chartcolorstyle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charts/colors2.xml" ContentType="application/vnd.ms-office.chartcolorstyl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charts/style4.xml" ContentType="application/vnd.ms-office.chartstyle+xml"/>
  <Override PartName="/ppt/charts/style3.xml" ContentType="application/vnd.ms-office.chartstyl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charts/style1.xml" ContentType="application/vnd.ms-office.chart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charts/colors3.xml" ContentType="application/vnd.ms-office.chartcolorstyl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38" r:id="rId1"/>
    <p:sldMasterId id="2147483950" r:id="rId2"/>
  </p:sldMasterIdLst>
  <p:notesMasterIdLst>
    <p:notesMasterId r:id="rId12"/>
  </p:notesMasterIdLst>
  <p:handoutMasterIdLst>
    <p:handoutMasterId r:id="rId13"/>
  </p:handoutMasterIdLst>
  <p:sldIdLst>
    <p:sldId id="257" r:id="rId3"/>
    <p:sldId id="354" r:id="rId4"/>
    <p:sldId id="346" r:id="rId5"/>
    <p:sldId id="356" r:id="rId6"/>
    <p:sldId id="361" r:id="rId7"/>
    <p:sldId id="357" r:id="rId8"/>
    <p:sldId id="358" r:id="rId9"/>
    <p:sldId id="360" r:id="rId10"/>
    <p:sldId id="345" r:id="rId11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  <a:srgbClr val="FF9900"/>
    <a:srgbClr val="009900"/>
    <a:srgbClr val="1828A2"/>
    <a:srgbClr val="336600"/>
    <a:srgbClr val="FFCC00"/>
    <a:srgbClr val="FF9933"/>
    <a:srgbClr val="F67976"/>
    <a:srgbClr val="27A545"/>
    <a:srgbClr val="D9F7D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25E5076-3810-47DD-B79F-674D7AD40C01}" styleName="Темный стиль 1 —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86" autoAdjust="0"/>
    <p:restoredTop sz="92497" autoAdjust="0"/>
  </p:normalViewPr>
  <p:slideViewPr>
    <p:cSldViewPr>
      <p:cViewPr varScale="1">
        <p:scale>
          <a:sx n="84" d="100"/>
          <a:sy n="84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solidFill>
            <a:schemeClr val="accent6">
              <a:lumMod val="50000"/>
            </a:schemeClr>
          </a:solidFill>
        </a:ln>
        <a:effectLst/>
        <a:sp3d>
          <a:contourClr>
            <a:schemeClr val="accent6">
              <a:lumMod val="50000"/>
            </a:schemeClr>
          </a:contourClr>
        </a:sp3d>
      </c:spPr>
    </c:backWall>
    <c:plotArea>
      <c:layout>
        <c:manualLayout>
          <c:layoutTarget val="inner"/>
          <c:xMode val="edge"/>
          <c:yMode val="edge"/>
          <c:x val="0.12838220025505367"/>
          <c:y val="0.1379515309398448"/>
          <c:w val="0.84462599356922963"/>
          <c:h val="0.73971579777747964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Государственная программа "Энергосбережение и повышение энергетической эффективности Пермского края"*</c:v>
                </c:pt>
              </c:strCache>
            </c:strRef>
          </c:tx>
          <c:spPr>
            <a:solidFill>
              <a:srgbClr val="FF9900"/>
            </a:solidFill>
            <a:ln>
              <a:noFill/>
            </a:ln>
            <a:effectLst/>
            <a:sp3d/>
          </c:spPr>
          <c:dLbls>
            <c:dLbl>
              <c:idx val="0"/>
              <c:layout>
                <c:manualLayout>
                  <c:x val="1.1803755164056769E-2"/>
                  <c:y val="8.2553243259683856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5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Val val="1"/>
              <c:extLst>
                <c:ext xmlns:c15="http://schemas.microsoft.com/office/drawing/2012/chart" uri="{CE6537A1-D6FC-4f65-9D91-7224C49458BB}">
                  <c15:layout>
                    <c:manualLayout>
                      <c:w val="7.5088009145740015E-2"/>
                      <c:h val="6.3186102502369182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1.2406367202472363E-2"/>
                  <c:y val="5.0460039916150994E-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2259273829528312E-2"/>
                  <c:y val="-6.3359889385721923E-4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1666422085180045E-2"/>
                  <c:y val="-1.9311151900555301E-7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15875" cap="flat" cmpd="sng" algn="ctr">
                      <a:solidFill>
                        <a:schemeClr val="dk1"/>
                      </a:solidFill>
                      <a:prstDash val="solid"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4"/>
                <c:pt idx="0">
                  <c:v>2016 год (первоначальный)</c:v>
                </c:pt>
                <c:pt idx="1">
                  <c:v>2017 год (прогноз)</c:v>
                </c:pt>
                <c:pt idx="2">
                  <c:v>2018 год (прогноз)</c:v>
                </c:pt>
                <c:pt idx="3">
                  <c:v>2019 год (прогноз)</c:v>
                </c:pt>
              </c:strCache>
            </c:strRef>
          </c:cat>
          <c:val>
            <c:numRef>
              <c:f>Лист1!$B$2:$B$6</c:f>
              <c:numCache>
                <c:formatCode>#,##0.0</c:formatCode>
                <c:ptCount val="5"/>
                <c:pt idx="0">
                  <c:v>96.5</c:v>
                </c:pt>
                <c:pt idx="1">
                  <c:v>56.2</c:v>
                </c:pt>
                <c:pt idx="2">
                  <c:v>49</c:v>
                </c:pt>
                <c:pt idx="3">
                  <c:v>43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Государственная программа "Обеспечение качественным жильем и услугами ЖКХ населения Пермского края"**</c:v>
                </c:pt>
              </c:strCache>
            </c:strRef>
          </c:tx>
          <c:spPr>
            <a:gradFill>
              <a:gsLst>
                <a:gs pos="100000">
                  <a:schemeClr val="accent2">
                    <a:alpha val="0"/>
                  </a:schemeClr>
                </a:gs>
                <a:gs pos="50000">
                  <a:schemeClr val="accent2"/>
                </a:gs>
              </a:gsLst>
              <a:lin ang="5400000" scaled="0"/>
            </a:gradFill>
            <a:ln>
              <a:noFill/>
            </a:ln>
            <a:effectLst/>
            <a:sp3d/>
          </c:spPr>
          <c:dLbls>
            <c:dLbl>
              <c:idx val="0"/>
              <c:layout>
                <c:manualLayout>
                  <c:x val="8.8925693597069755E-3"/>
                  <c:y val="-7.9073285993132587E-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8.892569359707005E-3"/>
                  <c:y val="-1.0543104799084333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6303043826129501E-2"/>
                  <c:y val="-2.1086209598168711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5195613185836498E-2"/>
                  <c:y val="-2.1086209598168756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4"/>
                <c:pt idx="0">
                  <c:v>2016 год (первоначальный)</c:v>
                </c:pt>
                <c:pt idx="1">
                  <c:v>2017 год (прогноз)</c:v>
                </c:pt>
                <c:pt idx="2">
                  <c:v>2018 год (прогноз)</c:v>
                </c:pt>
                <c:pt idx="3">
                  <c:v>2019 год (прогноз)</c:v>
                </c:pt>
              </c:strCache>
            </c:strRef>
          </c:cat>
          <c:val>
            <c:numRef>
              <c:f>Лист1!$C$2:$C$6</c:f>
              <c:numCache>
                <c:formatCode>#,##0.0</c:formatCode>
                <c:ptCount val="5"/>
                <c:pt idx="0">
                  <c:v>1780.3</c:v>
                </c:pt>
                <c:pt idx="1">
                  <c:v>1659.5</c:v>
                </c:pt>
                <c:pt idx="2">
                  <c:v>1388.2</c:v>
                </c:pt>
                <c:pt idx="3" formatCode="General">
                  <c:v>372.3</c:v>
                </c:pt>
              </c:numCache>
            </c:numRef>
          </c:val>
        </c:ser>
        <c:dLbls/>
        <c:gapDepth val="0"/>
        <c:shape val="box"/>
        <c:axId val="83785600"/>
        <c:axId val="83787136"/>
        <c:axId val="0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Лист1!$D$1</c15:sqref>
                        </c15:formulaRef>
                      </c:ext>
                    </c:extLst>
                    <c:strCache>
                      <c:ptCount val="1"/>
                      <c:pt idx="0">
                        <c:v>Столбец2</c:v>
                      </c:pt>
                    </c:strCache>
                  </c:strRef>
                </c:tx>
                <c:spPr>
                  <a:gradFill>
                    <a:gsLst>
                      <a:gs pos="100000">
                        <a:schemeClr val="accent3">
                          <a:alpha val="0"/>
                        </a:schemeClr>
                      </a:gs>
                      <a:gs pos="50000">
                        <a:schemeClr val="accent3"/>
                      </a:gs>
                    </a:gsLst>
                    <a:lin ang="5400000" scaled="0"/>
                  </a:gradFill>
                  <a:ln>
                    <a:noFill/>
                  </a:ln>
                  <a:effectLst/>
                  <a:sp3d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Лист1!$A$2:$A$6</c15:sqref>
                        </c15:formulaRef>
                      </c:ext>
                    </c:extLst>
                    <c:strCache>
                      <c:ptCount val="4"/>
                      <c:pt idx="0">
                        <c:v>2016 год (первоначальный)</c:v>
                      </c:pt>
                      <c:pt idx="1">
                        <c:v>2017 год (прогноз)</c:v>
                      </c:pt>
                      <c:pt idx="2">
                        <c:v>2018 год (прогноз)</c:v>
                      </c:pt>
                      <c:pt idx="3">
                        <c:v>2019 год (прогноз)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Лист1!$D$2:$D$6</c15:sqref>
                        </c15:formulaRef>
                      </c:ext>
                    </c:extLst>
                    <c:numCache>
                      <c:formatCode>General</c:formatCode>
                      <c:ptCount val="5"/>
                    </c:numCache>
                  </c:numRef>
                </c:val>
              </c15:ser>
            </c15:filteredBarSeries>
          </c:ext>
        </c:extLst>
      </c:bar3DChart>
      <c:catAx>
        <c:axId val="8378560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3787136"/>
        <c:crosses val="autoZero"/>
        <c:auto val="1"/>
        <c:lblAlgn val="ctr"/>
        <c:lblOffset val="100"/>
      </c:catAx>
      <c:valAx>
        <c:axId val="83787136"/>
        <c:scaling>
          <c:orientation val="minMax"/>
        </c:scaling>
        <c:axPos val="l"/>
        <c:majorGridlines>
          <c:spPr>
            <a:ln w="12700" cap="flat" cmpd="sng" algn="ctr">
              <a:solidFill>
                <a:schemeClr val="accent6">
                  <a:lumMod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600" b="1" dirty="0" smtClean="0">
                    <a:solidFill>
                      <a:schemeClr val="tx1"/>
                    </a:solidFill>
                  </a:rPr>
                  <a:t>Млн.рублей</a:t>
                </a:r>
                <a:endParaRPr lang="ru-RU" sz="1600" b="1" dirty="0">
                  <a:solidFill>
                    <a:schemeClr val="tx1"/>
                  </a:solidFill>
                </a:endParaRPr>
              </a:p>
            </c:rich>
          </c:tx>
          <c:layout/>
          <c:spPr>
            <a:noFill/>
            <a:ln>
              <a:noFill/>
            </a:ln>
            <a:effectLst/>
          </c:spPr>
        </c:title>
        <c:numFmt formatCode="#,##0.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3785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5430685105949971"/>
          <c:y val="0.23750190678691621"/>
          <c:w val="0.33479648386407129"/>
          <c:h val="0.33661892175999297"/>
        </c:manualLayout>
      </c:layout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40"/>
      <c:rotY val="110"/>
      <c:depthPercent val="100"/>
      <c:perspective val="2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948485371812374E-2"/>
          <c:y val="2.9839012270495607E-2"/>
          <c:w val="0.88373129058267463"/>
          <c:h val="0.8488712548216725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7"/>
          <c:dPt>
            <c:idx val="0"/>
            <c:spPr>
              <a:gradFill rotWithShape="1">
                <a:gsLst>
                  <a:gs pos="0">
                    <a:schemeClr val="accent2">
                      <a:tint val="43000"/>
                      <a:satMod val="165000"/>
                    </a:schemeClr>
                  </a:gs>
                  <a:gs pos="55000">
                    <a:schemeClr val="accent2">
                      <a:tint val="83000"/>
                      <a:satMod val="155000"/>
                    </a:schemeClr>
                  </a:gs>
                  <a:gs pos="100000">
                    <a:schemeClr val="accent2">
                      <a:shade val="85000"/>
                    </a:schemeClr>
                  </a:gs>
                </a:gsLst>
                <a:path path="circle">
                  <a:fillToRect l="-40000" t="-90000" r="140000" b="190000"/>
                </a:path>
              </a:gra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p3d/>
            </c:spPr>
          </c:dPt>
          <c:dPt>
            <c:idx val="1"/>
            <c:spPr>
              <a:gradFill rotWithShape="1">
                <a:gsLst>
                  <a:gs pos="0">
                    <a:schemeClr val="accent4">
                      <a:tint val="43000"/>
                      <a:satMod val="165000"/>
                    </a:schemeClr>
                  </a:gs>
                  <a:gs pos="55000">
                    <a:schemeClr val="accent4">
                      <a:tint val="83000"/>
                      <a:satMod val="155000"/>
                    </a:schemeClr>
                  </a:gs>
                  <a:gs pos="100000">
                    <a:schemeClr val="accent4">
                      <a:shade val="85000"/>
                    </a:schemeClr>
                  </a:gs>
                </a:gsLst>
                <a:path path="circle">
                  <a:fillToRect l="-40000" t="-90000" r="140000" b="190000"/>
                </a:path>
              </a:gra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p3d/>
            </c:spPr>
          </c:dPt>
          <c:dPt>
            <c:idx val="2"/>
            <c:spPr>
              <a:gradFill rotWithShape="1">
                <a:gsLst>
                  <a:gs pos="0">
                    <a:schemeClr val="accent6">
                      <a:tint val="43000"/>
                      <a:satMod val="165000"/>
                    </a:schemeClr>
                  </a:gs>
                  <a:gs pos="55000">
                    <a:schemeClr val="accent6">
                      <a:tint val="83000"/>
                      <a:satMod val="155000"/>
                    </a:schemeClr>
                  </a:gs>
                  <a:gs pos="100000">
                    <a:schemeClr val="accent6">
                      <a:shade val="85000"/>
                    </a:schemeClr>
                  </a:gs>
                </a:gsLst>
                <a:path path="circle">
                  <a:fillToRect l="-40000" t="-90000" r="140000" b="190000"/>
                </a:path>
              </a:gra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p3d/>
            </c:spPr>
          </c:dPt>
          <c:dPt>
            <c:idx val="3"/>
            <c:spPr>
              <a:gradFill rotWithShape="1">
                <a:gsLst>
                  <a:gs pos="0">
                    <a:schemeClr val="accent2">
                      <a:lumMod val="60000"/>
                      <a:tint val="43000"/>
                      <a:satMod val="165000"/>
                    </a:schemeClr>
                  </a:gs>
                  <a:gs pos="55000">
                    <a:schemeClr val="accent2">
                      <a:lumMod val="60000"/>
                      <a:tint val="83000"/>
                      <a:satMod val="155000"/>
                    </a:schemeClr>
                  </a:gs>
                  <a:gs pos="100000">
                    <a:schemeClr val="accent2">
                      <a:lumMod val="60000"/>
                      <a:shade val="85000"/>
                    </a:schemeClr>
                  </a:gs>
                </a:gsLst>
                <a:path path="circle">
                  <a:fillToRect l="-40000" t="-90000" r="140000" b="190000"/>
                </a:path>
              </a:gradFill>
              <a:ln>
                <a:noFill/>
              </a:ln>
              <a:effectLst>
                <a:outerShdw blurRad="50800" dist="25400" dir="5400000" rotWithShape="0">
                  <a:srgbClr val="000000">
                    <a:alpha val="45000"/>
                  </a:srgbClr>
                </a:outerShdw>
              </a:effectLst>
              <a:sp3d/>
            </c:spPr>
          </c:dPt>
          <c:dLbls>
            <c:dLbl>
              <c:idx val="0"/>
              <c:layout>
                <c:manualLayout>
                  <c:x val="-5.352925582526033E-2"/>
                  <c:y val="5.5246933661966154E-2"/>
                </c:manualLayout>
              </c:layout>
              <c:spPr>
                <a:solidFill>
                  <a:prstClr val="white"/>
                </a:solidFill>
                <a:ln w="19050" cap="flat" cmpd="sng" algn="ctr">
                  <a:solidFill>
                    <a:prstClr val="white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CatName val="1"/>
              <c:showPercent val="1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70644"/>
                        <a:gd name="adj2" fmla="val -58857"/>
                      </a:avLst>
                    </a:prstGeom>
                    <a:noFill/>
                    <a:ln>
                      <a:noFill/>
                    </a:ln>
                  </c15:spPr>
                  <c15:layout/>
                </c:ext>
              </c:extLst>
            </c:dLbl>
            <c:dLbl>
              <c:idx val="1"/>
              <c:layout>
                <c:manualLayout>
                  <c:x val="2.5777045124799124E-2"/>
                  <c:y val="-4.8984256640142707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400" baseline="0" dirty="0" smtClean="0">
                        <a:solidFill>
                          <a:srgbClr val="000000"/>
                        </a:solidFill>
                      </a:rPr>
                      <a:t>Федеральный бюджет                  174,4 </a:t>
                    </a:r>
                    <a:r>
                      <a:rPr lang="ru-RU" sz="1400" baseline="0" dirty="0" err="1" smtClean="0">
                        <a:solidFill>
                          <a:srgbClr val="000000"/>
                        </a:solidFill>
                      </a:rPr>
                      <a:t>млн.рублей</a:t>
                    </a:r>
                    <a:r>
                      <a:rPr lang="ru-RU" sz="1400" baseline="0" dirty="0" smtClean="0">
                        <a:solidFill>
                          <a:srgbClr val="000000"/>
                        </a:solidFill>
                      </a:rPr>
                      <a:t>    70%</a:t>
                    </a:r>
                    <a:endParaRPr lang="ru-RU" dirty="0"/>
                  </a:p>
                </c:rich>
              </c:tx>
              <c:spPr>
                <a:solidFill>
                  <a:prstClr val="white"/>
                </a:solidFill>
                <a:ln w="19050" cap="flat" cmpd="sng" algn="ctr">
                  <a:solidFill>
                    <a:prstClr val="white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dLblPos val="bestFit"/>
              <c:showCatName val="1"/>
              <c:showSerName val="1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73295"/>
                        <a:gd name="adj2" fmla="val -28672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3871893771979133"/>
                      <c:h val="0.33281555834959736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5.5972672453335912E-2"/>
                  <c:y val="-2.4678835921822496E-2"/>
                </c:manualLayout>
              </c:layout>
              <c:spPr>
                <a:solidFill>
                  <a:prstClr val="white"/>
                </a:solidFill>
                <a:ln w="19050" cap="flat" cmpd="sng" algn="ctr">
                  <a:solidFill>
                    <a:prstClr val="white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rgbClr val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CatName val="1"/>
              <c:showPercent val="1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55024"/>
                        <a:gd name="adj2" fmla="val 67119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3216837293106043"/>
                      <c:h val="0.30040095843235565"/>
                    </c:manualLayout>
                  </c15:layout>
                </c:ext>
              </c:extLst>
            </c:dLbl>
            <c:spPr>
              <a:solidFill>
                <a:prstClr val="white"/>
              </a:solidFill>
              <a:ln w="19050" cap="flat" cmpd="sng" algn="ctr">
                <a:solidFill>
                  <a:prstClr val="white"/>
                </a:solidFill>
                <a:prstDash val="solid"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CatName val="1"/>
            <c:showPercent val="1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Лист1!$A$2:$A$5</c:f>
              <c:strCache>
                <c:ptCount val="3"/>
                <c:pt idx="0">
                  <c:v>бюджет Пермского края  5,7 млн.рублей</c:v>
                </c:pt>
                <c:pt idx="1">
                  <c:v>федеральный бюджет                174,4 млн.рублей</c:v>
                </c:pt>
                <c:pt idx="2">
                  <c:v>внебюджетные источники                     68,7 млн.рублей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5.7</c:v>
                </c:pt>
                <c:pt idx="1">
                  <c:v>174.4</c:v>
                </c:pt>
                <c:pt idx="2">
                  <c:v>68.7</c:v>
                </c:pt>
              </c:numCache>
            </c:numRef>
          </c:val>
        </c:ser>
        <c:dLbls/>
      </c:pie3D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>
                <a:solidFill>
                  <a:srgbClr val="000000"/>
                </a:solidFill>
              </a:rPr>
              <a:t>Финансирование</a:t>
            </a:r>
            <a:r>
              <a:rPr lang="ru-RU" baseline="0" dirty="0" smtClean="0">
                <a:solidFill>
                  <a:srgbClr val="000000"/>
                </a:solidFill>
              </a:rPr>
              <a:t> направления, млн.рублей</a:t>
            </a:r>
            <a:endParaRPr lang="ru-RU" dirty="0">
              <a:solidFill>
                <a:srgbClr val="000000"/>
              </a:solidFill>
            </a:endParaRPr>
          </a:p>
        </c:rich>
      </c:tx>
      <c:layout>
        <c:manualLayout>
          <c:xMode val="edge"/>
          <c:yMode val="edge"/>
          <c:x val="0.15148534333111538"/>
          <c:y val="1.8768774316277204E-2"/>
        </c:manualLayout>
      </c:layout>
      <c:spPr>
        <a:noFill/>
        <a:ln>
          <a:noFill/>
        </a:ln>
        <a:effectLst/>
      </c:spPr>
    </c:title>
    <c:plotArea>
      <c:layout/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2016 год (первоначальный)</c:v>
                </c:pt>
                <c:pt idx="1">
                  <c:v>2017 год</c:v>
                </c:pt>
                <c:pt idx="2">
                  <c:v>2018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 formatCode="0.0">
                  <c:v>600</c:v>
                </c:pt>
                <c:pt idx="1">
                  <c:v>1082.8</c:v>
                </c:pt>
                <c:pt idx="2">
                  <c:v>1013.9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Лист1!$A$2:$A$5</c:f>
              <c:strCache>
                <c:ptCount val="3"/>
                <c:pt idx="0">
                  <c:v>2016 год (первоначальный)</c:v>
                </c:pt>
                <c:pt idx="1">
                  <c:v>2017 год</c:v>
                </c:pt>
                <c:pt idx="2">
                  <c:v>2018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Лист1!$A$2:$A$5</c:f>
              <c:strCache>
                <c:ptCount val="3"/>
                <c:pt idx="0">
                  <c:v>2016 год (первоначальный)</c:v>
                </c:pt>
                <c:pt idx="1">
                  <c:v>2017 год</c:v>
                </c:pt>
                <c:pt idx="2">
                  <c:v>2018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/>
        <c:overlap val="100"/>
        <c:axId val="95562368"/>
        <c:axId val="95572352"/>
      </c:barChart>
      <c:catAx>
        <c:axId val="9556236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5572352"/>
        <c:crosses val="autoZero"/>
        <c:auto val="1"/>
        <c:lblAlgn val="ctr"/>
        <c:lblOffset val="100"/>
      </c:catAx>
      <c:valAx>
        <c:axId val="95572352"/>
        <c:scaling>
          <c:orientation val="minMax"/>
        </c:scaling>
        <c:axPos val="l"/>
        <c:majorGridlines>
          <c:spPr>
            <a:ln w="9525" cap="flat" cmpd="sng" algn="ctr">
              <a:solidFill>
                <a:srgbClr val="000000"/>
              </a:solidFill>
              <a:round/>
            </a:ln>
            <a:effectLst/>
          </c:spPr>
        </c:majorGridlines>
        <c:numFmt formatCode="0.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5562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0.11541907879660152"/>
          <c:y val="5.9260082213087442E-2"/>
          <c:w val="0.87438090449785932"/>
          <c:h val="0.77184646150427749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многоквартирные дома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dLbl>
              <c:idx val="0"/>
              <c:layout>
                <c:manualLayout>
                  <c:x val="0"/>
                  <c:y val="-1.7636929230085582E-2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2017 год </c:v>
                </c:pt>
                <c:pt idx="1">
                  <c:v>2018 год</c:v>
                </c:pt>
                <c:pt idx="2">
                  <c:v>2019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675</c:v>
                </c:pt>
                <c:pt idx="1">
                  <c:v>742</c:v>
                </c:pt>
                <c:pt idx="2">
                  <c:v>816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2017 год </c:v>
                </c:pt>
                <c:pt idx="1">
                  <c:v>2018 год</c:v>
                </c:pt>
                <c:pt idx="2">
                  <c:v>2019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2017 год </c:v>
                </c:pt>
                <c:pt idx="1">
                  <c:v>2018 год</c:v>
                </c:pt>
                <c:pt idx="2">
                  <c:v>2019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Val val="1"/>
        </c:dLbls>
        <c:gapWidth val="137"/>
        <c:overlap val="62"/>
        <c:axId val="95649792"/>
        <c:axId val="95651328"/>
      </c:barChart>
      <c:catAx>
        <c:axId val="9564979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5651328"/>
        <c:crosses val="autoZero"/>
        <c:auto val="1"/>
        <c:lblAlgn val="ctr"/>
        <c:lblOffset val="100"/>
      </c:catAx>
      <c:valAx>
        <c:axId val="9565132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5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sz="1400" dirty="0" smtClean="0">
                    <a:solidFill>
                      <a:srgbClr val="000000"/>
                    </a:solidFill>
                  </a:rPr>
                  <a:t>количество</a:t>
                </a:r>
                <a:r>
                  <a:rPr lang="ru-RU" sz="1400" baseline="0" dirty="0" smtClean="0">
                    <a:solidFill>
                      <a:srgbClr val="000000"/>
                    </a:solidFill>
                  </a:rPr>
                  <a:t> домов</a:t>
                </a:r>
                <a:endParaRPr lang="ru-RU" sz="1400" dirty="0">
                  <a:solidFill>
                    <a:srgbClr val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8.5000139212826446E-3"/>
              <c:y val="0.22265803799577821"/>
            </c:manualLayout>
          </c:layout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5649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28968408861646017"/>
          <c:y val="0.93134310713028678"/>
          <c:w val="0.34481959623996877"/>
          <c:h val="6.8656892869713174E-2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/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alpha val="0"/>
            </a:schemeClr>
          </a:gs>
          <a:gs pos="50000">
            <a:schemeClr val="phClr"/>
          </a:gs>
        </a:gsLst>
        <a:lin ang="5400000" scaled="0"/>
      </a:gradFill>
      <a:sp3d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 flip="none" rotWithShape="1">
        <a:gsLst>
          <a:gs pos="0">
            <a:schemeClr val="phClr"/>
          </a:gs>
          <a:gs pos="75000">
            <a:schemeClr val="phClr">
              <a:lumMod val="60000"/>
              <a:lumOff val="40000"/>
            </a:schemeClr>
          </a:gs>
          <a:gs pos="51000">
            <a:schemeClr val="phClr">
              <a:alpha val="75000"/>
            </a:schemeClr>
          </a:gs>
          <a:gs pos="100000">
            <a:schemeClr val="phClr">
              <a:lumMod val="20000"/>
              <a:lumOff val="80000"/>
              <a:alpha val="15000"/>
            </a:schemeClr>
          </a:gs>
        </a:gsLst>
        <a:lin ang="5400000" scaled="0"/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6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2FB861-B822-42CB-ABA1-7445823B7FC3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0F8587-BAA8-457A-B50E-A521A181CF7C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spcAft>
              <a:spcPts val="0"/>
            </a:spcAft>
          </a:pPr>
          <a:r>
            <a:rPr lang="ru-RU" sz="2000" dirty="0" smtClean="0">
              <a:solidFill>
                <a:srgbClr val="000000"/>
              </a:solidFill>
              <a:latin typeface="+mn-lt"/>
            </a:rPr>
            <a:t>Объем ввода жилья по стандартам экономического класса в Пермском крае на 2017 </a:t>
          </a:r>
          <a:r>
            <a:rPr lang="ru-RU" sz="2000" dirty="0" smtClean="0">
              <a:solidFill>
                <a:srgbClr val="000000"/>
              </a:solidFill>
              <a:latin typeface="+mn-lt"/>
              <a:ea typeface="Microsoft YaHei" panose="020B0503020204020204" pitchFamily="34" charset="-122"/>
              <a:cs typeface="Times New Roman" panose="02020603050405020304" pitchFamily="18" charset="0"/>
            </a:rPr>
            <a:t>и </a:t>
          </a:r>
          <a:r>
            <a:rPr lang="ru-RU" sz="2000" dirty="0" smtClean="0">
              <a:solidFill>
                <a:srgbClr val="000000"/>
              </a:solidFill>
              <a:latin typeface="+mn-lt"/>
            </a:rPr>
            <a:t>на плановый период  2018 и 2019 годов – 690 тыс.кв.м. (что составляет 60% от общего ввода жилья в Пермском крае)</a:t>
          </a:r>
          <a:endParaRPr lang="ru-RU" sz="2000" dirty="0">
            <a:solidFill>
              <a:srgbClr val="000000"/>
            </a:solidFill>
            <a:latin typeface="+mn-lt"/>
          </a:endParaRPr>
        </a:p>
      </dgm:t>
    </dgm:pt>
    <dgm:pt modelId="{E7B60525-BF11-41AD-9C34-26928E7FD197}" type="parTrans" cxnId="{BCD8A38E-3E03-4570-B6BD-D784C568EB39}">
      <dgm:prSet/>
      <dgm:spPr/>
      <dgm:t>
        <a:bodyPr/>
        <a:lstStyle/>
        <a:p>
          <a:endParaRPr lang="ru-RU"/>
        </a:p>
      </dgm:t>
    </dgm:pt>
    <dgm:pt modelId="{3C1508AE-A48D-45D7-A7A4-F29C78D6C490}" type="sibTrans" cxnId="{BCD8A38E-3E03-4570-B6BD-D784C568EB39}">
      <dgm:prSet/>
      <dgm:spPr>
        <a:solidFill>
          <a:schemeClr val="tx1">
            <a:alpha val="90000"/>
          </a:schemeClr>
        </a:solidFill>
      </dgm:spPr>
      <dgm:t>
        <a:bodyPr/>
        <a:lstStyle/>
        <a:p>
          <a:endParaRPr lang="ru-RU"/>
        </a:p>
      </dgm:t>
    </dgm:pt>
    <dgm:pt modelId="{8531FF9E-4081-488F-8A39-95676E784277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>
            <a:spcAft>
              <a:spcPts val="0"/>
            </a:spcAft>
          </a:pPr>
          <a:r>
            <a:rPr lang="ru-RU" sz="2000" b="0" dirty="0" smtClean="0">
              <a:solidFill>
                <a:srgbClr val="000000"/>
              </a:solidFill>
              <a:latin typeface="+mn-lt"/>
            </a:rPr>
            <a:t>Финансирование осуществляется за счет внебюджетных источников (за счет строительных организаций)</a:t>
          </a:r>
          <a:endParaRPr lang="ru-RU" sz="2000" b="0" dirty="0">
            <a:solidFill>
              <a:srgbClr val="000000"/>
            </a:solidFill>
            <a:latin typeface="+mn-lt"/>
          </a:endParaRPr>
        </a:p>
      </dgm:t>
    </dgm:pt>
    <dgm:pt modelId="{412842B8-5108-4E29-8FE7-82C478CC9171}" type="parTrans" cxnId="{4C6B4CF1-8026-4606-9992-F07C7FA5336B}">
      <dgm:prSet/>
      <dgm:spPr/>
      <dgm:t>
        <a:bodyPr/>
        <a:lstStyle/>
        <a:p>
          <a:endParaRPr lang="ru-RU"/>
        </a:p>
      </dgm:t>
    </dgm:pt>
    <dgm:pt modelId="{63E5946D-0FD3-4CF6-A9BC-9DE6D7662659}" type="sibTrans" cxnId="{4C6B4CF1-8026-4606-9992-F07C7FA5336B}">
      <dgm:prSet/>
      <dgm:spPr/>
      <dgm:t>
        <a:bodyPr/>
        <a:lstStyle/>
        <a:p>
          <a:endParaRPr lang="ru-RU"/>
        </a:p>
      </dgm:t>
    </dgm:pt>
    <dgm:pt modelId="{640A10B2-C284-417A-AF0D-CA725AE4EC70}" type="pres">
      <dgm:prSet presAssocID="{152FB861-B822-42CB-ABA1-7445823B7FC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4605860-36C5-4545-9815-6F0B687C30C6}" type="pres">
      <dgm:prSet presAssocID="{152FB861-B822-42CB-ABA1-7445823B7FC3}" presName="dummyMaxCanvas" presStyleCnt="0">
        <dgm:presLayoutVars/>
      </dgm:prSet>
      <dgm:spPr/>
    </dgm:pt>
    <dgm:pt modelId="{C6D57491-C95C-4400-99F5-F0C5E8E5EBBB}" type="pres">
      <dgm:prSet presAssocID="{152FB861-B822-42CB-ABA1-7445823B7FC3}" presName="TwoNodes_1" presStyleLbl="node1" presStyleIdx="0" presStyleCnt="2" custScaleX="111563" custScaleY="107273" custLinFactNeighborX="2891" custLinFactNeighborY="94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63BFA6-4B45-4089-81FB-4C5FC5BE0FEA}" type="pres">
      <dgm:prSet presAssocID="{152FB861-B822-42CB-ABA1-7445823B7FC3}" presName="TwoNodes_2" presStyleLbl="node1" presStyleIdx="1" presStyleCnt="2" custScaleX="68817" custLinFactNeighborX="5497" custLinFactNeighborY="36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BF636A-8923-45F7-9808-CA700EE75E06}" type="pres">
      <dgm:prSet presAssocID="{152FB861-B822-42CB-ABA1-7445823B7FC3}" presName="TwoConn_1-2" presStyleLbl="fgAccFollowNode1" presStyleIdx="0" presStyleCnt="1" custScaleX="48223" custScaleY="67802" custLinFactNeighborX="40630" custLinFactNeighborY="62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FF86C7-FB1D-4B9B-B036-AF296933C74A}" type="pres">
      <dgm:prSet presAssocID="{152FB861-B822-42CB-ABA1-7445823B7FC3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C86D4B-87C1-44A4-946F-DF40F69D4C9D}" type="pres">
      <dgm:prSet presAssocID="{152FB861-B822-42CB-ABA1-7445823B7FC3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E5E69C0-271C-41C1-BAA9-7C31E2F59AB0}" type="presOf" srcId="{8531FF9E-4081-488F-8A39-95676E784277}" destId="{BB63BFA6-4B45-4089-81FB-4C5FC5BE0FEA}" srcOrd="0" destOrd="0" presId="urn:microsoft.com/office/officeart/2005/8/layout/vProcess5"/>
    <dgm:cxn modelId="{D3E2D0FE-685F-495A-8666-AD63C152E99E}" type="presOf" srcId="{8531FF9E-4081-488F-8A39-95676E784277}" destId="{4DC86D4B-87C1-44A4-946F-DF40F69D4C9D}" srcOrd="1" destOrd="0" presId="urn:microsoft.com/office/officeart/2005/8/layout/vProcess5"/>
    <dgm:cxn modelId="{86AFF160-572A-424B-856D-20CBB6FA9284}" type="presOf" srcId="{360F8587-BAA8-457A-B50E-A521A181CF7C}" destId="{C6D57491-C95C-4400-99F5-F0C5E8E5EBBB}" srcOrd="0" destOrd="0" presId="urn:microsoft.com/office/officeart/2005/8/layout/vProcess5"/>
    <dgm:cxn modelId="{4C6B4CF1-8026-4606-9992-F07C7FA5336B}" srcId="{152FB861-B822-42CB-ABA1-7445823B7FC3}" destId="{8531FF9E-4081-488F-8A39-95676E784277}" srcOrd="1" destOrd="0" parTransId="{412842B8-5108-4E29-8FE7-82C478CC9171}" sibTransId="{63E5946D-0FD3-4CF6-A9BC-9DE6D7662659}"/>
    <dgm:cxn modelId="{8742D6D8-1869-4119-BBD7-4D1D3B287C9C}" type="presOf" srcId="{360F8587-BAA8-457A-B50E-A521A181CF7C}" destId="{1BFF86C7-FB1D-4B9B-B036-AF296933C74A}" srcOrd="1" destOrd="0" presId="urn:microsoft.com/office/officeart/2005/8/layout/vProcess5"/>
    <dgm:cxn modelId="{BCD8A38E-3E03-4570-B6BD-D784C568EB39}" srcId="{152FB861-B822-42CB-ABA1-7445823B7FC3}" destId="{360F8587-BAA8-457A-B50E-A521A181CF7C}" srcOrd="0" destOrd="0" parTransId="{E7B60525-BF11-41AD-9C34-26928E7FD197}" sibTransId="{3C1508AE-A48D-45D7-A7A4-F29C78D6C490}"/>
    <dgm:cxn modelId="{2ADFA3FD-B2CC-4017-B495-D3B2E631AD36}" type="presOf" srcId="{152FB861-B822-42CB-ABA1-7445823B7FC3}" destId="{640A10B2-C284-417A-AF0D-CA725AE4EC70}" srcOrd="0" destOrd="0" presId="urn:microsoft.com/office/officeart/2005/8/layout/vProcess5"/>
    <dgm:cxn modelId="{048358F2-D2DE-42A5-9CFC-566105C67FE9}" type="presOf" srcId="{3C1508AE-A48D-45D7-A7A4-F29C78D6C490}" destId="{59BF636A-8923-45F7-9808-CA700EE75E06}" srcOrd="0" destOrd="0" presId="urn:microsoft.com/office/officeart/2005/8/layout/vProcess5"/>
    <dgm:cxn modelId="{2C6B3EA7-E6FB-43F3-8442-559EF05BAAA2}" type="presParOf" srcId="{640A10B2-C284-417A-AF0D-CA725AE4EC70}" destId="{44605860-36C5-4545-9815-6F0B687C30C6}" srcOrd="0" destOrd="0" presId="urn:microsoft.com/office/officeart/2005/8/layout/vProcess5"/>
    <dgm:cxn modelId="{4B88F7D0-B99F-4FCE-8F31-02C36A64E1AA}" type="presParOf" srcId="{640A10B2-C284-417A-AF0D-CA725AE4EC70}" destId="{C6D57491-C95C-4400-99F5-F0C5E8E5EBBB}" srcOrd="1" destOrd="0" presId="urn:microsoft.com/office/officeart/2005/8/layout/vProcess5"/>
    <dgm:cxn modelId="{4C046676-6FFD-4AF6-BFA4-C8BC8E44A64D}" type="presParOf" srcId="{640A10B2-C284-417A-AF0D-CA725AE4EC70}" destId="{BB63BFA6-4B45-4089-81FB-4C5FC5BE0FEA}" srcOrd="2" destOrd="0" presId="urn:microsoft.com/office/officeart/2005/8/layout/vProcess5"/>
    <dgm:cxn modelId="{D113CB3F-3A18-46E3-AD41-BDC885422F50}" type="presParOf" srcId="{640A10B2-C284-417A-AF0D-CA725AE4EC70}" destId="{59BF636A-8923-45F7-9808-CA700EE75E06}" srcOrd="3" destOrd="0" presId="urn:microsoft.com/office/officeart/2005/8/layout/vProcess5"/>
    <dgm:cxn modelId="{3B019AB7-E690-4959-9CF9-DA19A992BD59}" type="presParOf" srcId="{640A10B2-C284-417A-AF0D-CA725AE4EC70}" destId="{1BFF86C7-FB1D-4B9B-B036-AF296933C74A}" srcOrd="4" destOrd="0" presId="urn:microsoft.com/office/officeart/2005/8/layout/vProcess5"/>
    <dgm:cxn modelId="{A1E45DC4-B853-4C23-BB28-DC5CDFB26078}" type="presParOf" srcId="{640A10B2-C284-417A-AF0D-CA725AE4EC70}" destId="{4DC86D4B-87C1-44A4-946F-DF40F69D4C9D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D57491-C95C-4400-99F5-F0C5E8E5EBBB}">
      <dsp:nvSpPr>
        <dsp:cNvPr id="0" name=""/>
        <dsp:cNvSpPr/>
      </dsp:nvSpPr>
      <dsp:spPr>
        <a:xfrm>
          <a:off x="15" y="151791"/>
          <a:ext cx="6947670" cy="2124136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kern="1200" dirty="0" smtClean="0">
              <a:solidFill>
                <a:srgbClr val="000000"/>
              </a:solidFill>
              <a:latin typeface="+mn-lt"/>
            </a:rPr>
            <a:t>Объем ввода жилья по стандартам экономического класса в Пермском крае на 2017 </a:t>
          </a:r>
          <a:r>
            <a:rPr lang="ru-RU" sz="2000" kern="1200" dirty="0" smtClean="0">
              <a:solidFill>
                <a:srgbClr val="000000"/>
              </a:solidFill>
              <a:latin typeface="+mn-lt"/>
              <a:ea typeface="Microsoft YaHei" panose="020B0503020204020204" pitchFamily="34" charset="-122"/>
              <a:cs typeface="Times New Roman" panose="02020603050405020304" pitchFamily="18" charset="0"/>
            </a:rPr>
            <a:t>и </a:t>
          </a:r>
          <a:r>
            <a:rPr lang="ru-RU" sz="2000" kern="1200" dirty="0" smtClean="0">
              <a:solidFill>
                <a:srgbClr val="000000"/>
              </a:solidFill>
              <a:latin typeface="+mn-lt"/>
            </a:rPr>
            <a:t>на плановый период  2018 и 2019 годов – 690 тыс.кв.м. (что составляет 60% от общего ввода жилья в Пермском крае)</a:t>
          </a:r>
          <a:endParaRPr lang="ru-RU" sz="2000" kern="1200" dirty="0">
            <a:solidFill>
              <a:srgbClr val="000000"/>
            </a:solidFill>
            <a:latin typeface="+mn-lt"/>
          </a:endParaRPr>
        </a:p>
      </dsp:txBody>
      <dsp:txXfrm>
        <a:off x="15" y="151791"/>
        <a:ext cx="4793813" cy="2124136"/>
      </dsp:txXfrm>
    </dsp:sp>
    <dsp:sp modelId="{BB63BFA6-4B45-4089-81FB-4C5FC5BE0FEA}">
      <dsp:nvSpPr>
        <dsp:cNvPr id="0" name=""/>
        <dsp:cNvSpPr/>
      </dsp:nvSpPr>
      <dsp:spPr>
        <a:xfrm>
          <a:off x="2592310" y="2456153"/>
          <a:ext cx="4285630" cy="1980122"/>
        </a:xfrm>
        <a:prstGeom prst="roundRect">
          <a:avLst>
            <a:gd name="adj" fmla="val 10000"/>
          </a:avLst>
        </a:prstGeom>
        <a:solidFill>
          <a:schemeClr val="lt1"/>
        </a:solidFill>
        <a:ln w="1905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000" b="0" kern="1200" dirty="0" smtClean="0">
              <a:solidFill>
                <a:srgbClr val="000000"/>
              </a:solidFill>
              <a:latin typeface="+mn-lt"/>
            </a:rPr>
            <a:t>Финансирование осуществляется за счет внебюджетных источников (за счет строительных организаций)</a:t>
          </a:r>
          <a:endParaRPr lang="ru-RU" sz="2000" b="0" kern="1200" dirty="0">
            <a:solidFill>
              <a:srgbClr val="000000"/>
            </a:solidFill>
            <a:latin typeface="+mn-lt"/>
          </a:endParaRPr>
        </a:p>
      </dsp:txBody>
      <dsp:txXfrm>
        <a:off x="2592310" y="2456153"/>
        <a:ext cx="2643613" cy="1980122"/>
      </dsp:txXfrm>
    </dsp:sp>
    <dsp:sp modelId="{59BF636A-8923-45F7-9808-CA700EE75E06}">
      <dsp:nvSpPr>
        <dsp:cNvPr id="0" name=""/>
        <dsp:cNvSpPr/>
      </dsp:nvSpPr>
      <dsp:spPr>
        <a:xfrm>
          <a:off x="5976666" y="1879991"/>
          <a:ext cx="620668" cy="872665"/>
        </a:xfrm>
        <a:prstGeom prst="downArrow">
          <a:avLst>
            <a:gd name="adj1" fmla="val 55000"/>
            <a:gd name="adj2" fmla="val 45000"/>
          </a:avLst>
        </a:prstGeom>
        <a:solidFill>
          <a:schemeClr val="tx1">
            <a:alpha val="9000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5976666" y="1879991"/>
        <a:ext cx="620668" cy="8726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0.2106</cdr:x>
      <cdr:y>0.01925</cdr:y>
    </cdr:from>
    <cdr:to>
      <cdr:x>0.92169</cdr:x>
      <cdr:y>0.10268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34097" y="99678"/>
          <a:ext cx="6192688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0.17753</cdr:x>
      <cdr:y>0.03315</cdr:y>
    </cdr:from>
    <cdr:to>
      <cdr:x>0.70671</cdr:x>
      <cdr:y>0.11659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546065" y="171686"/>
          <a:ext cx="4608512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0.16926</cdr:x>
      <cdr:y>0.03315</cdr:y>
    </cdr:from>
    <cdr:to>
      <cdr:x>0.8142</cdr:x>
      <cdr:y>0.11659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474057" y="171686"/>
          <a:ext cx="5616624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40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826" y="0"/>
            <a:ext cx="2946246" cy="498408"/>
          </a:xfrm>
          <a:prstGeom prst="rect">
            <a:avLst/>
          </a:prstGeom>
        </p:spPr>
        <p:txBody>
          <a:bodyPr vert="horz" lIns="92117" tIns="46058" rIns="92117" bIns="46058" rtlCol="0"/>
          <a:lstStyle>
            <a:lvl1pPr algn="r">
              <a:defRPr sz="1200"/>
            </a:lvl1pPr>
          </a:lstStyle>
          <a:p>
            <a:fld id="{5B8A11B9-C37B-4BB3-B43B-0C372A2F42C2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817"/>
            <a:ext cx="2946247" cy="49840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826" y="9429817"/>
            <a:ext cx="2946246" cy="498408"/>
          </a:xfrm>
          <a:prstGeom prst="rect">
            <a:avLst/>
          </a:prstGeom>
        </p:spPr>
        <p:txBody>
          <a:bodyPr vert="horz" lIns="92117" tIns="46058" rIns="92117" bIns="46058" rtlCol="0" anchor="b"/>
          <a:lstStyle>
            <a:lvl1pPr algn="r">
              <a:defRPr sz="1200"/>
            </a:lvl1pPr>
          </a:lstStyle>
          <a:p>
            <a:fld id="{C6ECBC53-02B5-4532-A037-4666A16C78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0442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411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E100271F-D6B9-456B-A1D8-2D8678217B0D}" type="datetimeFigureOut">
              <a:rPr lang="ru-RU" smtClean="0"/>
              <a:pPr/>
              <a:t>26.10.2016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3"/>
            <a:ext cx="2945659" cy="496411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30093"/>
            <a:ext cx="2945659" cy="496411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7D6CAAB3-A5A4-41ED-9ED3-D031D985D4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57355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CAAB3-A5A4-41ED-9ED3-D031D985D4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4241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ru-RU" sz="11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CAAB3-A5A4-41ED-9ED3-D031D985D40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00926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ru-RU" sz="11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CAAB3-A5A4-41ED-9ED3-D031D985D402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02858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ru-RU" sz="11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CAAB3-A5A4-41ED-9ED3-D031D985D402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079541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28CFDF-94B5-4EA8-8C5C-B2D3DC737080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51197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28CFDF-94B5-4EA8-8C5C-B2D3DC737080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97090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28CFDF-94B5-4EA8-8C5C-B2D3DC737080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6007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28CFDF-94B5-4EA8-8C5C-B2D3DC737080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53881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6CAAB3-A5A4-41ED-9ED3-D031D985D402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9706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186C3-0259-4C36-983B-BCBB213D99C5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F2C50-BE04-480D-88AD-A87C94BBCAB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56931430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57EF8-7434-4514-8777-8C63B9C94422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F2C50-BE04-480D-88AD-A87C94BBCA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0831305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D57FE-BB0A-4D25-AAC8-868F43B9DD0A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F2C50-BE04-480D-88AD-A87C94BBCA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2362364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136E331-4DB4-42E8-B035-CE64F91E7FB7}" type="datetime1">
              <a:rPr lang="ru-RU" smtClean="0">
                <a:solidFill>
                  <a:srgbClr val="F8931D"/>
                </a:solidFill>
              </a:rPr>
              <a:pPr/>
              <a:t>26.10.2016</a:t>
            </a:fld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3EA8FED-A6AA-4C19-95B7-C7E66F45D6A7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0020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D001-7508-4A9D-B86B-F136BBE4C4B0}" type="datetime1">
              <a:rPr lang="ru-RU" smtClean="0">
                <a:solidFill>
                  <a:srgbClr val="F8931D"/>
                </a:solidFill>
              </a:rPr>
              <a:pPr/>
              <a:t>26.10.2016</a:t>
            </a:fld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A8FED-A6AA-4C19-95B7-C7E66F45D6A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54857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1D76E-CDA1-44AB-8E6C-D7A3DD55163B}" type="datetime1">
              <a:rPr lang="ru-RU" smtClean="0">
                <a:solidFill>
                  <a:srgbClr val="F8931D"/>
                </a:solidFill>
              </a:rPr>
              <a:pPr/>
              <a:t>26.10.2016</a:t>
            </a:fld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A8FED-A6AA-4C19-95B7-C7E66F45D6A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887612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5E44E-5DA5-462F-8609-52F71F4503BB}" type="datetime1">
              <a:rPr lang="ru-RU" smtClean="0">
                <a:solidFill>
                  <a:srgbClr val="F8931D"/>
                </a:solidFill>
              </a:rPr>
              <a:pPr/>
              <a:t>26.10.2016</a:t>
            </a:fld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A8FED-A6AA-4C19-95B7-C7E66F45D6A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411570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E40F65C-8C6E-4F1C-8E9E-390E91A125EC}" type="datetime1">
              <a:rPr lang="ru-RU" smtClean="0">
                <a:solidFill>
                  <a:srgbClr val="F8931D"/>
                </a:solidFill>
              </a:rPr>
              <a:pPr/>
              <a:t>26.10.2016</a:t>
            </a:fld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EA8FED-A6AA-4C19-95B7-C7E66F45D6A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>
              <a:solidFill>
                <a:srgbClr val="F893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23621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635D4B2-4F5D-40AB-A1B8-4CB11FBE4C43}" type="datetime1">
              <a:rPr lang="ru-RU" smtClean="0">
                <a:solidFill>
                  <a:srgbClr val="F8931D"/>
                </a:solidFill>
              </a:rPr>
              <a:pPr/>
              <a:t>26.10.2016</a:t>
            </a:fld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3EA8FED-A6AA-4C19-95B7-C7E66F45D6A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601908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621A0-9E4A-4918-8484-210908F52C42}" type="datetime1">
              <a:rPr lang="ru-RU" smtClean="0">
                <a:solidFill>
                  <a:srgbClr val="F8931D"/>
                </a:solidFill>
              </a:rPr>
              <a:pPr/>
              <a:t>26.10.2016</a:t>
            </a:fld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A8FED-A6AA-4C19-95B7-C7E66F45D6A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0815833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44B4-42E6-4D9E-8CCE-F8048ECF9D75}" type="datetime1">
              <a:rPr lang="ru-RU" smtClean="0">
                <a:solidFill>
                  <a:srgbClr val="F8931D"/>
                </a:solidFill>
              </a:rPr>
              <a:pPr/>
              <a:t>26.10.2016</a:t>
            </a:fld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A8FED-A6AA-4C19-95B7-C7E66F45D6A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9784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D4491-9A4C-42FC-98BE-11429BA6048C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F2C50-BE04-480D-88AD-A87C94BBCA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57264545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3E1B4-D413-4D5F-BBF6-460309A6FD9F}" type="datetime1">
              <a:rPr lang="ru-RU" smtClean="0">
                <a:solidFill>
                  <a:srgbClr val="F8931D"/>
                </a:solidFill>
              </a:rPr>
              <a:pPr/>
              <a:t>26.10.2016</a:t>
            </a:fld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A8FED-A6AA-4C19-95B7-C7E66F45D6A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382500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0174A-C2C9-4201-ACBD-F57A47710B90}" type="datetime1">
              <a:rPr lang="ru-RU" smtClean="0">
                <a:solidFill>
                  <a:srgbClr val="F8931D"/>
                </a:solidFill>
              </a:rPr>
              <a:pPr/>
              <a:t>26.10.2016</a:t>
            </a:fld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A8FED-A6AA-4C19-95B7-C7E66F45D6A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631629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F5907-EA8D-46E8-94C5-FD3CF694E757}" type="datetime1">
              <a:rPr lang="ru-RU" smtClean="0">
                <a:solidFill>
                  <a:srgbClr val="F8931D"/>
                </a:solidFill>
              </a:rPr>
              <a:pPr/>
              <a:t>26.10.2016</a:t>
            </a:fld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A8FED-A6AA-4C19-95B7-C7E66F45D6A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68567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265EA-8CFA-4D42-8A2C-DEC8C9F4EDE4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F2C50-BE04-480D-88AD-A87C94BBCAB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49034727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ED6B7-08A0-43AF-ACE5-C1343F1ABE18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F2C50-BE04-480D-88AD-A87C94BBCA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6861935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A0E17-701A-4B1B-A784-DE2BAE22811D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F2C50-BE04-480D-88AD-A87C94BBCA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8138238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D01D-8C8D-4AC5-990E-E9F5449663A6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F2C50-BE04-480D-88AD-A87C94BBCA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2205672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84163-9CD0-4D96-A0F0-FC94CD765F70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F2C50-BE04-480D-88AD-A87C94BBCA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098509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E1B0EDAC-9C47-4380-A054-E9E9EEE3D4E8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5F2C50-BE04-480D-88AD-A87C94BBCA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43713661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504BA-5C1F-4407-BC4F-04524E6D4B53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F2C50-BE04-480D-88AD-A87C94BBCA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393366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3C86C91-EEA7-4133-A359-847104616DC5}" type="datetime1">
              <a:rPr lang="ru-RU" smtClean="0"/>
              <a:pPr/>
              <a:t>26.10.2016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D5F2C50-BE04-480D-88AD-A87C94BBCAB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321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ransition>
    <p:fade/>
  </p:transition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6ED49BD-A570-4B1C-9CC2-66B45D5E3545}" type="datetime1">
              <a:rPr lang="ru-RU" smtClean="0">
                <a:solidFill>
                  <a:srgbClr val="F8931D"/>
                </a:solidFill>
              </a:rPr>
              <a:pPr/>
              <a:t>26.10.2016</a:t>
            </a:fld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 dirty="0">
              <a:solidFill>
                <a:srgbClr val="F8931D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3EA8FED-A6AA-4C19-95B7-C7E66F45D6A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49489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16632"/>
            <a:ext cx="637257" cy="107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одзаголовок 9"/>
          <p:cNvSpPr txBox="1">
            <a:spLocks/>
          </p:cNvSpPr>
          <p:nvPr/>
        </p:nvSpPr>
        <p:spPr>
          <a:xfrm>
            <a:off x="755576" y="4430086"/>
            <a:ext cx="5976663" cy="811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9728">
              <a:lnSpc>
                <a:spcPts val="2000"/>
              </a:lnSpc>
            </a:pPr>
            <a:r>
              <a:rPr lang="ru-RU" sz="2200" cap="none" spc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И.о. министра строительства и жилищно-  коммунального хозяйства  Пермского края</a:t>
            </a:r>
            <a:endParaRPr lang="en-US" sz="2200" cap="none" spc="0" dirty="0" smtClean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833" y="3933056"/>
            <a:ext cx="6192688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728" algn="r">
              <a:lnSpc>
                <a:spcPts val="2000"/>
              </a:lnSpc>
            </a:pPr>
            <a:r>
              <a:rPr lang="ru-RU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докладчик</a:t>
            </a:r>
            <a:r>
              <a:rPr lang="en-US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:</a:t>
            </a:r>
            <a:r>
              <a:rPr lang="ru-RU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 Филимонов </a:t>
            </a:r>
            <a:r>
              <a:rPr lang="ru-RU" sz="2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Times New Roman" panose="02020603050405020304" pitchFamily="18" charset="0"/>
              </a:rPr>
              <a:t>Сергей Григорьевич  </a:t>
            </a:r>
            <a:endParaRPr lang="ru-RU" sz="22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ctrTitle"/>
          </p:nvPr>
        </p:nvSpPr>
        <p:spPr>
          <a:xfrm>
            <a:off x="467544" y="836712"/>
            <a:ext cx="8353425" cy="244894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О расходах и целевых показателях  </a:t>
            </a:r>
            <a:r>
              <a:rPr lang="ru-RU" sz="2400" dirty="0" smtClean="0">
                <a:solidFill>
                  <a:schemeClr val="tx1"/>
                </a:solidFill>
                <a:latin typeface="Georgia" panose="02040502050405020303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Georgia" panose="02040502050405020303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Georgia" panose="02040502050405020303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государственных программ </a:t>
            </a:r>
            <a:br>
              <a:rPr lang="ru-RU" sz="2400" dirty="0" smtClean="0">
                <a:solidFill>
                  <a:schemeClr val="tx1"/>
                </a:solidFill>
                <a:latin typeface="Georgia" panose="02040502050405020303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Georgia" panose="02040502050405020303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Министерства строительства </a:t>
            </a:r>
            <a:br>
              <a:rPr lang="ru-RU" sz="2400" dirty="0" smtClean="0">
                <a:solidFill>
                  <a:schemeClr val="tx1"/>
                </a:solidFill>
                <a:latin typeface="Georgia" panose="02040502050405020303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Georgia" panose="02040502050405020303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и жилищно-коммунального хозяйства </a:t>
            </a:r>
            <a:br>
              <a:rPr lang="ru-RU" sz="2400" dirty="0" smtClean="0">
                <a:solidFill>
                  <a:schemeClr val="tx1"/>
                </a:solidFill>
                <a:latin typeface="Georgia" panose="02040502050405020303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Georgia" panose="02040502050405020303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Пермского края на 2017 и </a:t>
            </a:r>
            <a:r>
              <a:rPr lang="ru-RU" sz="2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на 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плановый период </a:t>
            </a:r>
            <a:r>
              <a:rPr lang="ru-RU" sz="2400" dirty="0" smtClean="0">
                <a:solidFill>
                  <a:schemeClr val="tx1"/>
                </a:solidFill>
                <a:latin typeface="Georgia" panose="02040502050405020303" pitchFamily="18" charset="0"/>
              </a:rPr>
              <a:t/>
            </a:r>
            <a:br>
              <a:rPr lang="ru-RU" sz="2400" dirty="0" smtClean="0">
                <a:solidFill>
                  <a:schemeClr val="tx1"/>
                </a:solidFill>
                <a:latin typeface="Georgia" panose="02040502050405020303" pitchFamily="18" charset="0"/>
              </a:rPr>
            </a:br>
            <a:r>
              <a:rPr lang="ru-RU" sz="2400" dirty="0" smtClean="0">
                <a:solidFill>
                  <a:schemeClr val="tx1"/>
                </a:solidFill>
                <a:latin typeface="Georgia" panose="02040502050405020303" pitchFamily="18" charset="0"/>
              </a:rPr>
              <a:t>2018 </a:t>
            </a:r>
            <a:r>
              <a:rPr lang="ru-RU" sz="2400" dirty="0">
                <a:solidFill>
                  <a:schemeClr val="tx1"/>
                </a:solidFill>
                <a:latin typeface="Georgia" panose="02040502050405020303" pitchFamily="18" charset="0"/>
              </a:rPr>
              <a:t>и 2019 годов </a:t>
            </a:r>
            <a:r>
              <a:rPr lang="ru-RU" sz="2300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/>
            </a:r>
            <a:br>
              <a:rPr lang="ru-RU" sz="2300" dirty="0">
                <a:solidFill>
                  <a:schemeClr val="tx1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</a:br>
            <a:endParaRPr lang="ru-RU" sz="2300" dirty="0">
              <a:solidFill>
                <a:schemeClr val="tx1"/>
              </a:solidFill>
              <a:latin typeface="Georgia" panose="02040502050405020303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47801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Номер слайда 3"/>
          <p:cNvSpPr txBox="1">
            <a:spLocks/>
          </p:cNvSpPr>
          <p:nvPr/>
        </p:nvSpPr>
        <p:spPr>
          <a:xfrm>
            <a:off x="8382000" y="6515140"/>
            <a:ext cx="762000" cy="365760"/>
          </a:xfrm>
          <a:prstGeom prst="rect">
            <a:avLst/>
          </a:prstGeom>
        </p:spPr>
        <p:txBody>
          <a:bodyPr vert="horz" anchor="b"/>
          <a:lstStyle>
            <a:defPPr>
              <a:defRPr lang="ru-RU"/>
            </a:defPPr>
            <a:lvl1pPr marL="0" algn="r" defTabSz="914400" rtl="0" eaLnBrk="1" latinLnBrk="0" hangingPunct="1">
              <a:defRPr kumimoji="0"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D5F2C50-BE04-480D-88AD-A87C94BBCAB8}" type="slidenum">
              <a:rPr lang="ru-RU" b="1" smtClean="0">
                <a:solidFill>
                  <a:schemeClr val="tx1"/>
                </a:solidFill>
                <a:latin typeface="+mj-lt"/>
              </a:rPr>
              <a:pPr/>
              <a:t>2</a:t>
            </a:fld>
            <a:endParaRPr lang="ru-RU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2051720" y="1844824"/>
            <a:ext cx="0" cy="1224136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555776" y="260648"/>
            <a:ext cx="5688632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13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476672"/>
            <a:ext cx="637257" cy="107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971600" y="345496"/>
            <a:ext cx="766347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>
                <a:latin typeface="Georgia" panose="02040502050405020303" pitchFamily="18" charset="0"/>
              </a:rPr>
              <a:t>Государственные программы реализуемые Министерством строительства и жилищно-коммунального хозяйства Пермского края</a:t>
            </a:r>
            <a:endParaRPr lang="ru-RU" sz="2200" dirty="0">
              <a:latin typeface="Georgia" panose="02040502050405020303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2204864"/>
            <a:ext cx="4176464" cy="25202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Государственная </a:t>
            </a:r>
            <a:r>
              <a:rPr lang="ru-RU" b="1" dirty="0">
                <a:solidFill>
                  <a:schemeClr val="tx1"/>
                </a:solidFill>
                <a:latin typeface="Georgia" panose="02040502050405020303" pitchFamily="18" charset="0"/>
              </a:rPr>
              <a:t>программа «Энергосбережение и повышение энергетической эффективности Пермского края», утвержденная постановлением Правительства Пермского края от 03 октября 2013 г. № 1329-п 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644008" y="2204864"/>
            <a:ext cx="4392488" cy="25202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latin typeface="Georgia" panose="02040502050405020303" pitchFamily="18" charset="0"/>
              </a:rPr>
              <a:t>Государственная </a:t>
            </a:r>
            <a:r>
              <a:rPr lang="ru-RU" b="1" dirty="0" smtClean="0">
                <a:latin typeface="Georgia" panose="02040502050405020303" pitchFamily="18" charset="0"/>
              </a:rPr>
              <a:t>программа</a:t>
            </a:r>
            <a:endParaRPr lang="ru-RU" b="1" dirty="0">
              <a:latin typeface="Georgia" panose="02040502050405020303" pitchFamily="18" charset="0"/>
            </a:endParaRPr>
          </a:p>
          <a:p>
            <a:pPr algn="ctr"/>
            <a:r>
              <a:rPr lang="ru-RU" b="1" dirty="0">
                <a:latin typeface="Georgia" panose="02040502050405020303" pitchFamily="18" charset="0"/>
              </a:rPr>
              <a:t>«Обеспечение качественным жильем и услугами ЖКХ населения Пермского края», утвержденная постановлением Правительства Пермского края от 03 октября </a:t>
            </a:r>
            <a:r>
              <a:rPr lang="ru-RU" b="1" dirty="0" smtClean="0">
                <a:latin typeface="Georgia" panose="02040502050405020303" pitchFamily="18" charset="0"/>
              </a:rPr>
              <a:t/>
            </a:r>
            <a:br>
              <a:rPr lang="ru-RU" b="1" dirty="0" smtClean="0">
                <a:latin typeface="Georgia" panose="02040502050405020303" pitchFamily="18" charset="0"/>
              </a:rPr>
            </a:br>
            <a:r>
              <a:rPr lang="ru-RU" b="1" dirty="0" smtClean="0">
                <a:latin typeface="Georgia" panose="02040502050405020303" pitchFamily="18" charset="0"/>
              </a:rPr>
              <a:t>2013 </a:t>
            </a:r>
            <a:r>
              <a:rPr lang="ru-RU" b="1" dirty="0">
                <a:latin typeface="Georgia" panose="02040502050405020303" pitchFamily="18" charset="0"/>
              </a:rPr>
              <a:t>г. № 1331-п</a:t>
            </a:r>
          </a:p>
        </p:txBody>
      </p:sp>
    </p:spTree>
    <p:extLst>
      <p:ext uri="{BB962C8B-B14F-4D97-AF65-F5344CB8AC3E}">
        <p14:creationId xmlns:p14="http://schemas.microsoft.com/office/powerpoint/2010/main" xmlns="" val="41570150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Номер слайда 3"/>
          <p:cNvSpPr txBox="1">
            <a:spLocks/>
          </p:cNvSpPr>
          <p:nvPr/>
        </p:nvSpPr>
        <p:spPr>
          <a:xfrm>
            <a:off x="8382000" y="6515140"/>
            <a:ext cx="762000" cy="365760"/>
          </a:xfrm>
          <a:prstGeom prst="rect">
            <a:avLst/>
          </a:prstGeom>
        </p:spPr>
        <p:txBody>
          <a:bodyPr vert="horz" anchor="b"/>
          <a:lstStyle>
            <a:defPPr>
              <a:defRPr lang="ru-RU"/>
            </a:defPPr>
            <a:lvl1pPr marL="0" algn="r" defTabSz="914400" rtl="0" eaLnBrk="1" latinLnBrk="0" hangingPunct="1">
              <a:defRPr kumimoji="0"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D5F2C50-BE04-480D-88AD-A87C94BBCAB8}" type="slidenum">
              <a:rPr lang="ru-RU" b="1" smtClean="0">
                <a:solidFill>
                  <a:schemeClr val="tx1"/>
                </a:solidFill>
                <a:latin typeface="+mj-lt"/>
              </a:rPr>
              <a:pPr/>
              <a:t>3</a:t>
            </a:fld>
            <a:endParaRPr lang="ru-RU" b="1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2051720" y="1844824"/>
            <a:ext cx="0" cy="1224136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555776" y="260648"/>
            <a:ext cx="5688632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13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476672"/>
            <a:ext cx="637257" cy="107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xmlns="" val="2932734240"/>
              </p:ext>
            </p:extLst>
          </p:nvPr>
        </p:nvGraphicFramePr>
        <p:xfrm>
          <a:off x="461120" y="131231"/>
          <a:ext cx="8568952" cy="4818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Box 1"/>
          <p:cNvSpPr txBox="1"/>
          <p:nvPr/>
        </p:nvSpPr>
        <p:spPr>
          <a:xfrm>
            <a:off x="1436440" y="-37019"/>
            <a:ext cx="7927304" cy="38261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>
                <a:latin typeface="Georgia" panose="02040502050405020303" pitchFamily="18" charset="0"/>
              </a:rPr>
              <a:t>Финансирование государственных программ </a:t>
            </a:r>
            <a:endParaRPr lang="ru-RU" sz="2400" dirty="0">
              <a:latin typeface="Georgia" panose="020405020504050203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1466" y="4581128"/>
            <a:ext cx="892503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sz="1200" b="1" dirty="0" smtClean="0"/>
              <a:t>* - изменение объемов финансирования связано с разработкой, внедрением и сопровождением региональной информационно-аналитической системы.</a:t>
            </a:r>
          </a:p>
          <a:p>
            <a:r>
              <a:rPr lang="ru-RU" sz="1200" b="1" dirty="0" smtClean="0"/>
              <a:t>**- изменение объемов финансирования 2018 года к 2016 году связано с завершением мероприятий по переселению граждан из аварийного жилищного фонда (в срок до 1.09.2017 года);</a:t>
            </a:r>
          </a:p>
          <a:p>
            <a:r>
              <a:rPr lang="ru-RU" sz="1200" b="1" dirty="0" smtClean="0"/>
              <a:t>-  изменение объемов финансирование 2019 года к 2018 году связано с завершением мероприятий по переселению граждан из жилищного фонда, признанного непригодным для проживания вследствие техногенной аварии на руднике БКПРУ-1 ПАО «Уралкалий» г. Березники (в срок до 30 декабря 2018 года).</a:t>
            </a:r>
            <a:endParaRPr lang="ru-RU" sz="1200" b="1" dirty="0"/>
          </a:p>
        </p:txBody>
      </p:sp>
    </p:spTree>
    <p:extLst>
      <p:ext uri="{BB962C8B-B14F-4D97-AF65-F5344CB8AC3E}">
        <p14:creationId xmlns:p14="http://schemas.microsoft.com/office/powerpoint/2010/main" xmlns="" val="20237596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Номер слайда 3"/>
          <p:cNvSpPr txBox="1">
            <a:spLocks/>
          </p:cNvSpPr>
          <p:nvPr/>
        </p:nvSpPr>
        <p:spPr>
          <a:xfrm>
            <a:off x="8382000" y="6515140"/>
            <a:ext cx="762000" cy="365760"/>
          </a:xfrm>
          <a:prstGeom prst="rect">
            <a:avLst/>
          </a:prstGeom>
        </p:spPr>
        <p:txBody>
          <a:bodyPr vert="horz" anchor="b"/>
          <a:lstStyle>
            <a:defPPr>
              <a:defRPr lang="ru-RU"/>
            </a:defPPr>
            <a:lvl1pPr marL="0" algn="r" defTabSz="914400" rtl="0" eaLnBrk="1" latinLnBrk="0" hangingPunct="1">
              <a:defRPr kumimoji="0"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D5F2C50-BE04-480D-88AD-A87C94BBCAB8}" type="slidenum">
              <a:rPr lang="ru-RU" smtClean="0">
                <a:solidFill>
                  <a:schemeClr val="tx1"/>
                </a:solidFill>
                <a:latin typeface="+mj-lt"/>
              </a:rPr>
              <a:pPr/>
              <a:t>4</a:t>
            </a:fld>
            <a:endParaRPr lang="ru-RU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13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725" y="484519"/>
            <a:ext cx="637257" cy="107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TextBox 27"/>
          <p:cNvSpPr txBox="1"/>
          <p:nvPr/>
        </p:nvSpPr>
        <p:spPr>
          <a:xfrm>
            <a:off x="2555776" y="260648"/>
            <a:ext cx="5688632" cy="43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971600" y="77044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Georgia" panose="02040502050405020303" pitchFamily="18" charset="0"/>
              </a:rPr>
              <a:t>Целевые показатели государственной программы</a:t>
            </a:r>
          </a:p>
          <a:p>
            <a:pPr algn="ctr"/>
            <a:r>
              <a:rPr lang="ru-RU" sz="2400" dirty="0">
                <a:latin typeface="Georgia" panose="02040502050405020303" pitchFamily="18" charset="0"/>
              </a:rPr>
              <a:t>«Обеспечение качественным жильем и услугами ЖКХ населения Пермского края»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11560" y="2287613"/>
            <a:ext cx="3888432" cy="11521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Georgia" panose="02040502050405020303" pitchFamily="18" charset="0"/>
              </a:rPr>
              <a:t>Министерство строительства и жилищно-коммунального хозяйства </a:t>
            </a:r>
            <a:r>
              <a:rPr lang="ru-RU" dirty="0">
                <a:solidFill>
                  <a:schemeClr val="tx1"/>
                </a:solidFill>
                <a:latin typeface="Georgia" panose="02040502050405020303" pitchFamily="18" charset="0"/>
              </a:rPr>
              <a:t>П</a:t>
            </a:r>
            <a:r>
              <a:rPr lang="ru-RU" dirty="0" smtClean="0">
                <a:solidFill>
                  <a:schemeClr val="tx1"/>
                </a:solidFill>
                <a:latin typeface="Georgia" panose="02040502050405020303" pitchFamily="18" charset="0"/>
              </a:rPr>
              <a:t>ермского края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Georgia" panose="02040502050405020303" pitchFamily="18" charset="0"/>
              </a:rPr>
              <a:t>( 24 целевых показателя)</a:t>
            </a:r>
            <a:endParaRPr lang="ru-RU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186055" y="2292820"/>
            <a:ext cx="3748130" cy="11521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Georgia" panose="02040502050405020303" pitchFamily="18" charset="0"/>
              </a:rPr>
              <a:t>Инспекция государственного жилищного надзора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Georgia" panose="02040502050405020303" pitchFamily="18" charset="0"/>
              </a:rPr>
              <a:t>Пермского края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Georgia" panose="02040502050405020303" pitchFamily="18" charset="0"/>
              </a:rPr>
              <a:t>( 2 целевых показателя)</a:t>
            </a:r>
            <a:endParaRPr lang="ru-RU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0353" y="4106002"/>
            <a:ext cx="853294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dirty="0" smtClean="0">
                <a:latin typeface="Georgia" panose="02040502050405020303" pitchFamily="18" charset="0"/>
              </a:rPr>
              <a:t>Приоритетные направления: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ru-RU" sz="1600" dirty="0">
                <a:latin typeface="Georgia" panose="02040502050405020303" pitchFamily="18" charset="0"/>
              </a:rPr>
              <a:t>Строительство жилья экономического класса</a:t>
            </a:r>
            <a:r>
              <a:rPr lang="ru-RU" sz="1600" dirty="0" smtClean="0">
                <a:latin typeface="Georgia" panose="02040502050405020303" pitchFamily="18" charset="0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Georgia" panose="02040502050405020303" pitchFamily="18" charset="0"/>
              </a:rPr>
              <a:t>Переселение граждан из аварийного жилищного фонда;</a:t>
            </a: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Georgia" panose="02040502050405020303" pitchFamily="18" charset="0"/>
              </a:rPr>
              <a:t>Переселение граждан из жилищного фонда, </a:t>
            </a:r>
            <a:r>
              <a:rPr lang="ru-RU" sz="1600" dirty="0">
                <a:latin typeface="Georgia" panose="02040502050405020303" pitchFamily="18" charset="0"/>
              </a:rPr>
              <a:t>признанного непригодным для проживания вследствие техногенной аварии на руднике БКПРУ-1 ПАО «Уралкалий» г. </a:t>
            </a:r>
            <a:r>
              <a:rPr lang="ru-RU" sz="1600" dirty="0" smtClean="0">
                <a:latin typeface="Georgia" panose="02040502050405020303" pitchFamily="18" charset="0"/>
              </a:rPr>
              <a:t>Березники;</a:t>
            </a: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Georgia" panose="02040502050405020303" pitchFamily="18" charset="0"/>
              </a:rPr>
              <a:t>Капитальный ремонт общего имущества в многоквартирных домах.</a:t>
            </a:r>
          </a:p>
        </p:txBody>
      </p:sp>
      <p:sp>
        <p:nvSpPr>
          <p:cNvPr id="19" name="Стрелка вниз 18"/>
          <p:cNvSpPr/>
          <p:nvPr/>
        </p:nvSpPr>
        <p:spPr>
          <a:xfrm>
            <a:off x="2253409" y="3553068"/>
            <a:ext cx="432048" cy="503992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2253409" y="1556856"/>
            <a:ext cx="432048" cy="503992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7060120" y="1556856"/>
            <a:ext cx="432048" cy="503992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529798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4"/>
          <p:cNvSpPr txBox="1">
            <a:spLocks/>
          </p:cNvSpPr>
          <p:nvPr/>
        </p:nvSpPr>
        <p:spPr>
          <a:xfrm>
            <a:off x="8802216" y="6492240"/>
            <a:ext cx="341784" cy="365760"/>
          </a:xfrm>
          <a:prstGeom prst="rect">
            <a:avLst/>
          </a:prstGeom>
          <a:solidFill>
            <a:schemeClr val="tx2"/>
          </a:solidFill>
        </p:spPr>
        <p:txBody>
          <a:bodyPr vert="horz" anchor="b"/>
          <a:lstStyle>
            <a:defPPr>
              <a:defRPr lang="ru-RU"/>
            </a:defPPr>
            <a:lvl1pPr marL="0" algn="r" defTabSz="914400" rtl="0" eaLnBrk="1" latinLnBrk="0" hangingPunct="1">
              <a:defRPr kumimoji="0"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3EA8FED-A6AA-4C19-95B7-C7E66F45D6A7}" type="slidenum">
              <a:rPr lang="ru-RU" b="1" smtClean="0">
                <a:solidFill>
                  <a:prstClr val="white"/>
                </a:solidFill>
                <a:latin typeface="Calibri Light" panose="020F0302020204030204" pitchFamily="34" charset="0"/>
              </a:rPr>
              <a:pPr/>
              <a:t>5</a:t>
            </a:fld>
            <a:endParaRPr lang="ru-RU" b="1" dirty="0">
              <a:solidFill>
                <a:prstClr val="white"/>
              </a:solidFill>
              <a:latin typeface="Calibri Light" panose="020F0302020204030204" pitchFamily="34" charset="0"/>
            </a:endParaRPr>
          </a:p>
        </p:txBody>
      </p:sp>
      <p:pic>
        <p:nvPicPr>
          <p:cNvPr id="10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20688"/>
            <a:ext cx="637257" cy="107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888777" y="620688"/>
            <a:ext cx="580868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n w="0"/>
                <a:solidFill>
                  <a:srgbClr val="C00000"/>
                </a:solidFill>
              </a:rPr>
              <a:t>Строительство жилья </a:t>
            </a:r>
            <a:endParaRPr lang="ru-RU" sz="2400" dirty="0" smtClean="0">
              <a:ln w="0"/>
              <a:solidFill>
                <a:srgbClr val="C00000"/>
              </a:solidFill>
            </a:endParaRPr>
          </a:p>
          <a:p>
            <a:r>
              <a:rPr lang="ru-RU" sz="2400" dirty="0" smtClean="0">
                <a:ln w="0"/>
                <a:solidFill>
                  <a:srgbClr val="C00000"/>
                </a:solidFill>
              </a:rPr>
              <a:t>экономического </a:t>
            </a:r>
            <a:r>
              <a:rPr lang="ru-RU" sz="2400" dirty="0">
                <a:ln w="0"/>
                <a:solidFill>
                  <a:srgbClr val="C00000"/>
                </a:solidFill>
              </a:rPr>
              <a:t>класса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xmlns="" val="3740717307"/>
              </p:ext>
            </p:extLst>
          </p:nvPr>
        </p:nvGraphicFramePr>
        <p:xfrm>
          <a:off x="1475656" y="1693025"/>
          <a:ext cx="7326560" cy="440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4077072"/>
            <a:ext cx="3339450" cy="230425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383305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4"/>
          <p:cNvSpPr txBox="1">
            <a:spLocks/>
          </p:cNvSpPr>
          <p:nvPr/>
        </p:nvSpPr>
        <p:spPr>
          <a:xfrm>
            <a:off x="8802216" y="6492240"/>
            <a:ext cx="341784" cy="365760"/>
          </a:xfrm>
          <a:prstGeom prst="rect">
            <a:avLst/>
          </a:prstGeom>
          <a:solidFill>
            <a:schemeClr val="tx2"/>
          </a:solidFill>
        </p:spPr>
        <p:txBody>
          <a:bodyPr vert="horz" anchor="b"/>
          <a:lstStyle>
            <a:defPPr>
              <a:defRPr lang="ru-RU"/>
            </a:defPPr>
            <a:lvl1pPr marL="0" algn="r" defTabSz="914400" rtl="0" eaLnBrk="1" latinLnBrk="0" hangingPunct="1">
              <a:defRPr kumimoji="0"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3EA8FED-A6AA-4C19-95B7-C7E66F45D6A7}" type="slidenum">
              <a:rPr lang="ru-RU" b="1" smtClean="0">
                <a:solidFill>
                  <a:prstClr val="white"/>
                </a:solidFill>
                <a:latin typeface="Calibri Light" panose="020F0302020204030204" pitchFamily="34" charset="0"/>
              </a:rPr>
              <a:pPr/>
              <a:t>6</a:t>
            </a:fld>
            <a:endParaRPr lang="ru-RU" b="1" dirty="0">
              <a:solidFill>
                <a:prstClr val="white"/>
              </a:solidFill>
              <a:latin typeface="Calibri Light" panose="020F0302020204030204" pitchFamily="34" charset="0"/>
            </a:endParaRPr>
          </a:p>
        </p:txBody>
      </p:sp>
      <p:pic>
        <p:nvPicPr>
          <p:cNvPr id="10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20688"/>
            <a:ext cx="637257" cy="107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888777" y="620688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solidFill>
                  <a:srgbClr val="C00000"/>
                </a:solidFill>
              </a:rPr>
              <a:t>Переселение граждан из </a:t>
            </a:r>
          </a:p>
          <a:p>
            <a:r>
              <a:rPr lang="ru-RU" sz="2200" dirty="0" smtClean="0">
                <a:solidFill>
                  <a:srgbClr val="C00000"/>
                </a:solidFill>
              </a:rPr>
              <a:t>аварийного жилищного фонда</a:t>
            </a:r>
            <a:endParaRPr lang="ru-RU" sz="22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4725144"/>
            <a:ext cx="85506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0000"/>
                </a:solidFill>
              </a:rPr>
              <a:t>Запланировано средств из бюджета Пермского края на 2017 год – 5,7 млн.рублей на расселение жителей из аварийного дома по ул. Пионерская д. 11, г. Соликамска (субъект государственной собственности).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0000"/>
                </a:solidFill>
              </a:rPr>
              <a:t>На 2018-2019 год средства на реализацию данного мероприятия не запланированы, в связи с завершением мероприятий по переселению граждан из аварийного жилищного фонда в </a:t>
            </a:r>
            <a:r>
              <a:rPr lang="ru-RU" sz="1400" dirty="0" smtClean="0">
                <a:solidFill>
                  <a:srgbClr val="000000"/>
                </a:solidFill>
              </a:rPr>
              <a:t>срок</a:t>
            </a:r>
            <a:br>
              <a:rPr lang="ru-RU" sz="1400" dirty="0" smtClean="0">
                <a:solidFill>
                  <a:srgbClr val="000000"/>
                </a:solidFill>
              </a:rPr>
            </a:br>
            <a:r>
              <a:rPr lang="ru-RU" sz="1400" dirty="0" smtClean="0">
                <a:solidFill>
                  <a:srgbClr val="000000"/>
                </a:solidFill>
              </a:rPr>
              <a:t>до </a:t>
            </a:r>
            <a:r>
              <a:rPr lang="ru-RU" sz="1400" dirty="0">
                <a:solidFill>
                  <a:srgbClr val="000000"/>
                </a:solidFill>
              </a:rPr>
              <a:t>1 сентября 2017 </a:t>
            </a:r>
            <a:r>
              <a:rPr lang="ru-RU" sz="1400" dirty="0" smtClean="0">
                <a:solidFill>
                  <a:srgbClr val="000000"/>
                </a:solidFill>
              </a:rPr>
              <a:t>года.</a:t>
            </a:r>
            <a:endParaRPr lang="ru-RU" sz="1400" dirty="0">
              <a:solidFill>
                <a:srgbClr val="0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1400" dirty="0" smtClean="0">
              <a:solidFill>
                <a:srgbClr val="00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1400" dirty="0">
              <a:solidFill>
                <a:srgbClr val="000000"/>
              </a:solidFill>
            </a:endParaRPr>
          </a:p>
        </p:txBody>
      </p:sp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xmlns="" val="3658353021"/>
              </p:ext>
            </p:extLst>
          </p:nvPr>
        </p:nvGraphicFramePr>
        <p:xfrm>
          <a:off x="976355" y="1156856"/>
          <a:ext cx="7272808" cy="38884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56275" y="6021288"/>
            <a:ext cx="799288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0000"/>
                </a:solidFill>
              </a:rPr>
              <a:t>Результат: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0000"/>
                </a:solidFill>
              </a:rPr>
              <a:t>Планируемая площадь расселения из  аварийного жилищного до 1 сентября 2017 года – 50,77 тыс.кв.м и переселить – 3,46 тыс. человек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200" dirty="0" smtClean="0">
              <a:solidFill>
                <a:srgbClr val="000000"/>
              </a:solidFill>
            </a:endParaRPr>
          </a:p>
          <a:p>
            <a:endParaRPr lang="ru-RU" sz="1400" dirty="0" smtClean="0"/>
          </a:p>
        </p:txBody>
      </p:sp>
    </p:spTree>
    <p:extLst>
      <p:ext uri="{BB962C8B-B14F-4D97-AF65-F5344CB8AC3E}">
        <p14:creationId xmlns:p14="http://schemas.microsoft.com/office/powerpoint/2010/main" xmlns="" val="1807442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4"/>
          <p:cNvSpPr txBox="1">
            <a:spLocks/>
          </p:cNvSpPr>
          <p:nvPr/>
        </p:nvSpPr>
        <p:spPr>
          <a:xfrm>
            <a:off x="8802216" y="6492240"/>
            <a:ext cx="341784" cy="365760"/>
          </a:xfrm>
          <a:prstGeom prst="rect">
            <a:avLst/>
          </a:prstGeom>
          <a:solidFill>
            <a:schemeClr val="tx2"/>
          </a:solidFill>
        </p:spPr>
        <p:txBody>
          <a:bodyPr vert="horz" anchor="b"/>
          <a:lstStyle>
            <a:defPPr>
              <a:defRPr lang="ru-RU"/>
            </a:defPPr>
            <a:lvl1pPr marL="0" algn="r" defTabSz="914400" rtl="0" eaLnBrk="1" latinLnBrk="0" hangingPunct="1">
              <a:defRPr kumimoji="0"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3EA8FED-A6AA-4C19-95B7-C7E66F45D6A7}" type="slidenum">
              <a:rPr lang="ru-RU" b="1" smtClean="0">
                <a:solidFill>
                  <a:prstClr val="white"/>
                </a:solidFill>
                <a:latin typeface="Calibri Light" panose="020F0302020204030204" pitchFamily="34" charset="0"/>
              </a:rPr>
              <a:pPr/>
              <a:t>7</a:t>
            </a:fld>
            <a:endParaRPr lang="ru-RU" b="1" dirty="0">
              <a:solidFill>
                <a:prstClr val="white"/>
              </a:solidFill>
              <a:latin typeface="Calibri Light" panose="020F0302020204030204" pitchFamily="34" charset="0"/>
            </a:endParaRPr>
          </a:p>
        </p:txBody>
      </p:sp>
      <p:pic>
        <p:nvPicPr>
          <p:cNvPr id="10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20688"/>
            <a:ext cx="637257" cy="107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888777" y="620688"/>
            <a:ext cx="8172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ru-RU" sz="1700" dirty="0">
                <a:ln w="0"/>
                <a:solidFill>
                  <a:srgbClr val="C00000"/>
                </a:solidFill>
              </a:rPr>
              <a:t>Переселение граждан г. Березники </a:t>
            </a:r>
            <a:r>
              <a:rPr lang="ru-RU" sz="1700" dirty="0" smtClean="0">
                <a:ln w="0"/>
                <a:solidFill>
                  <a:srgbClr val="C00000"/>
                </a:solidFill>
              </a:rPr>
              <a:t>Пермского </a:t>
            </a:r>
            <a:r>
              <a:rPr lang="ru-RU" sz="1700" dirty="0">
                <a:ln w="0"/>
                <a:solidFill>
                  <a:srgbClr val="C00000"/>
                </a:solidFill>
              </a:rPr>
              <a:t>края, в связи с последствиями техногенной аварии на руднике БКПРУ-1 ПАО «Уралкалий»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6199" y="5732963"/>
            <a:ext cx="7992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 smtClean="0">
                <a:solidFill>
                  <a:srgbClr val="000000"/>
                </a:solidFill>
              </a:rPr>
              <a:t>Результат: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0000"/>
                </a:solidFill>
              </a:rPr>
              <a:t>Количество </a:t>
            </a:r>
            <a:r>
              <a:rPr lang="ru-RU" sz="1400" dirty="0">
                <a:solidFill>
                  <a:srgbClr val="000000"/>
                </a:solidFill>
              </a:rPr>
              <a:t>граждан, планируемых к переселению к сентябрю 2018 года </a:t>
            </a:r>
            <a:r>
              <a:rPr lang="ru-RU" sz="1400" dirty="0" smtClean="0">
                <a:solidFill>
                  <a:srgbClr val="000000"/>
                </a:solidFill>
              </a:rPr>
              <a:t>- 11 </a:t>
            </a:r>
            <a:r>
              <a:rPr lang="ru-RU" sz="1400" dirty="0">
                <a:solidFill>
                  <a:srgbClr val="000000"/>
                </a:solidFill>
              </a:rPr>
              <a:t>824 граждан. </a:t>
            </a:r>
            <a:r>
              <a:rPr lang="ru-RU" sz="1400" dirty="0" smtClean="0">
                <a:solidFill>
                  <a:srgbClr val="000000"/>
                </a:solidFill>
              </a:rPr>
              <a:t>Планируется </a:t>
            </a:r>
            <a:r>
              <a:rPr lang="ru-RU" sz="1400" dirty="0">
                <a:solidFill>
                  <a:srgbClr val="000000"/>
                </a:solidFill>
              </a:rPr>
              <a:t>к сдаче – 232 тыс.кв.м</a:t>
            </a:r>
          </a:p>
          <a:p>
            <a:pPr lvl="0"/>
            <a:endParaRPr lang="ru-RU" sz="1400" dirty="0"/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xmlns="" val="3883492156"/>
              </p:ext>
            </p:extLst>
          </p:nvPr>
        </p:nvGraphicFramePr>
        <p:xfrm>
          <a:off x="1499142" y="1558348"/>
          <a:ext cx="7303074" cy="35268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136199" y="5224099"/>
            <a:ext cx="88096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000000"/>
                </a:solidFill>
              </a:rPr>
              <a:t>Предоставление социальных выплат </a:t>
            </a:r>
            <a:r>
              <a:rPr lang="ru-RU" sz="1400" dirty="0">
                <a:solidFill>
                  <a:srgbClr val="000000"/>
                </a:solidFill>
              </a:rPr>
              <a:t>гражданам  для приобретения жилых </a:t>
            </a:r>
            <a:r>
              <a:rPr lang="ru-RU" sz="1400" dirty="0" smtClean="0">
                <a:solidFill>
                  <a:srgbClr val="000000"/>
                </a:solidFill>
              </a:rPr>
              <a:t>помещений;</a:t>
            </a:r>
            <a:endParaRPr lang="ru-RU" sz="1400" dirty="0">
              <a:solidFill>
                <a:srgbClr val="000000"/>
              </a:solidFill>
            </a:endParaRPr>
          </a:p>
          <a:p>
            <a:pPr marL="285750" lvl="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0000"/>
                </a:solidFill>
              </a:rPr>
              <a:t>С</a:t>
            </a:r>
            <a:r>
              <a:rPr lang="ru-RU" sz="1400" dirty="0" smtClean="0">
                <a:solidFill>
                  <a:srgbClr val="000000"/>
                </a:solidFill>
              </a:rPr>
              <a:t>троительство </a:t>
            </a:r>
            <a:r>
              <a:rPr lang="ru-RU" sz="1400" dirty="0">
                <a:solidFill>
                  <a:srgbClr val="000000"/>
                </a:solidFill>
              </a:rPr>
              <a:t>жилья в Правобережной части  </a:t>
            </a:r>
            <a:r>
              <a:rPr lang="ru-RU" sz="1400" dirty="0" smtClean="0">
                <a:solidFill>
                  <a:srgbClr val="000000"/>
                </a:solidFill>
              </a:rPr>
              <a:t>г. Березники </a:t>
            </a:r>
            <a:r>
              <a:rPr lang="ru-RU" sz="1400" dirty="0">
                <a:solidFill>
                  <a:srgbClr val="000000"/>
                </a:solidFill>
              </a:rPr>
              <a:t>жилой район «Любимов</a:t>
            </a:r>
            <a:r>
              <a:rPr lang="ru-RU" sz="1400" dirty="0" smtClean="0">
                <a:solidFill>
                  <a:srgbClr val="000000"/>
                </a:solidFill>
              </a:rPr>
              <a:t>».</a:t>
            </a:r>
            <a:endParaRPr lang="ru-RU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8196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Номер слайда 4"/>
          <p:cNvSpPr txBox="1">
            <a:spLocks/>
          </p:cNvSpPr>
          <p:nvPr/>
        </p:nvSpPr>
        <p:spPr>
          <a:xfrm>
            <a:off x="8802216" y="6492240"/>
            <a:ext cx="341784" cy="365760"/>
          </a:xfrm>
          <a:prstGeom prst="rect">
            <a:avLst/>
          </a:prstGeom>
          <a:solidFill>
            <a:schemeClr val="tx2"/>
          </a:solidFill>
        </p:spPr>
        <p:txBody>
          <a:bodyPr vert="horz" anchor="b"/>
          <a:lstStyle>
            <a:defPPr>
              <a:defRPr lang="ru-RU"/>
            </a:defPPr>
            <a:lvl1pPr marL="0" algn="r" defTabSz="914400" rtl="0" eaLnBrk="1" latinLnBrk="0" hangingPunct="1">
              <a:defRPr kumimoji="0"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3EA8FED-A6AA-4C19-95B7-C7E66F45D6A7}" type="slidenum">
              <a:rPr lang="ru-RU" b="1" smtClean="0">
                <a:solidFill>
                  <a:prstClr val="white"/>
                </a:solidFill>
                <a:latin typeface="Calibri Light" panose="020F0302020204030204" pitchFamily="34" charset="0"/>
              </a:rPr>
              <a:pPr/>
              <a:t>8</a:t>
            </a:fld>
            <a:endParaRPr lang="ru-RU" b="1" dirty="0">
              <a:solidFill>
                <a:prstClr val="white"/>
              </a:solidFill>
              <a:latin typeface="Calibri Light" panose="020F0302020204030204" pitchFamily="34" charset="0"/>
            </a:endParaRPr>
          </a:p>
        </p:txBody>
      </p:sp>
      <p:pic>
        <p:nvPicPr>
          <p:cNvPr id="10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20688"/>
            <a:ext cx="637257" cy="107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888776" y="620688"/>
            <a:ext cx="62755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200" dirty="0">
                <a:solidFill>
                  <a:srgbClr val="C00000"/>
                </a:solidFill>
              </a:rPr>
              <a:t>Капитальный ремонт в многоквартирных домах Пермского края</a:t>
            </a:r>
          </a:p>
        </p:txBody>
      </p:sp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xmlns="" val="3753419595"/>
              </p:ext>
            </p:extLst>
          </p:nvPr>
        </p:nvGraphicFramePr>
        <p:xfrm>
          <a:off x="1115616" y="1797496"/>
          <a:ext cx="7470576" cy="3704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251520" y="5805264"/>
            <a:ext cx="84066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0000"/>
                </a:solidFill>
              </a:rPr>
              <a:t>Финансирование осуществляется за счет средств собственников, уплачиваемых на общий счет регионального оператора или специальный счет многоквартирного дома</a:t>
            </a:r>
          </a:p>
        </p:txBody>
      </p:sp>
    </p:spTree>
    <p:extLst>
      <p:ext uri="{BB962C8B-B14F-4D97-AF65-F5344CB8AC3E}">
        <p14:creationId xmlns:p14="http://schemas.microsoft.com/office/powerpoint/2010/main" xmlns="" val="1469941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4955" y="548680"/>
            <a:ext cx="7632848" cy="3096344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200" dirty="0" smtClean="0">
                <a:solidFill>
                  <a:schemeClr val="tx1"/>
                </a:solidFill>
                <a:latin typeface="Georgia" panose="02040502050405020303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Министерство строительства </a:t>
            </a:r>
            <a:br>
              <a:rPr lang="ru-RU" sz="3200" dirty="0" smtClean="0">
                <a:solidFill>
                  <a:schemeClr val="tx1"/>
                </a:solidFill>
                <a:latin typeface="Georgia" panose="02040502050405020303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Georgia" panose="02040502050405020303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и жилищно-коммунального хозяйства </a:t>
            </a:r>
            <a:br>
              <a:rPr lang="ru-RU" sz="3200" dirty="0" smtClean="0">
                <a:solidFill>
                  <a:schemeClr val="tx1"/>
                </a:solidFill>
                <a:latin typeface="Georgia" panose="02040502050405020303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Georgia" panose="02040502050405020303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Пермского края</a:t>
            </a:r>
            <a:r>
              <a:rPr lang="ru-RU" sz="3200" dirty="0">
                <a:solidFill>
                  <a:prstClr val="black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prstClr val="black"/>
                </a:solidFill>
                <a:latin typeface="Georgia" panose="02040502050405020303" pitchFamily="18" charset="0"/>
                <a:cs typeface="Times New Roman" panose="02020603050405020304" pitchFamily="18" charset="0"/>
              </a:rPr>
            </a:br>
            <a:r>
              <a:rPr lang="ru-RU" sz="26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  <a:t/>
            </a:r>
            <a:br>
              <a:rPr lang="ru-RU" sz="2600" dirty="0">
                <a:solidFill>
                  <a:schemeClr val="tx1"/>
                </a:solidFill>
                <a:latin typeface="Bookman Old Style" panose="02050604050505020204" pitchFamily="18" charset="0"/>
                <a:cs typeface="Times New Roman" panose="02020603050405020304" pitchFamily="18" charset="0"/>
              </a:rPr>
            </a:br>
            <a:endParaRPr lang="ru-RU" sz="2600" dirty="0">
              <a:solidFill>
                <a:schemeClr val="tx1"/>
              </a:solidFill>
              <a:latin typeface="Arial Black" panose="020B0A04020102020204" pitchFamily="34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16632"/>
            <a:ext cx="637257" cy="107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99593" y="4437112"/>
            <a:ext cx="7486932" cy="1176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905964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Городская">
  <a:themeElements>
    <a:clrScheme name="Другая 1">
      <a:dk1>
        <a:srgbClr val="A20000"/>
      </a:dk1>
      <a:lt1>
        <a:sysClr val="window" lastClr="FFFFFF"/>
      </a:lt1>
      <a:dk2>
        <a:srgbClr val="B84F14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9373</TotalTime>
  <Words>517</Words>
  <Application>Microsoft Office PowerPoint</Application>
  <PresentationFormat>Экран (4:3)</PresentationFormat>
  <Paragraphs>74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Ретро</vt:lpstr>
      <vt:lpstr>Городская</vt:lpstr>
      <vt:lpstr>О расходах и целевых показателях   государственных программ  Министерства строительства  и жилищно-коммунального хозяйства  Пермского края на 2017 и на плановый период  2018 и 2019 годов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Министерство строительства  и жилищно-коммунального хозяйства  Пермского края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«О достижении целевых показателей программы социально-экономического развития и показателей государственных программ при исполнении бюджета Пермского края за 2014 год»</dc:title>
  <dc:creator>Мясникова Екатерина Юрьевна</dc:creator>
  <cp:lastModifiedBy>BorisovaEV</cp:lastModifiedBy>
  <cp:revision>960</cp:revision>
  <cp:lastPrinted>2016-10-21T11:35:31Z</cp:lastPrinted>
  <dcterms:created xsi:type="dcterms:W3CDTF">2015-05-20T08:24:00Z</dcterms:created>
  <dcterms:modified xsi:type="dcterms:W3CDTF">2016-10-26T04:30:18Z</dcterms:modified>
</cp:coreProperties>
</file>