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</p:sldMasterIdLst>
  <p:notesMasterIdLst>
    <p:notesMasterId r:id="rId24"/>
  </p:notesMasterIdLst>
  <p:sldIdLst>
    <p:sldId id="257" r:id="rId2"/>
    <p:sldId id="305" r:id="rId3"/>
    <p:sldId id="297" r:id="rId4"/>
    <p:sldId id="284" r:id="rId5"/>
    <p:sldId id="286" r:id="rId6"/>
    <p:sldId id="298" r:id="rId7"/>
    <p:sldId id="285" r:id="rId8"/>
    <p:sldId id="299" r:id="rId9"/>
    <p:sldId id="300" r:id="rId10"/>
    <p:sldId id="287" r:id="rId11"/>
    <p:sldId id="303" r:id="rId12"/>
    <p:sldId id="301" r:id="rId13"/>
    <p:sldId id="302" r:id="rId14"/>
    <p:sldId id="296" r:id="rId15"/>
    <p:sldId id="282" r:id="rId16"/>
    <p:sldId id="278" r:id="rId17"/>
    <p:sldId id="304" r:id="rId18"/>
    <p:sldId id="291" r:id="rId19"/>
    <p:sldId id="292" r:id="rId20"/>
    <p:sldId id="293" r:id="rId21"/>
    <p:sldId id="306" r:id="rId22"/>
    <p:sldId id="295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D00"/>
    <a:srgbClr val="339966"/>
    <a:srgbClr val="CCCCFF"/>
    <a:srgbClr val="99CCFF"/>
    <a:srgbClr val="FC1310"/>
    <a:srgbClr val="DC241D"/>
    <a:srgbClr val="DF2B22"/>
    <a:srgbClr val="C00B00"/>
    <a:srgbClr val="FB1210"/>
    <a:srgbClr val="472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62286" autoAdjust="0"/>
  </p:normalViewPr>
  <p:slideViewPr>
    <p:cSldViewPr snapToGrid="0" snapToObjects="1">
      <p:cViewPr>
        <p:scale>
          <a:sx n="70" d="100"/>
          <a:sy n="70" d="100"/>
        </p:scale>
        <p:origin x="-242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36" y="-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2230186925793067E-4"/>
          <c:y val="2.31851530081611E-3"/>
          <c:w val="0.88262915227743433"/>
          <c:h val="0.708803080515712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gradFill>
              <a:gsLst>
                <a:gs pos="13000">
                  <a:srgbClr val="F6B000"/>
                </a:gs>
                <a:gs pos="0">
                  <a:srgbClr val="F6B000"/>
                </a:gs>
                <a:gs pos="100000">
                  <a:srgbClr val="FFEA00"/>
                </a:gs>
              </a:gsLst>
              <a:lin ang="16200000" scaled="1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414-4BC9-A4B7-E88DDD0CB2BE}"/>
              </c:ext>
            </c:extLst>
          </c:dPt>
          <c:dLbls>
            <c:dLbl>
              <c:idx val="0"/>
              <c:layout>
                <c:manualLayout>
                  <c:x val="-1.3010596772511456E-3"/>
                  <c:y val="-2.363999452743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73993370680804E-3"/>
                  <c:y val="-4.5590936978035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019279524690991E-3"/>
                  <c:y val="-3.0847805272839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2015</c:v>
                </c:pt>
                <c:pt idx="1">
                  <c:v>План 2016</c:v>
                </c:pt>
                <c:pt idx="2">
                  <c:v>Факт 2016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19774.7</c:v>
                </c:pt>
                <c:pt idx="1">
                  <c:v>16474.099999999999</c:v>
                </c:pt>
                <c:pt idx="2">
                  <c:v>15462.2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14-4BC9-A4B7-E88DDD0CB2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007CF1"/>
                </a:gs>
                <a:gs pos="100000">
                  <a:srgbClr val="04BCFE"/>
                </a:gs>
              </a:gsLst>
              <a:lin ang="16200000" scaled="1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3.939999087905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014353685435786E-7"/>
                  <c:y val="-0.13704182754219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485952114918411E-3"/>
                  <c:y val="-2.75799574596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2015</c:v>
                </c:pt>
                <c:pt idx="1">
                  <c:v>План 2016</c:v>
                </c:pt>
                <c:pt idx="2">
                  <c:v>Факт 2016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80720.899999999994</c:v>
                </c:pt>
                <c:pt idx="1">
                  <c:v>85297.4</c:v>
                </c:pt>
                <c:pt idx="2">
                  <c:v>89482.3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14-4BC9-A4B7-E88DDD0CB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100"/>
        <c:axId val="26807680"/>
        <c:axId val="26821760"/>
      </c:barChart>
      <c:catAx>
        <c:axId val="2680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  <c:crossAx val="26821760"/>
        <c:crosses val="autoZero"/>
        <c:auto val="1"/>
        <c:lblAlgn val="ctr"/>
        <c:lblOffset val="100"/>
        <c:noMultiLvlLbl val="0"/>
      </c:catAx>
      <c:valAx>
        <c:axId val="268217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680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erif" charset="0"/>
                <a:cs typeface="PT Serif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erif" charset="0"/>
                <a:cs typeface="PT Serif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5109037944686683"/>
          <c:y val="9.6455620397117303E-2"/>
          <c:w val="0.14890965608561765"/>
          <c:h val="0.6181996102798798"/>
        </c:manualLayout>
      </c:layout>
      <c:overlay val="0"/>
      <c:spPr>
        <a:noFill/>
        <a:ln>
          <a:noFill/>
        </a:ln>
        <a:effectLst>
          <a:outerShdw blurRad="304800" dist="152400" dir="5400000" algn="t" rotWithShape="0">
            <a:prstClr val="black">
              <a:alpha val="1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erif" charset="0"/>
              <a:ea typeface="PT Serif" charset="0"/>
              <a:cs typeface="PT Serif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aseline="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3935254591722E-4"/>
          <c:y val="0"/>
          <c:w val="0.97796785735914571"/>
          <c:h val="0.54701310487184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на душу</c:v>
                </c:pt>
              </c:strCache>
            </c:strRef>
          </c:tx>
          <c:invertIfNegative val="0"/>
          <c:dPt>
            <c:idx val="14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50"/>
            <c:invertIfNegative val="0"/>
            <c:bubble3D val="0"/>
          </c:dPt>
          <c:dPt>
            <c:idx val="52"/>
            <c:invertIfNegative val="0"/>
            <c:bubble3D val="0"/>
          </c:dPt>
          <c:dPt>
            <c:idx val="54"/>
            <c:invertIfNegative val="0"/>
            <c:bubble3D val="0"/>
          </c:dPt>
          <c:dPt>
            <c:idx val="55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6"/>
            <c:invertIfNegative val="0"/>
            <c:bubble3D val="0"/>
          </c:dPt>
          <c:dPt>
            <c:idx val="57"/>
            <c:invertIfNegative val="0"/>
            <c:bubble3D val="0"/>
          </c:dPt>
          <c:dPt>
            <c:idx val="77"/>
            <c:invertIfNegative val="0"/>
            <c:bubble3D val="0"/>
          </c:dPt>
          <c:dLbls>
            <c:dLbl>
              <c:idx val="0"/>
              <c:layout>
                <c:manualLayout>
                  <c:x val="9.025036635277742E-3"/>
                  <c:y val="6.0918785154187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layout>
                <c:manualLayout>
                  <c:x val="2.072001902978755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2.09019676322333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1000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 sz="1000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Лист1!$A$2:$A$86</c:f>
              <c:strCache>
                <c:ptCount val="85"/>
                <c:pt idx="0">
                  <c:v>1 Чукотский автономный округ</c:v>
                </c:pt>
                <c:pt idx="1">
                  <c:v>2 Ненецкий автономный округ</c:v>
                </c:pt>
                <c:pt idx="2">
                  <c:v>3 Алтайский край</c:v>
                </c:pt>
                <c:pt idx="3">
                  <c:v>4 Сахалинская область</c:v>
                </c:pt>
                <c:pt idx="4">
                  <c:v>5 Ямало-Ненецкий автономный округ</c:v>
                </c:pt>
                <c:pt idx="5">
                  <c:v>6 Магаданская область</c:v>
                </c:pt>
                <c:pt idx="6">
                  <c:v>7 Камчатский край</c:v>
                </c:pt>
                <c:pt idx="7">
                  <c:v>8 Республика Саха (Якутия)</c:v>
                </c:pt>
                <c:pt idx="8">
                  <c:v>9 г.Москва</c:v>
                </c:pt>
                <c:pt idx="9">
                  <c:v>10  Ханты-Мансийский автономный округ - Югра</c:v>
                </c:pt>
                <c:pt idx="10">
                  <c:v>11 г.Санкт-Петербург</c:v>
                </c:pt>
                <c:pt idx="11">
                  <c:v>12 Тюменская область</c:v>
                </c:pt>
                <c:pt idx="12">
                  <c:v>13 Республика Коми</c:v>
                </c:pt>
                <c:pt idx="13">
                  <c:v>14 Калининградская область</c:v>
                </c:pt>
                <c:pt idx="14">
                  <c:v>15 Мурманская область</c:v>
                </c:pt>
                <c:pt idx="15">
                  <c:v>16 Красноярский край</c:v>
                </c:pt>
                <c:pt idx="16">
                  <c:v>17 Республика Тыва</c:v>
                </c:pt>
                <c:pt idx="17">
                  <c:v>18 Хабаровский край</c:v>
                </c:pt>
                <c:pt idx="18">
                  <c:v>19 Еврейская автономная область</c:v>
                </c:pt>
                <c:pt idx="19">
                  <c:v>20 Республика Крым</c:v>
                </c:pt>
                <c:pt idx="20">
                  <c:v>21 Архангельская область</c:v>
                </c:pt>
                <c:pt idx="21">
                  <c:v>22 Амурская область</c:v>
                </c:pt>
                <c:pt idx="22">
                  <c:v>23 Ленинградская область</c:v>
                </c:pt>
                <c:pt idx="23">
                  <c:v>24 г.Севастополь</c:v>
                </c:pt>
                <c:pt idx="24">
                  <c:v>25 Республика Татарстан</c:v>
                </c:pt>
                <c:pt idx="25">
                  <c:v>26 Республика Ингушетия</c:v>
                </c:pt>
                <c:pt idx="26">
                  <c:v>27 Республика Карелия</c:v>
                </c:pt>
                <c:pt idx="27">
                  <c:v>28 Московская область</c:v>
                </c:pt>
                <c:pt idx="28">
                  <c:v>29 Республика Хакасия</c:v>
                </c:pt>
                <c:pt idx="29">
                  <c:v>30 Томская область</c:v>
                </c:pt>
                <c:pt idx="30">
                  <c:v>31 Иркутская область</c:v>
                </c:pt>
                <c:pt idx="31">
                  <c:v>32 Калужская область</c:v>
                </c:pt>
                <c:pt idx="32">
                  <c:v>33 Республика Мордовия</c:v>
                </c:pt>
                <c:pt idx="33">
                  <c:v>34 Республика Бурятия</c:v>
                </c:pt>
                <c:pt idx="34">
                  <c:v>35 Чеченская Республика</c:v>
                </c:pt>
                <c:pt idx="35">
                  <c:v>36 Самарская область</c:v>
                </c:pt>
                <c:pt idx="36">
                  <c:v>37 Удмуртская Республика</c:v>
                </c:pt>
                <c:pt idx="37">
                  <c:v>38 Свердловская область</c:v>
                </c:pt>
                <c:pt idx="38">
                  <c:v>39 Ярославская область</c:v>
                </c:pt>
                <c:pt idx="39">
                  <c:v>40 Новгородская область</c:v>
                </c:pt>
                <c:pt idx="40">
                  <c:v>41 Липецкая область</c:v>
                </c:pt>
                <c:pt idx="41">
                  <c:v>42 Приморский край</c:v>
                </c:pt>
                <c:pt idx="42">
                  <c:v>43 Тамбовская область</c:v>
                </c:pt>
                <c:pt idx="43">
                  <c:v>44 Белгородская область</c:v>
                </c:pt>
                <c:pt idx="44">
                  <c:v>45 Тульская область</c:v>
                </c:pt>
                <c:pt idx="45">
                  <c:v>46 Забайкальский край</c:v>
                </c:pt>
                <c:pt idx="46">
                  <c:v>47 Вологодская область</c:v>
                </c:pt>
                <c:pt idx="47">
                  <c:v>48 Нижегородская область</c:v>
                </c:pt>
                <c:pt idx="48">
                  <c:v>49 Новосибирская область</c:v>
                </c:pt>
                <c:pt idx="49">
                  <c:v>50 Псковская область</c:v>
                </c:pt>
                <c:pt idx="50">
                  <c:v>51 Карачаево-Черкесская Республика</c:v>
                </c:pt>
                <c:pt idx="51">
                  <c:v>52 Курганская область</c:v>
                </c:pt>
                <c:pt idx="52">
                  <c:v>53 Брянская область</c:v>
                </c:pt>
                <c:pt idx="53">
                  <c:v>54 Курская область</c:v>
                </c:pt>
                <c:pt idx="54">
                  <c:v>55 Смоленская область</c:v>
                </c:pt>
                <c:pt idx="55">
                  <c:v>56 Пермский край</c:v>
                </c:pt>
                <c:pt idx="56">
                  <c:v>57 Кемеровская область</c:v>
                </c:pt>
                <c:pt idx="57">
                  <c:v>58 Орловская область</c:v>
                </c:pt>
                <c:pt idx="58">
                  <c:v>59 Ульяновская область</c:v>
                </c:pt>
                <c:pt idx="59">
                  <c:v>60 Костромская область</c:v>
                </c:pt>
                <c:pt idx="60">
                  <c:v>61 Омская область</c:v>
                </c:pt>
                <c:pt idx="61">
                  <c:v>62 Челябинская область</c:v>
                </c:pt>
                <c:pt idx="62">
                  <c:v>63 Оренбургская область</c:v>
                </c:pt>
                <c:pt idx="63">
                  <c:v>64 Рязанская область</c:v>
                </c:pt>
                <c:pt idx="64">
                  <c:v>65 Воронежская область</c:v>
                </c:pt>
                <c:pt idx="65">
                  <c:v>66 Республика Башкортостан</c:v>
                </c:pt>
                <c:pt idx="66">
                  <c:v>67 Тверская область</c:v>
                </c:pt>
                <c:pt idx="67">
                  <c:v>68 Краснодарский край</c:v>
                </c:pt>
                <c:pt idx="68">
                  <c:v>69 Республика Калмыкия</c:v>
                </c:pt>
                <c:pt idx="69">
                  <c:v>70 Ростовская область</c:v>
                </c:pt>
                <c:pt idx="70">
                  <c:v>71 Кировская область</c:v>
                </c:pt>
                <c:pt idx="71">
                  <c:v>72 Владимирская область</c:v>
                </c:pt>
                <c:pt idx="72">
                  <c:v>73 Республика Марий Эл</c:v>
                </c:pt>
                <c:pt idx="73">
                  <c:v>74 Кабардино-Балкарская Республика</c:v>
                </c:pt>
                <c:pt idx="74">
                  <c:v>75 Пензенская область</c:v>
                </c:pt>
                <c:pt idx="75">
                  <c:v>76 Волгоградская область</c:v>
                </c:pt>
                <c:pt idx="76">
                  <c:v>77 Республика Адыгея</c:v>
                </c:pt>
                <c:pt idx="77">
                  <c:v>78 Республика Северная Осетия-Алания</c:v>
                </c:pt>
                <c:pt idx="78">
                  <c:v>79 Чувашская Республика</c:v>
                </c:pt>
                <c:pt idx="79">
                  <c:v>80 Астраханская область</c:v>
                </c:pt>
                <c:pt idx="80">
                  <c:v>81 Ивановская область</c:v>
                </c:pt>
                <c:pt idx="81">
                  <c:v>82 Саратовская область</c:v>
                </c:pt>
                <c:pt idx="82">
                  <c:v>83 Ставропольский край</c:v>
                </c:pt>
                <c:pt idx="83">
                  <c:v>84 Республика Дагестан</c:v>
                </c:pt>
                <c:pt idx="84">
                  <c:v>85 Республика Алтай</c:v>
                </c:pt>
              </c:strCache>
            </c:strRef>
          </c:cat>
          <c:val>
            <c:numRef>
              <c:f>Лист1!$B$2:$B$86</c:f>
              <c:numCache>
                <c:formatCode>#,##0.00</c:formatCode>
                <c:ptCount val="85"/>
                <c:pt idx="0">
                  <c:v>577963.73632230738</c:v>
                </c:pt>
                <c:pt idx="1">
                  <c:v>361388.63437694882</c:v>
                </c:pt>
                <c:pt idx="2">
                  <c:v>358814.15170588967</c:v>
                </c:pt>
                <c:pt idx="3">
                  <c:v>289355.93120223086</c:v>
                </c:pt>
                <c:pt idx="4">
                  <c:v>248681.07172784576</c:v>
                </c:pt>
                <c:pt idx="5">
                  <c:v>207805.82118156215</c:v>
                </c:pt>
                <c:pt idx="6">
                  <c:v>207389.5801953109</c:v>
                </c:pt>
                <c:pt idx="7">
                  <c:v>189644.106391282</c:v>
                </c:pt>
                <c:pt idx="8">
                  <c:v>140281.83975199392</c:v>
                </c:pt>
                <c:pt idx="9">
                  <c:v>125261.50611619256</c:v>
                </c:pt>
                <c:pt idx="10">
                  <c:v>94011.002943047904</c:v>
                </c:pt>
                <c:pt idx="11">
                  <c:v>82994.95437486087</c:v>
                </c:pt>
                <c:pt idx="12">
                  <c:v>77237.089011973367</c:v>
                </c:pt>
                <c:pt idx="13">
                  <c:v>76261.259398029535</c:v>
                </c:pt>
                <c:pt idx="14">
                  <c:v>71045.836498684701</c:v>
                </c:pt>
                <c:pt idx="15">
                  <c:v>69690.651185750641</c:v>
                </c:pt>
                <c:pt idx="16">
                  <c:v>68610.642347198242</c:v>
                </c:pt>
                <c:pt idx="17">
                  <c:v>65126.271007362222</c:v>
                </c:pt>
                <c:pt idx="18">
                  <c:v>63188.778127599464</c:v>
                </c:pt>
                <c:pt idx="19">
                  <c:v>62973.782572341966</c:v>
                </c:pt>
                <c:pt idx="20">
                  <c:v>60668.88206307112</c:v>
                </c:pt>
                <c:pt idx="21">
                  <c:v>60384.350465779942</c:v>
                </c:pt>
                <c:pt idx="22">
                  <c:v>60358.466094772295</c:v>
                </c:pt>
                <c:pt idx="23">
                  <c:v>59067.14435782373</c:v>
                </c:pt>
                <c:pt idx="24">
                  <c:v>57198.372457551675</c:v>
                </c:pt>
                <c:pt idx="25">
                  <c:v>55998.45448642382</c:v>
                </c:pt>
                <c:pt idx="26">
                  <c:v>55029.979931029855</c:v>
                </c:pt>
                <c:pt idx="27">
                  <c:v>53994.196919198163</c:v>
                </c:pt>
                <c:pt idx="28">
                  <c:v>52955.655434022483</c:v>
                </c:pt>
                <c:pt idx="29">
                  <c:v>52404.663848071767</c:v>
                </c:pt>
                <c:pt idx="30">
                  <c:v>51257.164584019847</c:v>
                </c:pt>
                <c:pt idx="31">
                  <c:v>49830.511698276117</c:v>
                </c:pt>
                <c:pt idx="32">
                  <c:v>49766.649237824677</c:v>
                </c:pt>
                <c:pt idx="33">
                  <c:v>47508.174046278255</c:v>
                </c:pt>
                <c:pt idx="34">
                  <c:v>47219.148547854391</c:v>
                </c:pt>
                <c:pt idx="35">
                  <c:v>46528.022285525491</c:v>
                </c:pt>
                <c:pt idx="36">
                  <c:v>46308.09482062544</c:v>
                </c:pt>
                <c:pt idx="37">
                  <c:v>46300.788918290331</c:v>
                </c:pt>
                <c:pt idx="38">
                  <c:v>45435.144820403293</c:v>
                </c:pt>
                <c:pt idx="39">
                  <c:v>45317.282185521501</c:v>
                </c:pt>
                <c:pt idx="40">
                  <c:v>44879.592375791479</c:v>
                </c:pt>
                <c:pt idx="41">
                  <c:v>44276.283393243051</c:v>
                </c:pt>
                <c:pt idx="42">
                  <c:v>43984.527026646436</c:v>
                </c:pt>
                <c:pt idx="43">
                  <c:v>43706.663916193618</c:v>
                </c:pt>
                <c:pt idx="44">
                  <c:v>43577.133979013182</c:v>
                </c:pt>
                <c:pt idx="45">
                  <c:v>43073.401092408312</c:v>
                </c:pt>
                <c:pt idx="46">
                  <c:v>42821.716253847582</c:v>
                </c:pt>
                <c:pt idx="47">
                  <c:v>42821.136399515599</c:v>
                </c:pt>
                <c:pt idx="48">
                  <c:v>42592.088600229174</c:v>
                </c:pt>
                <c:pt idx="49">
                  <c:v>42548.614114338394</c:v>
                </c:pt>
                <c:pt idx="50">
                  <c:v>42135.374175828423</c:v>
                </c:pt>
                <c:pt idx="51">
                  <c:v>41641.748098732132</c:v>
                </c:pt>
                <c:pt idx="52">
                  <c:v>40847.467506624169</c:v>
                </c:pt>
                <c:pt idx="53">
                  <c:v>40821.304738813051</c:v>
                </c:pt>
                <c:pt idx="54">
                  <c:v>40536.821741825697</c:v>
                </c:pt>
                <c:pt idx="55">
                  <c:v>40267.027280369999</c:v>
                </c:pt>
                <c:pt idx="56">
                  <c:v>40225.589015469333</c:v>
                </c:pt>
                <c:pt idx="57">
                  <c:v>39742.284958095748</c:v>
                </c:pt>
                <c:pt idx="58">
                  <c:v>39382.340457391605</c:v>
                </c:pt>
                <c:pt idx="59">
                  <c:v>38562.762473027367</c:v>
                </c:pt>
                <c:pt idx="60">
                  <c:v>38287.791117919667</c:v>
                </c:pt>
                <c:pt idx="61">
                  <c:v>37907.848847621994</c:v>
                </c:pt>
                <c:pt idx="62">
                  <c:v>37906.265389741297</c:v>
                </c:pt>
                <c:pt idx="63">
                  <c:v>37820.243248622792</c:v>
                </c:pt>
                <c:pt idx="64">
                  <c:v>37442.770767274924</c:v>
                </c:pt>
                <c:pt idx="65">
                  <c:v>36999.385924230606</c:v>
                </c:pt>
                <c:pt idx="66">
                  <c:v>36553.789617026232</c:v>
                </c:pt>
                <c:pt idx="67">
                  <c:v>36167.011033388408</c:v>
                </c:pt>
                <c:pt idx="68">
                  <c:v>36020.336941609698</c:v>
                </c:pt>
                <c:pt idx="69">
                  <c:v>35995.069247560183</c:v>
                </c:pt>
                <c:pt idx="70">
                  <c:v>35454.309614371625</c:v>
                </c:pt>
                <c:pt idx="71">
                  <c:v>34834.161726670791</c:v>
                </c:pt>
                <c:pt idx="72">
                  <c:v>34779.565640076296</c:v>
                </c:pt>
                <c:pt idx="73">
                  <c:v>34722.88528672434</c:v>
                </c:pt>
                <c:pt idx="74">
                  <c:v>34658.526940014584</c:v>
                </c:pt>
                <c:pt idx="75">
                  <c:v>33786.499863789941</c:v>
                </c:pt>
                <c:pt idx="76">
                  <c:v>32475.629446782514</c:v>
                </c:pt>
                <c:pt idx="77">
                  <c:v>32260.683122022801</c:v>
                </c:pt>
                <c:pt idx="78">
                  <c:v>32086.913921785832</c:v>
                </c:pt>
                <c:pt idx="79">
                  <c:v>31948.431122434158</c:v>
                </c:pt>
                <c:pt idx="80">
                  <c:v>31340.18138963222</c:v>
                </c:pt>
                <c:pt idx="81">
                  <c:v>31238.437625662496</c:v>
                </c:pt>
                <c:pt idx="82">
                  <c:v>30521.955903897579</c:v>
                </c:pt>
                <c:pt idx="83">
                  <c:v>28849.210316650777</c:v>
                </c:pt>
                <c:pt idx="84">
                  <c:v>6407.9916367175611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70522368"/>
        <c:axId val="7052390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 по РФ</c:v>
                </c:pt>
              </c:strCache>
            </c:strRef>
          </c:tx>
          <c:marker>
            <c:symbol val="none"/>
          </c:marker>
          <c:dPt>
            <c:idx val="18"/>
            <c:bubble3D val="0"/>
          </c:dPt>
          <c:dPt>
            <c:idx val="24"/>
            <c:bubble3D val="0"/>
          </c:dPt>
          <c:cat>
            <c:strRef>
              <c:f>Лист1!$A$2:$A$86</c:f>
              <c:strCache>
                <c:ptCount val="85"/>
                <c:pt idx="0">
                  <c:v>1 Чукотский автономный округ</c:v>
                </c:pt>
                <c:pt idx="1">
                  <c:v>2 Ненецкий автономный округ</c:v>
                </c:pt>
                <c:pt idx="2">
                  <c:v>3 Алтайский край</c:v>
                </c:pt>
                <c:pt idx="3">
                  <c:v>4 Сахалинская область</c:v>
                </c:pt>
                <c:pt idx="4">
                  <c:v>5 Ямало-Ненецкий автономный округ</c:v>
                </c:pt>
                <c:pt idx="5">
                  <c:v>6 Магаданская область</c:v>
                </c:pt>
                <c:pt idx="6">
                  <c:v>7 Камчатский край</c:v>
                </c:pt>
                <c:pt idx="7">
                  <c:v>8 Республика Саха (Якутия)</c:v>
                </c:pt>
                <c:pt idx="8">
                  <c:v>9 г.Москва</c:v>
                </c:pt>
                <c:pt idx="9">
                  <c:v>10  Ханты-Мансийский автономный округ - Югра</c:v>
                </c:pt>
                <c:pt idx="10">
                  <c:v>11 г.Санкт-Петербург</c:v>
                </c:pt>
                <c:pt idx="11">
                  <c:v>12 Тюменская область</c:v>
                </c:pt>
                <c:pt idx="12">
                  <c:v>13 Республика Коми</c:v>
                </c:pt>
                <c:pt idx="13">
                  <c:v>14 Калининградская область</c:v>
                </c:pt>
                <c:pt idx="14">
                  <c:v>15 Мурманская область</c:v>
                </c:pt>
                <c:pt idx="15">
                  <c:v>16 Красноярский край</c:v>
                </c:pt>
                <c:pt idx="16">
                  <c:v>17 Республика Тыва</c:v>
                </c:pt>
                <c:pt idx="17">
                  <c:v>18 Хабаровский край</c:v>
                </c:pt>
                <c:pt idx="18">
                  <c:v>19 Еврейская автономная область</c:v>
                </c:pt>
                <c:pt idx="19">
                  <c:v>20 Республика Крым</c:v>
                </c:pt>
                <c:pt idx="20">
                  <c:v>21 Архангельская область</c:v>
                </c:pt>
                <c:pt idx="21">
                  <c:v>22 Амурская область</c:v>
                </c:pt>
                <c:pt idx="22">
                  <c:v>23 Ленинградская область</c:v>
                </c:pt>
                <c:pt idx="23">
                  <c:v>24 г.Севастополь</c:v>
                </c:pt>
                <c:pt idx="24">
                  <c:v>25 Республика Татарстан</c:v>
                </c:pt>
                <c:pt idx="25">
                  <c:v>26 Республика Ингушетия</c:v>
                </c:pt>
                <c:pt idx="26">
                  <c:v>27 Республика Карелия</c:v>
                </c:pt>
                <c:pt idx="27">
                  <c:v>28 Московская область</c:v>
                </c:pt>
                <c:pt idx="28">
                  <c:v>29 Республика Хакасия</c:v>
                </c:pt>
                <c:pt idx="29">
                  <c:v>30 Томская область</c:v>
                </c:pt>
                <c:pt idx="30">
                  <c:v>31 Иркутская область</c:v>
                </c:pt>
                <c:pt idx="31">
                  <c:v>32 Калужская область</c:v>
                </c:pt>
                <c:pt idx="32">
                  <c:v>33 Республика Мордовия</c:v>
                </c:pt>
                <c:pt idx="33">
                  <c:v>34 Республика Бурятия</c:v>
                </c:pt>
                <c:pt idx="34">
                  <c:v>35 Чеченская Республика</c:v>
                </c:pt>
                <c:pt idx="35">
                  <c:v>36 Самарская область</c:v>
                </c:pt>
                <c:pt idx="36">
                  <c:v>37 Удмуртская Республика</c:v>
                </c:pt>
                <c:pt idx="37">
                  <c:v>38 Свердловская область</c:v>
                </c:pt>
                <c:pt idx="38">
                  <c:v>39 Ярославская область</c:v>
                </c:pt>
                <c:pt idx="39">
                  <c:v>40 Новгородская область</c:v>
                </c:pt>
                <c:pt idx="40">
                  <c:v>41 Липецкая область</c:v>
                </c:pt>
                <c:pt idx="41">
                  <c:v>42 Приморский край</c:v>
                </c:pt>
                <c:pt idx="42">
                  <c:v>43 Тамбовская область</c:v>
                </c:pt>
                <c:pt idx="43">
                  <c:v>44 Белгородская область</c:v>
                </c:pt>
                <c:pt idx="44">
                  <c:v>45 Тульская область</c:v>
                </c:pt>
                <c:pt idx="45">
                  <c:v>46 Забайкальский край</c:v>
                </c:pt>
                <c:pt idx="46">
                  <c:v>47 Вологодская область</c:v>
                </c:pt>
                <c:pt idx="47">
                  <c:v>48 Нижегородская область</c:v>
                </c:pt>
                <c:pt idx="48">
                  <c:v>49 Новосибирская область</c:v>
                </c:pt>
                <c:pt idx="49">
                  <c:v>50 Псковская область</c:v>
                </c:pt>
                <c:pt idx="50">
                  <c:v>51 Карачаево-Черкесская Республика</c:v>
                </c:pt>
                <c:pt idx="51">
                  <c:v>52 Курганская область</c:v>
                </c:pt>
                <c:pt idx="52">
                  <c:v>53 Брянская область</c:v>
                </c:pt>
                <c:pt idx="53">
                  <c:v>54 Курская область</c:v>
                </c:pt>
                <c:pt idx="54">
                  <c:v>55 Смоленская область</c:v>
                </c:pt>
                <c:pt idx="55">
                  <c:v>56 Пермский край</c:v>
                </c:pt>
                <c:pt idx="56">
                  <c:v>57 Кемеровская область</c:v>
                </c:pt>
                <c:pt idx="57">
                  <c:v>58 Орловская область</c:v>
                </c:pt>
                <c:pt idx="58">
                  <c:v>59 Ульяновская область</c:v>
                </c:pt>
                <c:pt idx="59">
                  <c:v>60 Костромская область</c:v>
                </c:pt>
                <c:pt idx="60">
                  <c:v>61 Омская область</c:v>
                </c:pt>
                <c:pt idx="61">
                  <c:v>62 Челябинская область</c:v>
                </c:pt>
                <c:pt idx="62">
                  <c:v>63 Оренбургская область</c:v>
                </c:pt>
                <c:pt idx="63">
                  <c:v>64 Рязанская область</c:v>
                </c:pt>
                <c:pt idx="64">
                  <c:v>65 Воронежская область</c:v>
                </c:pt>
                <c:pt idx="65">
                  <c:v>66 Республика Башкортостан</c:v>
                </c:pt>
                <c:pt idx="66">
                  <c:v>67 Тверская область</c:v>
                </c:pt>
                <c:pt idx="67">
                  <c:v>68 Краснодарский край</c:v>
                </c:pt>
                <c:pt idx="68">
                  <c:v>69 Республика Калмыкия</c:v>
                </c:pt>
                <c:pt idx="69">
                  <c:v>70 Ростовская область</c:v>
                </c:pt>
                <c:pt idx="70">
                  <c:v>71 Кировская область</c:v>
                </c:pt>
                <c:pt idx="71">
                  <c:v>72 Владимирская область</c:v>
                </c:pt>
                <c:pt idx="72">
                  <c:v>73 Республика Марий Эл</c:v>
                </c:pt>
                <c:pt idx="73">
                  <c:v>74 Кабардино-Балкарская Республика</c:v>
                </c:pt>
                <c:pt idx="74">
                  <c:v>75 Пензенская область</c:v>
                </c:pt>
                <c:pt idx="75">
                  <c:v>76 Волгоградская область</c:v>
                </c:pt>
                <c:pt idx="76">
                  <c:v>77 Республика Адыгея</c:v>
                </c:pt>
                <c:pt idx="77">
                  <c:v>78 Республика Северная Осетия-Алания</c:v>
                </c:pt>
                <c:pt idx="78">
                  <c:v>79 Чувашская Республика</c:v>
                </c:pt>
                <c:pt idx="79">
                  <c:v>80 Астраханская область</c:v>
                </c:pt>
                <c:pt idx="80">
                  <c:v>81 Ивановская область</c:v>
                </c:pt>
                <c:pt idx="81">
                  <c:v>82 Саратовская область</c:v>
                </c:pt>
                <c:pt idx="82">
                  <c:v>83 Ставропольский край</c:v>
                </c:pt>
                <c:pt idx="83">
                  <c:v>84 Республика Дагестан</c:v>
                </c:pt>
                <c:pt idx="84">
                  <c:v>85 Республика Алтай</c:v>
                </c:pt>
              </c:strCache>
            </c:strRef>
          </c:cat>
          <c:val>
            <c:numRef>
              <c:f>Лист1!$C$2:$C$86</c:f>
              <c:numCache>
                <c:formatCode>#,##0.00</c:formatCode>
                <c:ptCount val="85"/>
                <c:pt idx="0">
                  <c:v>58542.654854876397</c:v>
                </c:pt>
                <c:pt idx="1">
                  <c:v>58542.654854876397</c:v>
                </c:pt>
                <c:pt idx="2">
                  <c:v>58542.654854876397</c:v>
                </c:pt>
                <c:pt idx="3">
                  <c:v>58542.654854876397</c:v>
                </c:pt>
                <c:pt idx="4">
                  <c:v>58542.654854876397</c:v>
                </c:pt>
                <c:pt idx="5">
                  <c:v>58542.654854876397</c:v>
                </c:pt>
                <c:pt idx="6">
                  <c:v>58542.654854876397</c:v>
                </c:pt>
                <c:pt idx="7">
                  <c:v>58542.654854876397</c:v>
                </c:pt>
                <c:pt idx="8">
                  <c:v>58542.654854876397</c:v>
                </c:pt>
                <c:pt idx="9">
                  <c:v>58542.654854876397</c:v>
                </c:pt>
                <c:pt idx="10">
                  <c:v>58542.654854876397</c:v>
                </c:pt>
                <c:pt idx="11">
                  <c:v>58542.654854876397</c:v>
                </c:pt>
                <c:pt idx="12">
                  <c:v>58542.654854876397</c:v>
                </c:pt>
                <c:pt idx="13">
                  <c:v>58542.654854876397</c:v>
                </c:pt>
                <c:pt idx="14">
                  <c:v>58542.654854876397</c:v>
                </c:pt>
                <c:pt idx="15">
                  <c:v>58542.654854876397</c:v>
                </c:pt>
                <c:pt idx="16">
                  <c:v>58542.654854876397</c:v>
                </c:pt>
                <c:pt idx="17">
                  <c:v>58542.654854876397</c:v>
                </c:pt>
                <c:pt idx="18">
                  <c:v>58542.654854876397</c:v>
                </c:pt>
                <c:pt idx="19">
                  <c:v>58542.654854876397</c:v>
                </c:pt>
                <c:pt idx="20">
                  <c:v>58542.654854876397</c:v>
                </c:pt>
                <c:pt idx="21">
                  <c:v>58542.654854876397</c:v>
                </c:pt>
                <c:pt idx="22">
                  <c:v>58542.654854876397</c:v>
                </c:pt>
                <c:pt idx="23">
                  <c:v>58542.654854876397</c:v>
                </c:pt>
                <c:pt idx="24">
                  <c:v>58542.654854876397</c:v>
                </c:pt>
                <c:pt idx="25">
                  <c:v>58542.654854876397</c:v>
                </c:pt>
                <c:pt idx="26">
                  <c:v>58542.654854876397</c:v>
                </c:pt>
                <c:pt idx="27">
                  <c:v>58542.654854876397</c:v>
                </c:pt>
                <c:pt idx="28">
                  <c:v>58542.654854876397</c:v>
                </c:pt>
                <c:pt idx="29">
                  <c:v>58542.654854876397</c:v>
                </c:pt>
                <c:pt idx="30">
                  <c:v>58542.654854876397</c:v>
                </c:pt>
                <c:pt idx="31">
                  <c:v>58542.654854876397</c:v>
                </c:pt>
                <c:pt idx="32">
                  <c:v>58542.654854876397</c:v>
                </c:pt>
                <c:pt idx="33">
                  <c:v>58542.654854876397</c:v>
                </c:pt>
                <c:pt idx="34">
                  <c:v>58542.654854876397</c:v>
                </c:pt>
                <c:pt idx="35">
                  <c:v>58542.654854876397</c:v>
                </c:pt>
                <c:pt idx="36">
                  <c:v>58542.654854876397</c:v>
                </c:pt>
                <c:pt idx="37">
                  <c:v>58542.654854876397</c:v>
                </c:pt>
                <c:pt idx="38">
                  <c:v>58542.654854876397</c:v>
                </c:pt>
                <c:pt idx="39">
                  <c:v>58542.654854876397</c:v>
                </c:pt>
                <c:pt idx="40">
                  <c:v>58542.654854876397</c:v>
                </c:pt>
                <c:pt idx="41">
                  <c:v>58542.654854876397</c:v>
                </c:pt>
                <c:pt idx="42">
                  <c:v>58542.654854876397</c:v>
                </c:pt>
                <c:pt idx="43">
                  <c:v>58542.654854876397</c:v>
                </c:pt>
                <c:pt idx="44">
                  <c:v>58542.654854876397</c:v>
                </c:pt>
                <c:pt idx="45">
                  <c:v>58542.654854876397</c:v>
                </c:pt>
                <c:pt idx="46">
                  <c:v>58542.654854876397</c:v>
                </c:pt>
                <c:pt idx="47">
                  <c:v>58542.654854876397</c:v>
                </c:pt>
                <c:pt idx="48">
                  <c:v>58542.654854876397</c:v>
                </c:pt>
                <c:pt idx="49">
                  <c:v>58542.654854876397</c:v>
                </c:pt>
                <c:pt idx="50">
                  <c:v>58542.654854876397</c:v>
                </c:pt>
                <c:pt idx="51">
                  <c:v>58542.654854876397</c:v>
                </c:pt>
                <c:pt idx="52">
                  <c:v>58542.654854876397</c:v>
                </c:pt>
                <c:pt idx="53">
                  <c:v>58542.654854876397</c:v>
                </c:pt>
                <c:pt idx="54">
                  <c:v>58542.654854876397</c:v>
                </c:pt>
                <c:pt idx="55">
                  <c:v>58542.654854876397</c:v>
                </c:pt>
                <c:pt idx="56">
                  <c:v>58542.654854876397</c:v>
                </c:pt>
                <c:pt idx="57">
                  <c:v>58542.654854876397</c:v>
                </c:pt>
                <c:pt idx="58">
                  <c:v>58542.654854876397</c:v>
                </c:pt>
                <c:pt idx="59">
                  <c:v>58542.654854876397</c:v>
                </c:pt>
                <c:pt idx="60">
                  <c:v>58542.654854876397</c:v>
                </c:pt>
                <c:pt idx="61">
                  <c:v>58542.654854876397</c:v>
                </c:pt>
                <c:pt idx="62">
                  <c:v>58542.654854876397</c:v>
                </c:pt>
                <c:pt idx="63">
                  <c:v>58542.654854876397</c:v>
                </c:pt>
                <c:pt idx="64">
                  <c:v>58542.654854876397</c:v>
                </c:pt>
                <c:pt idx="65">
                  <c:v>58542.654854876397</c:v>
                </c:pt>
                <c:pt idx="66">
                  <c:v>58542.654854876397</c:v>
                </c:pt>
                <c:pt idx="67">
                  <c:v>58542.654854876397</c:v>
                </c:pt>
                <c:pt idx="68">
                  <c:v>58542.654854876397</c:v>
                </c:pt>
                <c:pt idx="69">
                  <c:v>58542.654854876397</c:v>
                </c:pt>
                <c:pt idx="70">
                  <c:v>58542.654854876397</c:v>
                </c:pt>
                <c:pt idx="71">
                  <c:v>58542.654854876397</c:v>
                </c:pt>
                <c:pt idx="72">
                  <c:v>58542.654854876397</c:v>
                </c:pt>
                <c:pt idx="73">
                  <c:v>58542.654854876397</c:v>
                </c:pt>
                <c:pt idx="74">
                  <c:v>58542.654854876397</c:v>
                </c:pt>
                <c:pt idx="75">
                  <c:v>58542.654854876397</c:v>
                </c:pt>
                <c:pt idx="76">
                  <c:v>58542.654854876397</c:v>
                </c:pt>
                <c:pt idx="77">
                  <c:v>58542.654854876397</c:v>
                </c:pt>
                <c:pt idx="78">
                  <c:v>58542.654854876397</c:v>
                </c:pt>
                <c:pt idx="79">
                  <c:v>58542.654854876397</c:v>
                </c:pt>
                <c:pt idx="80">
                  <c:v>58542.654854876397</c:v>
                </c:pt>
                <c:pt idx="81">
                  <c:v>58542.654854876397</c:v>
                </c:pt>
                <c:pt idx="82">
                  <c:v>58542.654854876397</c:v>
                </c:pt>
                <c:pt idx="83">
                  <c:v>58542.654854876397</c:v>
                </c:pt>
                <c:pt idx="84">
                  <c:v>58542.654854876397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значение по ПФО</c:v>
                </c:pt>
              </c:strCache>
            </c:strRef>
          </c:tx>
          <c:marker>
            <c:symbol val="none"/>
          </c:marker>
          <c:cat>
            <c:strRef>
              <c:f>Лист1!$A$2:$A$86</c:f>
              <c:strCache>
                <c:ptCount val="85"/>
                <c:pt idx="0">
                  <c:v>1 Чукотский автономный округ</c:v>
                </c:pt>
                <c:pt idx="1">
                  <c:v>2 Ненецкий автономный округ</c:v>
                </c:pt>
                <c:pt idx="2">
                  <c:v>3 Алтайский край</c:v>
                </c:pt>
                <c:pt idx="3">
                  <c:v>4 Сахалинская область</c:v>
                </c:pt>
                <c:pt idx="4">
                  <c:v>5 Ямало-Ненецкий автономный округ</c:v>
                </c:pt>
                <c:pt idx="5">
                  <c:v>6 Магаданская область</c:v>
                </c:pt>
                <c:pt idx="6">
                  <c:v>7 Камчатский край</c:v>
                </c:pt>
                <c:pt idx="7">
                  <c:v>8 Республика Саха (Якутия)</c:v>
                </c:pt>
                <c:pt idx="8">
                  <c:v>9 г.Москва</c:v>
                </c:pt>
                <c:pt idx="9">
                  <c:v>10  Ханты-Мансийский автономный округ - Югра</c:v>
                </c:pt>
                <c:pt idx="10">
                  <c:v>11 г.Санкт-Петербург</c:v>
                </c:pt>
                <c:pt idx="11">
                  <c:v>12 Тюменская область</c:v>
                </c:pt>
                <c:pt idx="12">
                  <c:v>13 Республика Коми</c:v>
                </c:pt>
                <c:pt idx="13">
                  <c:v>14 Калининградская область</c:v>
                </c:pt>
                <c:pt idx="14">
                  <c:v>15 Мурманская область</c:v>
                </c:pt>
                <c:pt idx="15">
                  <c:v>16 Красноярский край</c:v>
                </c:pt>
                <c:pt idx="16">
                  <c:v>17 Республика Тыва</c:v>
                </c:pt>
                <c:pt idx="17">
                  <c:v>18 Хабаровский край</c:v>
                </c:pt>
                <c:pt idx="18">
                  <c:v>19 Еврейская автономная область</c:v>
                </c:pt>
                <c:pt idx="19">
                  <c:v>20 Республика Крым</c:v>
                </c:pt>
                <c:pt idx="20">
                  <c:v>21 Архангельская область</c:v>
                </c:pt>
                <c:pt idx="21">
                  <c:v>22 Амурская область</c:v>
                </c:pt>
                <c:pt idx="22">
                  <c:v>23 Ленинградская область</c:v>
                </c:pt>
                <c:pt idx="23">
                  <c:v>24 г.Севастополь</c:v>
                </c:pt>
                <c:pt idx="24">
                  <c:v>25 Республика Татарстан</c:v>
                </c:pt>
                <c:pt idx="25">
                  <c:v>26 Республика Ингушетия</c:v>
                </c:pt>
                <c:pt idx="26">
                  <c:v>27 Республика Карелия</c:v>
                </c:pt>
                <c:pt idx="27">
                  <c:v>28 Московская область</c:v>
                </c:pt>
                <c:pt idx="28">
                  <c:v>29 Республика Хакасия</c:v>
                </c:pt>
                <c:pt idx="29">
                  <c:v>30 Томская область</c:v>
                </c:pt>
                <c:pt idx="30">
                  <c:v>31 Иркутская область</c:v>
                </c:pt>
                <c:pt idx="31">
                  <c:v>32 Калужская область</c:v>
                </c:pt>
                <c:pt idx="32">
                  <c:v>33 Республика Мордовия</c:v>
                </c:pt>
                <c:pt idx="33">
                  <c:v>34 Республика Бурятия</c:v>
                </c:pt>
                <c:pt idx="34">
                  <c:v>35 Чеченская Республика</c:v>
                </c:pt>
                <c:pt idx="35">
                  <c:v>36 Самарская область</c:v>
                </c:pt>
                <c:pt idx="36">
                  <c:v>37 Удмуртская Республика</c:v>
                </c:pt>
                <c:pt idx="37">
                  <c:v>38 Свердловская область</c:v>
                </c:pt>
                <c:pt idx="38">
                  <c:v>39 Ярославская область</c:v>
                </c:pt>
                <c:pt idx="39">
                  <c:v>40 Новгородская область</c:v>
                </c:pt>
                <c:pt idx="40">
                  <c:v>41 Липецкая область</c:v>
                </c:pt>
                <c:pt idx="41">
                  <c:v>42 Приморский край</c:v>
                </c:pt>
                <c:pt idx="42">
                  <c:v>43 Тамбовская область</c:v>
                </c:pt>
                <c:pt idx="43">
                  <c:v>44 Белгородская область</c:v>
                </c:pt>
                <c:pt idx="44">
                  <c:v>45 Тульская область</c:v>
                </c:pt>
                <c:pt idx="45">
                  <c:v>46 Забайкальский край</c:v>
                </c:pt>
                <c:pt idx="46">
                  <c:v>47 Вологодская область</c:v>
                </c:pt>
                <c:pt idx="47">
                  <c:v>48 Нижегородская область</c:v>
                </c:pt>
                <c:pt idx="48">
                  <c:v>49 Новосибирская область</c:v>
                </c:pt>
                <c:pt idx="49">
                  <c:v>50 Псковская область</c:v>
                </c:pt>
                <c:pt idx="50">
                  <c:v>51 Карачаево-Черкесская Республика</c:v>
                </c:pt>
                <c:pt idx="51">
                  <c:v>52 Курганская область</c:v>
                </c:pt>
                <c:pt idx="52">
                  <c:v>53 Брянская область</c:v>
                </c:pt>
                <c:pt idx="53">
                  <c:v>54 Курская область</c:v>
                </c:pt>
                <c:pt idx="54">
                  <c:v>55 Смоленская область</c:v>
                </c:pt>
                <c:pt idx="55">
                  <c:v>56 Пермский край</c:v>
                </c:pt>
                <c:pt idx="56">
                  <c:v>57 Кемеровская область</c:v>
                </c:pt>
                <c:pt idx="57">
                  <c:v>58 Орловская область</c:v>
                </c:pt>
                <c:pt idx="58">
                  <c:v>59 Ульяновская область</c:v>
                </c:pt>
                <c:pt idx="59">
                  <c:v>60 Костромская область</c:v>
                </c:pt>
                <c:pt idx="60">
                  <c:v>61 Омская область</c:v>
                </c:pt>
                <c:pt idx="61">
                  <c:v>62 Челябинская область</c:v>
                </c:pt>
                <c:pt idx="62">
                  <c:v>63 Оренбургская область</c:v>
                </c:pt>
                <c:pt idx="63">
                  <c:v>64 Рязанская область</c:v>
                </c:pt>
                <c:pt idx="64">
                  <c:v>65 Воронежская область</c:v>
                </c:pt>
                <c:pt idx="65">
                  <c:v>66 Республика Башкортостан</c:v>
                </c:pt>
                <c:pt idx="66">
                  <c:v>67 Тверская область</c:v>
                </c:pt>
                <c:pt idx="67">
                  <c:v>68 Краснодарский край</c:v>
                </c:pt>
                <c:pt idx="68">
                  <c:v>69 Республика Калмыкия</c:v>
                </c:pt>
                <c:pt idx="69">
                  <c:v>70 Ростовская область</c:v>
                </c:pt>
                <c:pt idx="70">
                  <c:v>71 Кировская область</c:v>
                </c:pt>
                <c:pt idx="71">
                  <c:v>72 Владимирская область</c:v>
                </c:pt>
                <c:pt idx="72">
                  <c:v>73 Республика Марий Эл</c:v>
                </c:pt>
                <c:pt idx="73">
                  <c:v>74 Кабардино-Балкарская Республика</c:v>
                </c:pt>
                <c:pt idx="74">
                  <c:v>75 Пензенская область</c:v>
                </c:pt>
                <c:pt idx="75">
                  <c:v>76 Волгоградская область</c:v>
                </c:pt>
                <c:pt idx="76">
                  <c:v>77 Республика Адыгея</c:v>
                </c:pt>
                <c:pt idx="77">
                  <c:v>78 Республика Северная Осетия-Алания</c:v>
                </c:pt>
                <c:pt idx="78">
                  <c:v>79 Чувашская Республика</c:v>
                </c:pt>
                <c:pt idx="79">
                  <c:v>80 Астраханская область</c:v>
                </c:pt>
                <c:pt idx="80">
                  <c:v>81 Ивановская область</c:v>
                </c:pt>
                <c:pt idx="81">
                  <c:v>82 Саратовская область</c:v>
                </c:pt>
                <c:pt idx="82">
                  <c:v>83 Ставропольский край</c:v>
                </c:pt>
                <c:pt idx="83">
                  <c:v>84 Республика Дагестан</c:v>
                </c:pt>
                <c:pt idx="84">
                  <c:v>85 Республика Алтай</c:v>
                </c:pt>
              </c:strCache>
            </c:strRef>
          </c:cat>
          <c:val>
            <c:numRef>
              <c:f>Лист1!$D$2:$D$86</c:f>
              <c:numCache>
                <c:formatCode>#,##0.00</c:formatCode>
                <c:ptCount val="85"/>
                <c:pt idx="0">
                  <c:v>41680.610096930199</c:v>
                </c:pt>
                <c:pt idx="1">
                  <c:v>41680.610096930199</c:v>
                </c:pt>
                <c:pt idx="2">
                  <c:v>41680.610096930199</c:v>
                </c:pt>
                <c:pt idx="3">
                  <c:v>41680.610096930199</c:v>
                </c:pt>
                <c:pt idx="4">
                  <c:v>41680.610096930199</c:v>
                </c:pt>
                <c:pt idx="5">
                  <c:v>41680.610096930199</c:v>
                </c:pt>
                <c:pt idx="6">
                  <c:v>41680.610096930199</c:v>
                </c:pt>
                <c:pt idx="7">
                  <c:v>41680.610096930199</c:v>
                </c:pt>
                <c:pt idx="8">
                  <c:v>41680.610096930199</c:v>
                </c:pt>
                <c:pt idx="9">
                  <c:v>41680.610096930199</c:v>
                </c:pt>
                <c:pt idx="10">
                  <c:v>41680.610096930199</c:v>
                </c:pt>
                <c:pt idx="11">
                  <c:v>41680.610096930199</c:v>
                </c:pt>
                <c:pt idx="12">
                  <c:v>41680.610096930199</c:v>
                </c:pt>
                <c:pt idx="13">
                  <c:v>41680.610096930199</c:v>
                </c:pt>
                <c:pt idx="14">
                  <c:v>41680.610096930199</c:v>
                </c:pt>
                <c:pt idx="15">
                  <c:v>41680.610096930199</c:v>
                </c:pt>
                <c:pt idx="16">
                  <c:v>41680.610096930199</c:v>
                </c:pt>
                <c:pt idx="17">
                  <c:v>41680.610096930199</c:v>
                </c:pt>
                <c:pt idx="18">
                  <c:v>41680.610096930199</c:v>
                </c:pt>
                <c:pt idx="19">
                  <c:v>41680.610096930199</c:v>
                </c:pt>
                <c:pt idx="20">
                  <c:v>41680.610096930199</c:v>
                </c:pt>
                <c:pt idx="21">
                  <c:v>41680.610096930199</c:v>
                </c:pt>
                <c:pt idx="22">
                  <c:v>41680.610096930199</c:v>
                </c:pt>
                <c:pt idx="23">
                  <c:v>41680.610096930199</c:v>
                </c:pt>
                <c:pt idx="24">
                  <c:v>41680.610096930199</c:v>
                </c:pt>
                <c:pt idx="25">
                  <c:v>41680.610096930199</c:v>
                </c:pt>
                <c:pt idx="26">
                  <c:v>41680.610096930199</c:v>
                </c:pt>
                <c:pt idx="27">
                  <c:v>41680.610096930199</c:v>
                </c:pt>
                <c:pt idx="28">
                  <c:v>41680.610096930199</c:v>
                </c:pt>
                <c:pt idx="29">
                  <c:v>41680.610096930199</c:v>
                </c:pt>
                <c:pt idx="30">
                  <c:v>41680.610096930199</c:v>
                </c:pt>
                <c:pt idx="31">
                  <c:v>41680.610096930199</c:v>
                </c:pt>
                <c:pt idx="32">
                  <c:v>41680.610096930199</c:v>
                </c:pt>
                <c:pt idx="33">
                  <c:v>41680.610096930199</c:v>
                </c:pt>
                <c:pt idx="34">
                  <c:v>41680.610096930199</c:v>
                </c:pt>
                <c:pt idx="35">
                  <c:v>41680.610096930199</c:v>
                </c:pt>
                <c:pt idx="36">
                  <c:v>41680.610096930199</c:v>
                </c:pt>
                <c:pt idx="37">
                  <c:v>41680.610096930199</c:v>
                </c:pt>
                <c:pt idx="38">
                  <c:v>41680.610096930199</c:v>
                </c:pt>
                <c:pt idx="39">
                  <c:v>41680.610096930199</c:v>
                </c:pt>
                <c:pt idx="40">
                  <c:v>41680.610096930199</c:v>
                </c:pt>
                <c:pt idx="41">
                  <c:v>41680.610096930199</c:v>
                </c:pt>
                <c:pt idx="42">
                  <c:v>41680.610096930199</c:v>
                </c:pt>
                <c:pt idx="43">
                  <c:v>41680.610096930199</c:v>
                </c:pt>
                <c:pt idx="44">
                  <c:v>41680.610096930199</c:v>
                </c:pt>
                <c:pt idx="45">
                  <c:v>41680.610096930199</c:v>
                </c:pt>
                <c:pt idx="46">
                  <c:v>41680.610096930199</c:v>
                </c:pt>
                <c:pt idx="47">
                  <c:v>41680.610096930199</c:v>
                </c:pt>
                <c:pt idx="48">
                  <c:v>41680.610096930199</c:v>
                </c:pt>
                <c:pt idx="49">
                  <c:v>41680.610096930199</c:v>
                </c:pt>
                <c:pt idx="50">
                  <c:v>41680.610096930199</c:v>
                </c:pt>
                <c:pt idx="51">
                  <c:v>41680.610096930199</c:v>
                </c:pt>
                <c:pt idx="52">
                  <c:v>41680.610096930199</c:v>
                </c:pt>
                <c:pt idx="53">
                  <c:v>41680.610096930199</c:v>
                </c:pt>
                <c:pt idx="54">
                  <c:v>41680.610096930199</c:v>
                </c:pt>
                <c:pt idx="55">
                  <c:v>41680.610096930199</c:v>
                </c:pt>
                <c:pt idx="56">
                  <c:v>41680.610096930199</c:v>
                </c:pt>
                <c:pt idx="57">
                  <c:v>41680.610096930199</c:v>
                </c:pt>
                <c:pt idx="58">
                  <c:v>41680.610096930199</c:v>
                </c:pt>
                <c:pt idx="59">
                  <c:v>41680.610096930199</c:v>
                </c:pt>
                <c:pt idx="60">
                  <c:v>41680.610096930199</c:v>
                </c:pt>
                <c:pt idx="61">
                  <c:v>41680.610096930199</c:v>
                </c:pt>
                <c:pt idx="62">
                  <c:v>41680.610096930199</c:v>
                </c:pt>
                <c:pt idx="63">
                  <c:v>41680.610096930199</c:v>
                </c:pt>
                <c:pt idx="64">
                  <c:v>41680.610096930199</c:v>
                </c:pt>
                <c:pt idx="65">
                  <c:v>41680.610096930199</c:v>
                </c:pt>
                <c:pt idx="66">
                  <c:v>41680.610096930199</c:v>
                </c:pt>
                <c:pt idx="67">
                  <c:v>41680.610096930199</c:v>
                </c:pt>
                <c:pt idx="68">
                  <c:v>41680.610096930199</c:v>
                </c:pt>
                <c:pt idx="69">
                  <c:v>41680.610096930199</c:v>
                </c:pt>
                <c:pt idx="70">
                  <c:v>41680.610096930199</c:v>
                </c:pt>
                <c:pt idx="71">
                  <c:v>41680.610096930199</c:v>
                </c:pt>
                <c:pt idx="72">
                  <c:v>41680.610096930199</c:v>
                </c:pt>
                <c:pt idx="73">
                  <c:v>41680.610096930199</c:v>
                </c:pt>
                <c:pt idx="74">
                  <c:v>41680.610096930199</c:v>
                </c:pt>
                <c:pt idx="75">
                  <c:v>41680.610096930199</c:v>
                </c:pt>
                <c:pt idx="76">
                  <c:v>41680.610096930199</c:v>
                </c:pt>
                <c:pt idx="77">
                  <c:v>41680.610096930199</c:v>
                </c:pt>
                <c:pt idx="78">
                  <c:v>41680.610096930199</c:v>
                </c:pt>
                <c:pt idx="79">
                  <c:v>41680.610096930199</c:v>
                </c:pt>
                <c:pt idx="80">
                  <c:v>41680.610096930199</c:v>
                </c:pt>
                <c:pt idx="81">
                  <c:v>41680.610096930199</c:v>
                </c:pt>
                <c:pt idx="82">
                  <c:v>41680.610096930199</c:v>
                </c:pt>
                <c:pt idx="83">
                  <c:v>41680.610096930199</c:v>
                </c:pt>
                <c:pt idx="84">
                  <c:v>41680.610096930199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522368"/>
        <c:axId val="70523904"/>
      </c:lineChart>
      <c:catAx>
        <c:axId val="7052236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70523904"/>
        <c:crosses val="autoZero"/>
        <c:auto val="1"/>
        <c:lblAlgn val="ctr"/>
        <c:lblOffset val="1"/>
        <c:tickLblSkip val="1"/>
        <c:noMultiLvlLbl val="0"/>
      </c:catAx>
      <c:valAx>
        <c:axId val="7052390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7052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8578025138233069E-2"/>
          <c:w val="0.67499967611958267"/>
          <c:h val="0.796804123634753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Строительство, реконструкция региональных дорог</c:v>
                </c:pt>
              </c:strCache>
            </c:strRef>
          </c:tx>
          <c:spPr>
            <a:gradFill>
              <a:gsLst>
                <a:gs pos="0">
                  <a:srgbClr val="007600"/>
                </a:gs>
                <a:gs pos="100000">
                  <a:srgbClr val="007600"/>
                </a:gs>
              </a:gsLst>
              <a:lin ang="16200000" scaled="1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7600"/>
                  </a:gs>
                  <a:gs pos="100000">
                    <a:srgbClr val="3AA000"/>
                  </a:gs>
                </a:gsLst>
                <a:lin ang="16200000" scaled="1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14-4BC9-A4B7-E88DDD0CB2B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</c:v>
                </c:pt>
                <c:pt idx="1">
                  <c:v>Факт 2016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1238.4000000000001</c:v>
                </c:pt>
                <c:pt idx="1">
                  <c:v>320.60000000000002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14-4BC9-A4B7-E88DDD0CB2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Приведение в нормативное состояние региональных дорог</c:v>
                </c:pt>
              </c:strCache>
            </c:strRef>
          </c:tx>
          <c:spPr>
            <a:gradFill>
              <a:gsLst>
                <a:gs pos="0">
                  <a:srgbClr val="007CF1"/>
                </a:gs>
                <a:gs pos="100000">
                  <a:srgbClr val="04BCFE"/>
                </a:gs>
              </a:gsLst>
              <a:lin ang="16200000" scaled="1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</c:v>
                </c:pt>
                <c:pt idx="1">
                  <c:v>Факт 2016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4615.3999999999996</c:v>
                </c:pt>
                <c:pt idx="1">
                  <c:v>3982.2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14-4BC9-A4B7-E88DDD0CB2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Строительство (реконструкция), кап. Ремонт и ремонт местных дорог</c:v>
                </c:pt>
              </c:strCache>
            </c:strRef>
          </c:tx>
          <c:spPr>
            <a:gradFill>
              <a:gsLst>
                <a:gs pos="0">
                  <a:srgbClr val="F6B000"/>
                </a:gs>
                <a:gs pos="100000">
                  <a:srgbClr val="FFEA00"/>
                </a:gs>
              </a:gsLst>
              <a:lin ang="16200000" scaled="1"/>
            </a:gra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254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</c:v>
                </c:pt>
                <c:pt idx="1">
                  <c:v>Факт 2016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3271.1</c:v>
                </c:pt>
                <c:pt idx="1">
                  <c:v>2278.9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14-4BC9-A4B7-E88DDD0CB2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мероприятия</c:v>
                </c:pt>
              </c:strCache>
            </c:strRef>
          </c:tx>
          <c:spPr>
            <a:gradFill>
              <a:gsLst>
                <a:gs pos="0">
                  <a:srgbClr val="E90000"/>
                </a:gs>
                <a:gs pos="100000">
                  <a:srgbClr val="FF1403"/>
                </a:gs>
              </a:gsLst>
              <a:lin ang="16200000" scaled="1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187500519039129E-3"/>
                  <c:y val="-1.6510734020061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187500519039129E-3"/>
                  <c:y val="-1.4152057731480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2016</c:v>
                </c:pt>
                <c:pt idx="1">
                  <c:v>Факт 2016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214.8</c:v>
                </c:pt>
                <c:pt idx="1">
                  <c:v>195.4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14-4BC9-A4B7-E88DDD0CB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8"/>
        <c:overlap val="100"/>
        <c:axId val="115059328"/>
        <c:axId val="114753920"/>
      </c:barChart>
      <c:catAx>
        <c:axId val="11505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  <c:crossAx val="114753920"/>
        <c:crosses val="autoZero"/>
        <c:auto val="1"/>
        <c:lblAlgn val="ctr"/>
        <c:lblOffset val="100"/>
        <c:noMultiLvlLbl val="0"/>
      </c:catAx>
      <c:valAx>
        <c:axId val="114753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05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544436116442375"/>
          <c:y val="9.4081839752647292E-2"/>
          <c:w val="0.28799313838574236"/>
          <c:h val="0.82657043267409258"/>
        </c:manualLayout>
      </c:layout>
      <c:overlay val="1"/>
      <c:spPr>
        <a:noFill/>
        <a:ln>
          <a:noFill/>
        </a:ln>
        <a:effectLst>
          <a:outerShdw blurRad="304800" dist="152400" dir="5400000" algn="t" rotWithShape="0">
            <a:prstClr val="black">
              <a:alpha val="1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25000"/>
                </a:schemeClr>
              </a:solidFill>
              <a:latin typeface="PT Serif" charset="0"/>
              <a:ea typeface="PT Serif" charset="0"/>
              <a:cs typeface="PT Serif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aseline="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7080849722975"/>
          <c:y val="1.8935045260198957E-2"/>
          <c:w val="0.64061629497271178"/>
          <c:h val="0.547450858018617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Элементы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>
                <a:gsLst>
                  <a:gs pos="0">
                    <a:srgbClr val="038103"/>
                  </a:gs>
                  <a:gs pos="100000">
                    <a:srgbClr val="049A04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glow>
                  <a:schemeClr val="accent1"/>
                </a:glow>
                <a:outerShdw blurRad="50800" dist="76200" dir="5400000" algn="t" rotWithShape="0">
                  <a:prstClr val="black">
                    <a:alpha val="20000"/>
                  </a:prst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96-4820-AC9C-5A9E33902F0C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E0"/>
                  </a:gs>
                  <a:gs pos="99000">
                    <a:srgbClr val="009CEC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20000"/>
                  </a:prst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96-4820-AC9C-5A9E33902F0C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FFB427"/>
                  </a:gs>
                  <a:gs pos="99000">
                    <a:srgbClr val="FFE340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96-4820-AC9C-5A9E33902F0C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4C219C"/>
                  </a:gs>
                  <a:gs pos="99000">
                    <a:srgbClr val="7937AC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96-4820-AC9C-5A9E33902F0C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rgbClr val="FF9F05"/>
                  </a:gs>
                  <a:gs pos="0">
                    <a:srgbClr val="FF7B00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96-4820-AC9C-5A9E33902F0C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rgbClr val="0579CC"/>
                  </a:gs>
                  <a:gs pos="0">
                    <a:srgbClr val="003BD1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496-4820-AC9C-5A9E33902F0C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rgbClr val="FF1403"/>
                  </a:gs>
                  <a:gs pos="0">
                    <a:srgbClr val="DA0000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496-4820-AC9C-5A9E33902F0C}"/>
              </c:ext>
            </c:extLst>
          </c:dPt>
          <c:dLbls>
            <c:dLbl>
              <c:idx val="1"/>
              <c:layout>
                <c:manualLayout>
                  <c:x val="5.265867572414317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Краевой бюджет</c:v>
                </c:pt>
                <c:pt idx="1">
                  <c:v>Федеральный бюджет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5385.4</c:v>
                </c:pt>
                <c:pt idx="1">
                  <c:v>1391.7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496-4820-AC9C-5A9E33902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"/>
        <c:holeSize val="4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80143482282014"/>
          <c:y val="0.61029707630029051"/>
          <c:w val="0.76111575564766132"/>
          <c:h val="0.25177811900521752"/>
        </c:manualLayout>
      </c:layout>
      <c:overlay val="0"/>
      <c:spPr>
        <a:noFill/>
        <a:ln>
          <a:noFill/>
        </a:ln>
        <a:effectLst>
          <a:outerShdw blurRad="304800" dist="152400" dir="5400000" algn="t" rotWithShape="0">
            <a:prstClr val="black">
              <a:alpha val="1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PT Serif" charset="0"/>
              <a:ea typeface="PT Serif" charset="0"/>
              <a:cs typeface="PT Serif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398945302030439E-2"/>
          <c:y val="5.878148658538674E-2"/>
          <c:w val="0.64586294440467673"/>
          <c:h val="0.718010536452727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</c:v>
                </c:pt>
              </c:strCache>
            </c:strRef>
          </c:tx>
          <c:spPr>
            <a:gradFill>
              <a:gsLst>
                <a:gs pos="0">
                  <a:srgbClr val="007600"/>
                </a:gs>
                <a:gs pos="100000">
                  <a:srgbClr val="007600"/>
                </a:gs>
              </a:gsLst>
              <a:lin ang="16200000" scaled="1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7600"/>
                  </a:gs>
                  <a:gs pos="100000">
                    <a:srgbClr val="3AA000"/>
                  </a:gs>
                </a:gsLst>
                <a:lin ang="16200000" scaled="1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14-4BC9-A4B7-E88DDD0CB2BE}"/>
              </c:ext>
            </c:extLst>
          </c:dPt>
          <c:dLbls>
            <c:dLbl>
              <c:idx val="0"/>
              <c:layout>
                <c:manualLayout>
                  <c:x val="-1.3010596772511456E-3"/>
                  <c:y val="-2.36399945274343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575999635162289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427,8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042387090045824E-3"/>
                  <c:y val="-2.36399945274343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137,2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на 01.01.2016</c:v>
                </c:pt>
                <c:pt idx="1">
                  <c:v>План на 01.01.2017</c:v>
                </c:pt>
                <c:pt idx="2">
                  <c:v>Факт на 01.01.2017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1067.0999999999999</c:v>
                </c:pt>
                <c:pt idx="1">
                  <c:v>2427.8000000000002</c:v>
                </c:pt>
                <c:pt idx="2">
                  <c:v>2137.1999999999998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14-4BC9-A4B7-E88DDD0CB2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федерального бюджета</c:v>
                </c:pt>
              </c:strCache>
            </c:strRef>
          </c:tx>
          <c:spPr>
            <a:gradFill>
              <a:gsLst>
                <a:gs pos="0">
                  <a:srgbClr val="007CF1"/>
                </a:gs>
                <a:gs pos="100000">
                  <a:srgbClr val="04BCFE"/>
                </a:gs>
              </a:gsLst>
              <a:lin ang="16200000" scaled="1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3.939999087905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3339989966963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052983862557284E-3"/>
                  <c:y val="-2.7579993615340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на 01.01.2016</c:v>
                </c:pt>
                <c:pt idx="1">
                  <c:v>План на 01.01.2017</c:v>
                </c:pt>
                <c:pt idx="2">
                  <c:v>Факт на 01.01.2017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9475.2999999999993</c:v>
                </c:pt>
                <c:pt idx="1">
                  <c:v>9130</c:v>
                </c:pt>
                <c:pt idx="2">
                  <c:v>9471.2000000000007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14-4BC9-A4B7-E88DDD0CB2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gradFill>
              <a:gsLst>
                <a:gs pos="0">
                  <a:srgbClr val="F6B000"/>
                </a:gs>
                <a:gs pos="100000">
                  <a:srgbClr val="FFEA00"/>
                </a:gs>
              </a:gsLst>
              <a:lin ang="16200000" scaled="1"/>
            </a:gra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254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7.1842376931082622E-3"/>
                  <c:y val="1.0302712160979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на 01.01.2016</c:v>
                </c:pt>
                <c:pt idx="1">
                  <c:v>План на 01.01.2017</c:v>
                </c:pt>
                <c:pt idx="2">
                  <c:v>Факт на 01.01.2017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10000</c:v>
                </c:pt>
                <c:pt idx="1">
                  <c:v>18574.099999999999</c:v>
                </c:pt>
                <c:pt idx="2">
                  <c:v>11500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14-4BC9-A4B7-E88DDD0CB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7481856"/>
        <c:axId val="117483392"/>
      </c:barChart>
      <c:catAx>
        <c:axId val="11748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  <c:crossAx val="117483392"/>
        <c:crosses val="autoZero"/>
        <c:auto val="1"/>
        <c:lblAlgn val="ctr"/>
        <c:lblOffset val="100"/>
        <c:noMultiLvlLbl val="0"/>
      </c:catAx>
      <c:valAx>
        <c:axId val="1174833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1748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196216190632488"/>
          <c:y val="0.13510784273881438"/>
          <c:w val="0.27498008968911231"/>
          <c:h val="0.60795768130743444"/>
        </c:manualLayout>
      </c:layout>
      <c:overlay val="0"/>
      <c:spPr>
        <a:noFill/>
        <a:ln>
          <a:noFill/>
        </a:ln>
        <a:effectLst>
          <a:outerShdw blurRad="304800" dist="152400" dir="5400000" algn="t" rotWithShape="0">
            <a:prstClr val="black">
              <a:alpha val="1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PT Serif" charset="0"/>
              <a:ea typeface="PT Serif" charset="0"/>
              <a:cs typeface="PT Serif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aseline="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3935254591722E-4"/>
          <c:y val="0"/>
          <c:w val="0.97796785735914571"/>
          <c:h val="0.54701310487184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госдолга к собственным доходам</c:v>
                </c:pt>
              </c:strCache>
            </c:strRef>
          </c:tx>
          <c:invertIfNegative val="0"/>
          <c:dPt>
            <c:idx val="14"/>
            <c:invertIfNegative val="0"/>
            <c:bubble3D val="0"/>
            <c:spPr>
              <a:solidFill>
                <a:srgbClr val="FC1310"/>
              </a:solidFill>
            </c:spPr>
          </c:dPt>
          <c:dPt>
            <c:idx val="18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50"/>
            <c:invertIfNegative val="0"/>
            <c:bubble3D val="0"/>
          </c:dPt>
          <c:dPt>
            <c:idx val="54"/>
            <c:invertIfNegative val="0"/>
            <c:bubble3D val="0"/>
          </c:dPt>
          <c:dPt>
            <c:idx val="77"/>
            <c:invertIfNegative val="0"/>
            <c:bubble3D val="0"/>
          </c:dPt>
          <c:dLbls>
            <c:dLbl>
              <c:idx val="0"/>
              <c:layout>
                <c:manualLayout>
                  <c:x val="7.370000870641014E-4"/>
                  <c:y val="7.4522959658696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0.0%" sourceLinked="0"/>
              <c:spPr/>
              <c:txPr>
                <a:bodyPr rot="-5400000" vert="horz"/>
                <a:lstStyle/>
                <a:p>
                  <a:pPr>
                    <a:defRPr sz="100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2.09019676322333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4"/>
              <c:layout>
                <c:manualLayout>
                  <c:x val="6.21600570893626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 rot="-5400000" vert="horz"/>
              <a:lstStyle/>
              <a:p>
                <a:pPr>
                  <a:defRPr sz="1000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Лист1!$A$2:$A$86</c:f>
              <c:strCache>
                <c:ptCount val="85"/>
                <c:pt idx="0">
                  <c:v>1 г.Севастополь</c:v>
                </c:pt>
                <c:pt idx="1">
                  <c:v>2 Сахалинская область</c:v>
                </c:pt>
                <c:pt idx="2">
                  <c:v>3 Тюменская область</c:v>
                </c:pt>
                <c:pt idx="3">
                  <c:v>4 г.Санкт-Петербург</c:v>
                </c:pt>
                <c:pt idx="4">
                  <c:v>5 г.Москва</c:v>
                </c:pt>
                <c:pt idx="5">
                  <c:v>6 Алтайский край</c:v>
                </c:pt>
                <c:pt idx="6">
                  <c:v>7 Ленинградская область</c:v>
                </c:pt>
                <c:pt idx="7">
                  <c:v>8 Приморский край</c:v>
                </c:pt>
                <c:pt idx="8">
                  <c:v>9 Ханты-Мансийский автономный округ</c:v>
                </c:pt>
                <c:pt idx="9">
                  <c:v>10 Владимирская область</c:v>
                </c:pt>
                <c:pt idx="10">
                  <c:v>11 Камчатский край</c:v>
                </c:pt>
                <c:pt idx="11">
                  <c:v>12 Республика Крым</c:v>
                </c:pt>
                <c:pt idx="12">
                  <c:v>13 Иркутская область</c:v>
                </c:pt>
                <c:pt idx="13">
                  <c:v>14 Республика Башкортостан</c:v>
                </c:pt>
                <c:pt idx="14">
                  <c:v>15 Пермский край</c:v>
                </c:pt>
                <c:pt idx="15">
                  <c:v>16 Московская область</c:v>
                </c:pt>
                <c:pt idx="16">
                  <c:v>17 Ямало-Ненецкий автономный округ</c:v>
                </c:pt>
                <c:pt idx="17">
                  <c:v>18 Челябинская область</c:v>
                </c:pt>
                <c:pt idx="18">
                  <c:v>19 Тульская область</c:v>
                </c:pt>
                <c:pt idx="19">
                  <c:v>20 Курская область</c:v>
                </c:pt>
                <c:pt idx="20">
                  <c:v>21 Ненецкий автономный округ</c:v>
                </c:pt>
                <c:pt idx="21">
                  <c:v>22 Ростовская область</c:v>
                </c:pt>
                <c:pt idx="22">
                  <c:v>23 Республика Адыгея</c:v>
                </c:pt>
                <c:pt idx="23">
                  <c:v>24 Республика Саха (Якутия)</c:v>
                </c:pt>
                <c:pt idx="24">
                  <c:v>25 Мурманская область</c:v>
                </c:pt>
                <c:pt idx="25">
                  <c:v>26 Свердловская область</c:v>
                </c:pt>
                <c:pt idx="26">
                  <c:v>27 Липецкая область</c:v>
                </c:pt>
                <c:pt idx="27">
                  <c:v>28 Республика Бурятия</c:v>
                </c:pt>
                <c:pt idx="28">
                  <c:v>29 Новосибирская область</c:v>
                </c:pt>
                <c:pt idx="29">
                  <c:v>30 Республика Татарстан</c:v>
                </c:pt>
                <c:pt idx="30">
                  <c:v>31 Оренбургская область</c:v>
                </c:pt>
                <c:pt idx="31">
                  <c:v>32 Республика Алтай</c:v>
                </c:pt>
                <c:pt idx="32">
                  <c:v>33 Чеченская Республика</c:v>
                </c:pt>
                <c:pt idx="33">
                  <c:v>34 Самарская область</c:v>
                </c:pt>
                <c:pt idx="34">
                  <c:v>35 Хабаровский край</c:v>
                </c:pt>
                <c:pt idx="35">
                  <c:v>36 Чувашская Республика</c:v>
                </c:pt>
                <c:pt idx="36">
                  <c:v>37 Брянская область</c:v>
                </c:pt>
                <c:pt idx="37">
                  <c:v>38 Томская область</c:v>
                </c:pt>
                <c:pt idx="38">
                  <c:v>39 Воронежская область</c:v>
                </c:pt>
                <c:pt idx="39">
                  <c:v>40 Красноярский край</c:v>
                </c:pt>
                <c:pt idx="40">
                  <c:v>41 Магаданская область</c:v>
                </c:pt>
                <c:pt idx="41">
                  <c:v>42 Тамбовская область</c:v>
                </c:pt>
                <c:pt idx="42">
                  <c:v>43 Республика Тыва</c:v>
                </c:pt>
                <c:pt idx="43">
                  <c:v>44 Республика Дагестан</c:v>
                </c:pt>
                <c:pt idx="44">
                  <c:v>45 Ульяновская область</c:v>
                </c:pt>
                <c:pt idx="45">
                  <c:v>46 Тверская область</c:v>
                </c:pt>
                <c:pt idx="46">
                  <c:v>47 Новгородская область</c:v>
                </c:pt>
                <c:pt idx="47">
                  <c:v>48 Пензенская область</c:v>
                </c:pt>
                <c:pt idx="48">
                  <c:v>49 Нижегородская область</c:v>
                </c:pt>
                <c:pt idx="49">
                  <c:v>50 Вологодская область</c:v>
                </c:pt>
                <c:pt idx="50">
                  <c:v>51 Ставропольский край</c:v>
                </c:pt>
                <c:pt idx="51">
                  <c:v>52 Калининградская область</c:v>
                </c:pt>
                <c:pt idx="52">
                  <c:v>53 Кемеровская область</c:v>
                </c:pt>
                <c:pt idx="53">
                  <c:v>54 Чукотский автономный округ</c:v>
                </c:pt>
                <c:pt idx="54">
                  <c:v>55 Ярославская область</c:v>
                </c:pt>
                <c:pt idx="55">
                  <c:v>56 Республика Ингушетия</c:v>
                </c:pt>
                <c:pt idx="56">
                  <c:v>57 Республика Коми</c:v>
                </c:pt>
                <c:pt idx="57">
                  <c:v>58 Омская область</c:v>
                </c:pt>
                <c:pt idx="58">
                  <c:v>59 Рязанская область</c:v>
                </c:pt>
                <c:pt idx="59">
                  <c:v>60 Кабардино-Балкарская Республика</c:v>
                </c:pt>
                <c:pt idx="60">
                  <c:v>61 Калужская область</c:v>
                </c:pt>
                <c:pt idx="61">
                  <c:v>62 Карачаево-Черкесская Республика</c:v>
                </c:pt>
                <c:pt idx="62">
                  <c:v>63 Амурская область</c:v>
                </c:pt>
                <c:pt idx="63">
                  <c:v>64 Курганская область</c:v>
                </c:pt>
                <c:pt idx="64">
                  <c:v>65 Краснодарский край</c:v>
                </c:pt>
                <c:pt idx="65">
                  <c:v>66 Ивановская область</c:v>
                </c:pt>
                <c:pt idx="66">
                  <c:v>67 Саратовская область</c:v>
                </c:pt>
                <c:pt idx="67">
                  <c:v>68 Архангельская область</c:v>
                </c:pt>
                <c:pt idx="68">
                  <c:v>69 Волгоградская область</c:v>
                </c:pt>
                <c:pt idx="69">
                  <c:v>70 Белгородская область</c:v>
                </c:pt>
                <c:pt idx="70">
                  <c:v>71 Республика Северная Осетия - Алания</c:v>
                </c:pt>
                <c:pt idx="71">
                  <c:v>72 Забайкальский край</c:v>
                </c:pt>
                <c:pt idx="72">
                  <c:v>73 Орловская область</c:v>
                </c:pt>
                <c:pt idx="73">
                  <c:v>74 Кировская область</c:v>
                </c:pt>
                <c:pt idx="74">
                  <c:v>75 Республика Калмыкия</c:v>
                </c:pt>
                <c:pt idx="75">
                  <c:v>76 Удмуртская Республика</c:v>
                </c:pt>
                <c:pt idx="76">
                  <c:v>77 Псковская область</c:v>
                </c:pt>
                <c:pt idx="77">
                  <c:v>78 Еврейская автономная область</c:v>
                </c:pt>
                <c:pt idx="78">
                  <c:v>79 Республика Марий Эл</c:v>
                </c:pt>
                <c:pt idx="79">
                  <c:v>80 Смоленская область</c:v>
                </c:pt>
                <c:pt idx="80">
                  <c:v>81 Республика Карелия</c:v>
                </c:pt>
                <c:pt idx="81">
                  <c:v>82 Астраханская область</c:v>
                </c:pt>
                <c:pt idx="82">
                  <c:v>83 Костромская область</c:v>
                </c:pt>
                <c:pt idx="83">
                  <c:v>84 Республика Хакасия</c:v>
                </c:pt>
                <c:pt idx="84">
                  <c:v>85 Республика Мордовия</c:v>
                </c:pt>
              </c:strCache>
            </c:strRef>
          </c:cat>
          <c:val>
            <c:numRef>
              <c:f>Лист1!$B$2:$B$86</c:f>
              <c:numCache>
                <c:formatCode>#,##0.000</c:formatCode>
                <c:ptCount val="85"/>
                <c:pt idx="0">
                  <c:v>0</c:v>
                </c:pt>
                <c:pt idx="1">
                  <c:v>0</c:v>
                </c:pt>
                <c:pt idx="2">
                  <c:v>1.7713711180582754E-2</c:v>
                </c:pt>
                <c:pt idx="3">
                  <c:v>3.0376666044885557E-2</c:v>
                </c:pt>
                <c:pt idx="4">
                  <c:v>3.4851786731536473E-2</c:v>
                </c:pt>
                <c:pt idx="5">
                  <c:v>4.3910412842429469E-2</c:v>
                </c:pt>
                <c:pt idx="6">
                  <c:v>6.1702991795456151E-2</c:v>
                </c:pt>
                <c:pt idx="7">
                  <c:v>8.7081551241425317E-2</c:v>
                </c:pt>
                <c:pt idx="8">
                  <c:v>9.1888555255735235E-2</c:v>
                </c:pt>
                <c:pt idx="9">
                  <c:v>0.10057586764668892</c:v>
                </c:pt>
                <c:pt idx="10">
                  <c:v>0.16545233476111065</c:v>
                </c:pt>
                <c:pt idx="11">
                  <c:v>0.17477221842236285</c:v>
                </c:pt>
                <c:pt idx="12">
                  <c:v>0.17703170954134259</c:v>
                </c:pt>
                <c:pt idx="13">
                  <c:v>0.18482808943364226</c:v>
                </c:pt>
                <c:pt idx="14">
                  <c:v>0.23477730012445411</c:v>
                </c:pt>
                <c:pt idx="15">
                  <c:v>0.25576712027116039</c:v>
                </c:pt>
                <c:pt idx="16">
                  <c:v>0.25928786715404295</c:v>
                </c:pt>
                <c:pt idx="17">
                  <c:v>0.26374111432162478</c:v>
                </c:pt>
                <c:pt idx="18">
                  <c:v>0.30309785660081284</c:v>
                </c:pt>
                <c:pt idx="19">
                  <c:v>0.30500995300221512</c:v>
                </c:pt>
                <c:pt idx="20">
                  <c:v>0.31735397654795167</c:v>
                </c:pt>
                <c:pt idx="21">
                  <c:v>0.33578378343158843</c:v>
                </c:pt>
                <c:pt idx="22">
                  <c:v>0.36429402419314422</c:v>
                </c:pt>
                <c:pt idx="23">
                  <c:v>0.40092519418261535</c:v>
                </c:pt>
                <c:pt idx="24">
                  <c:v>0.40741729718858638</c:v>
                </c:pt>
                <c:pt idx="25">
                  <c:v>0.42034932823085247</c:v>
                </c:pt>
                <c:pt idx="26">
                  <c:v>0.43570630569440172</c:v>
                </c:pt>
                <c:pt idx="27">
                  <c:v>0.43839836644889318</c:v>
                </c:pt>
                <c:pt idx="28">
                  <c:v>0.4755078777006399</c:v>
                </c:pt>
                <c:pt idx="29">
                  <c:v>0.4870351852361563</c:v>
                </c:pt>
                <c:pt idx="30">
                  <c:v>0.48974369800106266</c:v>
                </c:pt>
                <c:pt idx="31">
                  <c:v>0.51478431698219762</c:v>
                </c:pt>
                <c:pt idx="32">
                  <c:v>0.53055556633186041</c:v>
                </c:pt>
                <c:pt idx="33">
                  <c:v>0.55244775526320133</c:v>
                </c:pt>
                <c:pt idx="34">
                  <c:v>0.55396849318574681</c:v>
                </c:pt>
                <c:pt idx="35">
                  <c:v>0.55550404446014856</c:v>
                </c:pt>
                <c:pt idx="36">
                  <c:v>0.55569795401556576</c:v>
                </c:pt>
                <c:pt idx="37">
                  <c:v>0.55884315672503893</c:v>
                </c:pt>
                <c:pt idx="38">
                  <c:v>0.56582176488828073</c:v>
                </c:pt>
                <c:pt idx="39">
                  <c:v>0.58859402430227492</c:v>
                </c:pt>
                <c:pt idx="40">
                  <c:v>0.60037386993936959</c:v>
                </c:pt>
                <c:pt idx="41">
                  <c:v>0.60971897830180066</c:v>
                </c:pt>
                <c:pt idx="42">
                  <c:v>0.6240304915069933</c:v>
                </c:pt>
                <c:pt idx="43">
                  <c:v>0.62421903855470462</c:v>
                </c:pt>
                <c:pt idx="44">
                  <c:v>0.6258606510190724</c:v>
                </c:pt>
                <c:pt idx="45">
                  <c:v>0.65973752096180605</c:v>
                </c:pt>
                <c:pt idx="46">
                  <c:v>0.68522940631402285</c:v>
                </c:pt>
                <c:pt idx="47">
                  <c:v>0.69074437905510577</c:v>
                </c:pt>
                <c:pt idx="48">
                  <c:v>0.69098772513682483</c:v>
                </c:pt>
                <c:pt idx="49">
                  <c:v>0.71297369660263732</c:v>
                </c:pt>
                <c:pt idx="50">
                  <c:v>0.71757093455113119</c:v>
                </c:pt>
                <c:pt idx="51">
                  <c:v>0.73245342493260179</c:v>
                </c:pt>
                <c:pt idx="52">
                  <c:v>0.75897057139148616</c:v>
                </c:pt>
                <c:pt idx="53">
                  <c:v>0.76306383941127576</c:v>
                </c:pt>
                <c:pt idx="54">
                  <c:v>0.76502527803581855</c:v>
                </c:pt>
                <c:pt idx="55">
                  <c:v>0.76511732911196306</c:v>
                </c:pt>
                <c:pt idx="56">
                  <c:v>0.78419595405082787</c:v>
                </c:pt>
                <c:pt idx="57">
                  <c:v>0.79970012535289337</c:v>
                </c:pt>
                <c:pt idx="58">
                  <c:v>0.81757530109063492</c:v>
                </c:pt>
                <c:pt idx="59">
                  <c:v>0.84255927207089631</c:v>
                </c:pt>
                <c:pt idx="60">
                  <c:v>0.84517246154960479</c:v>
                </c:pt>
                <c:pt idx="61">
                  <c:v>0.86460163836090242</c:v>
                </c:pt>
                <c:pt idx="62">
                  <c:v>0.86772655051300474</c:v>
                </c:pt>
                <c:pt idx="63">
                  <c:v>0.87346654486077602</c:v>
                </c:pt>
                <c:pt idx="64">
                  <c:v>0.88248885099106267</c:v>
                </c:pt>
                <c:pt idx="65">
                  <c:v>0.88754507799891869</c:v>
                </c:pt>
                <c:pt idx="66">
                  <c:v>0.89613307510924756</c:v>
                </c:pt>
                <c:pt idx="67">
                  <c:v>0.90342104873445261</c:v>
                </c:pt>
                <c:pt idx="68">
                  <c:v>0.90528472944863236</c:v>
                </c:pt>
                <c:pt idx="69">
                  <c:v>0.91068128541260718</c:v>
                </c:pt>
                <c:pt idx="70">
                  <c:v>0.91099132191827326</c:v>
                </c:pt>
                <c:pt idx="71">
                  <c:v>0.91741419132096769</c:v>
                </c:pt>
                <c:pt idx="72">
                  <c:v>0.94641384735749712</c:v>
                </c:pt>
                <c:pt idx="73">
                  <c:v>0.94724402966575216</c:v>
                </c:pt>
                <c:pt idx="74">
                  <c:v>0.94745126636168009</c:v>
                </c:pt>
                <c:pt idx="75">
                  <c:v>0.95583936793626556</c:v>
                </c:pt>
                <c:pt idx="76">
                  <c:v>0.98507203669418064</c:v>
                </c:pt>
                <c:pt idx="77">
                  <c:v>1.0059789326833017</c:v>
                </c:pt>
                <c:pt idx="78">
                  <c:v>1.0089281797841891</c:v>
                </c:pt>
                <c:pt idx="79">
                  <c:v>1.1295188870803266</c:v>
                </c:pt>
                <c:pt idx="80">
                  <c:v>1.1508884211522927</c:v>
                </c:pt>
                <c:pt idx="81">
                  <c:v>1.3544167816048036</c:v>
                </c:pt>
                <c:pt idx="82">
                  <c:v>1.4329478388425607</c:v>
                </c:pt>
                <c:pt idx="83">
                  <c:v>1.4546801654487189</c:v>
                </c:pt>
                <c:pt idx="84">
                  <c:v>1.7603059101203986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40834560"/>
        <c:axId val="4087027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 РФ</c:v>
                </c:pt>
              </c:strCache>
            </c:strRef>
          </c:tx>
          <c:marker>
            <c:symbol val="none"/>
          </c:marker>
          <c:dPt>
            <c:idx val="18"/>
            <c:bubble3D val="0"/>
          </c:dPt>
          <c:dPt>
            <c:idx val="24"/>
            <c:bubble3D val="0"/>
          </c:dPt>
          <c:cat>
            <c:strRef>
              <c:f>Лист1!$A$2:$A$86</c:f>
              <c:strCache>
                <c:ptCount val="85"/>
                <c:pt idx="0">
                  <c:v>1 г.Севастополь</c:v>
                </c:pt>
                <c:pt idx="1">
                  <c:v>2 Сахалинская область</c:v>
                </c:pt>
                <c:pt idx="2">
                  <c:v>3 Тюменская область</c:v>
                </c:pt>
                <c:pt idx="3">
                  <c:v>4 г.Санкт-Петербург</c:v>
                </c:pt>
                <c:pt idx="4">
                  <c:v>5 г.Москва</c:v>
                </c:pt>
                <c:pt idx="5">
                  <c:v>6 Алтайский край</c:v>
                </c:pt>
                <c:pt idx="6">
                  <c:v>7 Ленинградская область</c:v>
                </c:pt>
                <c:pt idx="7">
                  <c:v>8 Приморский край</c:v>
                </c:pt>
                <c:pt idx="8">
                  <c:v>9 Ханты-Мансийский автономный округ</c:v>
                </c:pt>
                <c:pt idx="9">
                  <c:v>10 Владимирская область</c:v>
                </c:pt>
                <c:pt idx="10">
                  <c:v>11 Камчатский край</c:v>
                </c:pt>
                <c:pt idx="11">
                  <c:v>12 Республика Крым</c:v>
                </c:pt>
                <c:pt idx="12">
                  <c:v>13 Иркутская область</c:v>
                </c:pt>
                <c:pt idx="13">
                  <c:v>14 Республика Башкортостан</c:v>
                </c:pt>
                <c:pt idx="14">
                  <c:v>15 Пермский край</c:v>
                </c:pt>
                <c:pt idx="15">
                  <c:v>16 Московская область</c:v>
                </c:pt>
                <c:pt idx="16">
                  <c:v>17 Ямало-Ненецкий автономный округ</c:v>
                </c:pt>
                <c:pt idx="17">
                  <c:v>18 Челябинская область</c:v>
                </c:pt>
                <c:pt idx="18">
                  <c:v>19 Тульская область</c:v>
                </c:pt>
                <c:pt idx="19">
                  <c:v>20 Курская область</c:v>
                </c:pt>
                <c:pt idx="20">
                  <c:v>21 Ненецкий автономный округ</c:v>
                </c:pt>
                <c:pt idx="21">
                  <c:v>22 Ростовская область</c:v>
                </c:pt>
                <c:pt idx="22">
                  <c:v>23 Республика Адыгея</c:v>
                </c:pt>
                <c:pt idx="23">
                  <c:v>24 Республика Саха (Якутия)</c:v>
                </c:pt>
                <c:pt idx="24">
                  <c:v>25 Мурманская область</c:v>
                </c:pt>
                <c:pt idx="25">
                  <c:v>26 Свердловская область</c:v>
                </c:pt>
                <c:pt idx="26">
                  <c:v>27 Липецкая область</c:v>
                </c:pt>
                <c:pt idx="27">
                  <c:v>28 Республика Бурятия</c:v>
                </c:pt>
                <c:pt idx="28">
                  <c:v>29 Новосибирская область</c:v>
                </c:pt>
                <c:pt idx="29">
                  <c:v>30 Республика Татарстан</c:v>
                </c:pt>
                <c:pt idx="30">
                  <c:v>31 Оренбургская область</c:v>
                </c:pt>
                <c:pt idx="31">
                  <c:v>32 Республика Алтай</c:v>
                </c:pt>
                <c:pt idx="32">
                  <c:v>33 Чеченская Республика</c:v>
                </c:pt>
                <c:pt idx="33">
                  <c:v>34 Самарская область</c:v>
                </c:pt>
                <c:pt idx="34">
                  <c:v>35 Хабаровский край</c:v>
                </c:pt>
                <c:pt idx="35">
                  <c:v>36 Чувашская Республика</c:v>
                </c:pt>
                <c:pt idx="36">
                  <c:v>37 Брянская область</c:v>
                </c:pt>
                <c:pt idx="37">
                  <c:v>38 Томская область</c:v>
                </c:pt>
                <c:pt idx="38">
                  <c:v>39 Воронежская область</c:v>
                </c:pt>
                <c:pt idx="39">
                  <c:v>40 Красноярский край</c:v>
                </c:pt>
                <c:pt idx="40">
                  <c:v>41 Магаданская область</c:v>
                </c:pt>
                <c:pt idx="41">
                  <c:v>42 Тамбовская область</c:v>
                </c:pt>
                <c:pt idx="42">
                  <c:v>43 Республика Тыва</c:v>
                </c:pt>
                <c:pt idx="43">
                  <c:v>44 Республика Дагестан</c:v>
                </c:pt>
                <c:pt idx="44">
                  <c:v>45 Ульяновская область</c:v>
                </c:pt>
                <c:pt idx="45">
                  <c:v>46 Тверская область</c:v>
                </c:pt>
                <c:pt idx="46">
                  <c:v>47 Новгородская область</c:v>
                </c:pt>
                <c:pt idx="47">
                  <c:v>48 Пензенская область</c:v>
                </c:pt>
                <c:pt idx="48">
                  <c:v>49 Нижегородская область</c:v>
                </c:pt>
                <c:pt idx="49">
                  <c:v>50 Вологодская область</c:v>
                </c:pt>
                <c:pt idx="50">
                  <c:v>51 Ставропольский край</c:v>
                </c:pt>
                <c:pt idx="51">
                  <c:v>52 Калининградская область</c:v>
                </c:pt>
                <c:pt idx="52">
                  <c:v>53 Кемеровская область</c:v>
                </c:pt>
                <c:pt idx="53">
                  <c:v>54 Чукотский автономный округ</c:v>
                </c:pt>
                <c:pt idx="54">
                  <c:v>55 Ярославская область</c:v>
                </c:pt>
                <c:pt idx="55">
                  <c:v>56 Республика Ингушетия</c:v>
                </c:pt>
                <c:pt idx="56">
                  <c:v>57 Республика Коми</c:v>
                </c:pt>
                <c:pt idx="57">
                  <c:v>58 Омская область</c:v>
                </c:pt>
                <c:pt idx="58">
                  <c:v>59 Рязанская область</c:v>
                </c:pt>
                <c:pt idx="59">
                  <c:v>60 Кабардино-Балкарская Республика</c:v>
                </c:pt>
                <c:pt idx="60">
                  <c:v>61 Калужская область</c:v>
                </c:pt>
                <c:pt idx="61">
                  <c:v>62 Карачаево-Черкесская Республика</c:v>
                </c:pt>
                <c:pt idx="62">
                  <c:v>63 Амурская область</c:v>
                </c:pt>
                <c:pt idx="63">
                  <c:v>64 Курганская область</c:v>
                </c:pt>
                <c:pt idx="64">
                  <c:v>65 Краснодарский край</c:v>
                </c:pt>
                <c:pt idx="65">
                  <c:v>66 Ивановская область</c:v>
                </c:pt>
                <c:pt idx="66">
                  <c:v>67 Саратовская область</c:v>
                </c:pt>
                <c:pt idx="67">
                  <c:v>68 Архангельская область</c:v>
                </c:pt>
                <c:pt idx="68">
                  <c:v>69 Волгоградская область</c:v>
                </c:pt>
                <c:pt idx="69">
                  <c:v>70 Белгородская область</c:v>
                </c:pt>
                <c:pt idx="70">
                  <c:v>71 Республика Северная Осетия - Алания</c:v>
                </c:pt>
                <c:pt idx="71">
                  <c:v>72 Забайкальский край</c:v>
                </c:pt>
                <c:pt idx="72">
                  <c:v>73 Орловская область</c:v>
                </c:pt>
                <c:pt idx="73">
                  <c:v>74 Кировская область</c:v>
                </c:pt>
                <c:pt idx="74">
                  <c:v>75 Республика Калмыкия</c:v>
                </c:pt>
                <c:pt idx="75">
                  <c:v>76 Удмуртская Республика</c:v>
                </c:pt>
                <c:pt idx="76">
                  <c:v>77 Псковская область</c:v>
                </c:pt>
                <c:pt idx="77">
                  <c:v>78 Еврейская автономная область</c:v>
                </c:pt>
                <c:pt idx="78">
                  <c:v>79 Республика Марий Эл</c:v>
                </c:pt>
                <c:pt idx="79">
                  <c:v>80 Смоленская область</c:v>
                </c:pt>
                <c:pt idx="80">
                  <c:v>81 Республика Карелия</c:v>
                </c:pt>
                <c:pt idx="81">
                  <c:v>82 Астраханская область</c:v>
                </c:pt>
                <c:pt idx="82">
                  <c:v>83 Костромская область</c:v>
                </c:pt>
                <c:pt idx="83">
                  <c:v>84 Республика Хакасия</c:v>
                </c:pt>
                <c:pt idx="84">
                  <c:v>85 Республика Мордовия</c:v>
                </c:pt>
              </c:strCache>
            </c:strRef>
          </c:cat>
          <c:val>
            <c:numRef>
              <c:f>Лист1!$C$2:$C$86</c:f>
              <c:numCache>
                <c:formatCode>#,##0.000</c:formatCode>
                <c:ptCount val="85"/>
                <c:pt idx="0">
                  <c:v>0.33823380932200459</c:v>
                </c:pt>
                <c:pt idx="1">
                  <c:v>0.33823380932200459</c:v>
                </c:pt>
                <c:pt idx="2">
                  <c:v>0.33823380932200459</c:v>
                </c:pt>
                <c:pt idx="3">
                  <c:v>0.33823380932200459</c:v>
                </c:pt>
                <c:pt idx="4">
                  <c:v>0.33823380932200459</c:v>
                </c:pt>
                <c:pt idx="5">
                  <c:v>0.33823380932200459</c:v>
                </c:pt>
                <c:pt idx="6">
                  <c:v>0.33823380932200459</c:v>
                </c:pt>
                <c:pt idx="7">
                  <c:v>0.33823380932200459</c:v>
                </c:pt>
                <c:pt idx="8">
                  <c:v>0.33823380932200459</c:v>
                </c:pt>
                <c:pt idx="9">
                  <c:v>0.33823380932200459</c:v>
                </c:pt>
                <c:pt idx="10">
                  <c:v>0.33823380932200459</c:v>
                </c:pt>
                <c:pt idx="11">
                  <c:v>0.33823380932200459</c:v>
                </c:pt>
                <c:pt idx="12">
                  <c:v>0.33823380932200459</c:v>
                </c:pt>
                <c:pt idx="13">
                  <c:v>0.33823380932200459</c:v>
                </c:pt>
                <c:pt idx="14">
                  <c:v>0.33823380932200459</c:v>
                </c:pt>
                <c:pt idx="15">
                  <c:v>0.33823380932200459</c:v>
                </c:pt>
                <c:pt idx="16">
                  <c:v>0.33823380932200459</c:v>
                </c:pt>
                <c:pt idx="17">
                  <c:v>0.33823380932200459</c:v>
                </c:pt>
                <c:pt idx="18">
                  <c:v>0.33823380932200459</c:v>
                </c:pt>
                <c:pt idx="19">
                  <c:v>0.33823380932200459</c:v>
                </c:pt>
                <c:pt idx="20">
                  <c:v>0.33823380932200459</c:v>
                </c:pt>
                <c:pt idx="21">
                  <c:v>0.33823380932200459</c:v>
                </c:pt>
                <c:pt idx="22">
                  <c:v>0.33823380932200459</c:v>
                </c:pt>
                <c:pt idx="23">
                  <c:v>0.33823380932200459</c:v>
                </c:pt>
                <c:pt idx="24">
                  <c:v>0.33823380932200459</c:v>
                </c:pt>
                <c:pt idx="25">
                  <c:v>0.33823380932200459</c:v>
                </c:pt>
                <c:pt idx="26">
                  <c:v>0.33823380932200459</c:v>
                </c:pt>
                <c:pt idx="27">
                  <c:v>0.33823380932200459</c:v>
                </c:pt>
                <c:pt idx="28">
                  <c:v>0.33823380932200459</c:v>
                </c:pt>
                <c:pt idx="29">
                  <c:v>0.33823380932200459</c:v>
                </c:pt>
                <c:pt idx="30">
                  <c:v>0.33823380932200459</c:v>
                </c:pt>
                <c:pt idx="31">
                  <c:v>0.33823380932200459</c:v>
                </c:pt>
                <c:pt idx="32">
                  <c:v>0.33823380932200459</c:v>
                </c:pt>
                <c:pt idx="33">
                  <c:v>0.33823380932200459</c:v>
                </c:pt>
                <c:pt idx="34">
                  <c:v>0.33823380932200459</c:v>
                </c:pt>
                <c:pt idx="35">
                  <c:v>0.33823380932200459</c:v>
                </c:pt>
                <c:pt idx="36">
                  <c:v>0.33823380932200459</c:v>
                </c:pt>
                <c:pt idx="37">
                  <c:v>0.33823380932200459</c:v>
                </c:pt>
                <c:pt idx="38">
                  <c:v>0.33823380932200459</c:v>
                </c:pt>
                <c:pt idx="39">
                  <c:v>0.33823380932200459</c:v>
                </c:pt>
                <c:pt idx="40">
                  <c:v>0.33823380932200459</c:v>
                </c:pt>
                <c:pt idx="41">
                  <c:v>0.33823380932200459</c:v>
                </c:pt>
                <c:pt idx="42">
                  <c:v>0.33823380932200459</c:v>
                </c:pt>
                <c:pt idx="43">
                  <c:v>0.33823380932200459</c:v>
                </c:pt>
                <c:pt idx="44">
                  <c:v>0.33823380932200459</c:v>
                </c:pt>
                <c:pt idx="45">
                  <c:v>0.33823380932200459</c:v>
                </c:pt>
                <c:pt idx="46">
                  <c:v>0.33823380932200459</c:v>
                </c:pt>
                <c:pt idx="47">
                  <c:v>0.33823380932200459</c:v>
                </c:pt>
                <c:pt idx="48">
                  <c:v>0.33823380932200459</c:v>
                </c:pt>
                <c:pt idx="49">
                  <c:v>0.33823380932200459</c:v>
                </c:pt>
                <c:pt idx="50">
                  <c:v>0.33823380932200459</c:v>
                </c:pt>
                <c:pt idx="51">
                  <c:v>0.33823380932200459</c:v>
                </c:pt>
                <c:pt idx="52">
                  <c:v>0.33823380932200459</c:v>
                </c:pt>
                <c:pt idx="53">
                  <c:v>0.33823380932200459</c:v>
                </c:pt>
                <c:pt idx="54">
                  <c:v>0.33823380932200459</c:v>
                </c:pt>
                <c:pt idx="55">
                  <c:v>0.33823380932200459</c:v>
                </c:pt>
                <c:pt idx="56">
                  <c:v>0.33823380932200459</c:v>
                </c:pt>
                <c:pt idx="57">
                  <c:v>0.33823380932200459</c:v>
                </c:pt>
                <c:pt idx="58">
                  <c:v>0.33823380932200459</c:v>
                </c:pt>
                <c:pt idx="59">
                  <c:v>0.33823380932200459</c:v>
                </c:pt>
                <c:pt idx="60">
                  <c:v>0.33823380932200459</c:v>
                </c:pt>
                <c:pt idx="61">
                  <c:v>0.33823380932200459</c:v>
                </c:pt>
                <c:pt idx="62">
                  <c:v>0.33823380932200459</c:v>
                </c:pt>
                <c:pt idx="63">
                  <c:v>0.33823380932200459</c:v>
                </c:pt>
                <c:pt idx="64">
                  <c:v>0.33823380932200459</c:v>
                </c:pt>
                <c:pt idx="65">
                  <c:v>0.33823380932200459</c:v>
                </c:pt>
                <c:pt idx="66">
                  <c:v>0.33823380932200459</c:v>
                </c:pt>
                <c:pt idx="67">
                  <c:v>0.33823380932200459</c:v>
                </c:pt>
                <c:pt idx="68">
                  <c:v>0.33823380932200459</c:v>
                </c:pt>
                <c:pt idx="69">
                  <c:v>0.33823380932200459</c:v>
                </c:pt>
                <c:pt idx="70">
                  <c:v>0.33823380932200459</c:v>
                </c:pt>
                <c:pt idx="71">
                  <c:v>0.33823380932200459</c:v>
                </c:pt>
                <c:pt idx="72">
                  <c:v>0.33823380932200459</c:v>
                </c:pt>
                <c:pt idx="73">
                  <c:v>0.33823380932200459</c:v>
                </c:pt>
                <c:pt idx="74">
                  <c:v>0.33823380932200459</c:v>
                </c:pt>
                <c:pt idx="75">
                  <c:v>0.33823380932200459</c:v>
                </c:pt>
                <c:pt idx="76">
                  <c:v>0.33823380932200459</c:v>
                </c:pt>
                <c:pt idx="77">
                  <c:v>0.33823380932200459</c:v>
                </c:pt>
                <c:pt idx="78">
                  <c:v>0.33823380932200459</c:v>
                </c:pt>
                <c:pt idx="79">
                  <c:v>0.33823380932200459</c:v>
                </c:pt>
                <c:pt idx="80">
                  <c:v>0.33823380932200459</c:v>
                </c:pt>
                <c:pt idx="81">
                  <c:v>0.33823380932200459</c:v>
                </c:pt>
                <c:pt idx="82">
                  <c:v>0.33823380932200459</c:v>
                </c:pt>
                <c:pt idx="83">
                  <c:v>0.33823380932200459</c:v>
                </c:pt>
                <c:pt idx="84">
                  <c:v>0.33823380932200459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по ПФО</c:v>
                </c:pt>
              </c:strCache>
            </c:strRef>
          </c:tx>
          <c:marker>
            <c:symbol val="none"/>
          </c:marker>
          <c:cat>
            <c:strRef>
              <c:f>Лист1!$A$2:$A$86</c:f>
              <c:strCache>
                <c:ptCount val="85"/>
                <c:pt idx="0">
                  <c:v>1 г.Севастополь</c:v>
                </c:pt>
                <c:pt idx="1">
                  <c:v>2 Сахалинская область</c:v>
                </c:pt>
                <c:pt idx="2">
                  <c:v>3 Тюменская область</c:v>
                </c:pt>
                <c:pt idx="3">
                  <c:v>4 г.Санкт-Петербург</c:v>
                </c:pt>
                <c:pt idx="4">
                  <c:v>5 г.Москва</c:v>
                </c:pt>
                <c:pt idx="5">
                  <c:v>6 Алтайский край</c:v>
                </c:pt>
                <c:pt idx="6">
                  <c:v>7 Ленинградская область</c:v>
                </c:pt>
                <c:pt idx="7">
                  <c:v>8 Приморский край</c:v>
                </c:pt>
                <c:pt idx="8">
                  <c:v>9 Ханты-Мансийский автономный округ</c:v>
                </c:pt>
                <c:pt idx="9">
                  <c:v>10 Владимирская область</c:v>
                </c:pt>
                <c:pt idx="10">
                  <c:v>11 Камчатский край</c:v>
                </c:pt>
                <c:pt idx="11">
                  <c:v>12 Республика Крым</c:v>
                </c:pt>
                <c:pt idx="12">
                  <c:v>13 Иркутская область</c:v>
                </c:pt>
                <c:pt idx="13">
                  <c:v>14 Республика Башкортостан</c:v>
                </c:pt>
                <c:pt idx="14">
                  <c:v>15 Пермский край</c:v>
                </c:pt>
                <c:pt idx="15">
                  <c:v>16 Московская область</c:v>
                </c:pt>
                <c:pt idx="16">
                  <c:v>17 Ямало-Ненецкий автономный округ</c:v>
                </c:pt>
                <c:pt idx="17">
                  <c:v>18 Челябинская область</c:v>
                </c:pt>
                <c:pt idx="18">
                  <c:v>19 Тульская область</c:v>
                </c:pt>
                <c:pt idx="19">
                  <c:v>20 Курская область</c:v>
                </c:pt>
                <c:pt idx="20">
                  <c:v>21 Ненецкий автономный округ</c:v>
                </c:pt>
                <c:pt idx="21">
                  <c:v>22 Ростовская область</c:v>
                </c:pt>
                <c:pt idx="22">
                  <c:v>23 Республика Адыгея</c:v>
                </c:pt>
                <c:pt idx="23">
                  <c:v>24 Республика Саха (Якутия)</c:v>
                </c:pt>
                <c:pt idx="24">
                  <c:v>25 Мурманская область</c:v>
                </c:pt>
                <c:pt idx="25">
                  <c:v>26 Свердловская область</c:v>
                </c:pt>
                <c:pt idx="26">
                  <c:v>27 Липецкая область</c:v>
                </c:pt>
                <c:pt idx="27">
                  <c:v>28 Республика Бурятия</c:v>
                </c:pt>
                <c:pt idx="28">
                  <c:v>29 Новосибирская область</c:v>
                </c:pt>
                <c:pt idx="29">
                  <c:v>30 Республика Татарстан</c:v>
                </c:pt>
                <c:pt idx="30">
                  <c:v>31 Оренбургская область</c:v>
                </c:pt>
                <c:pt idx="31">
                  <c:v>32 Республика Алтай</c:v>
                </c:pt>
                <c:pt idx="32">
                  <c:v>33 Чеченская Республика</c:v>
                </c:pt>
                <c:pt idx="33">
                  <c:v>34 Самарская область</c:v>
                </c:pt>
                <c:pt idx="34">
                  <c:v>35 Хабаровский край</c:v>
                </c:pt>
                <c:pt idx="35">
                  <c:v>36 Чувашская Республика</c:v>
                </c:pt>
                <c:pt idx="36">
                  <c:v>37 Брянская область</c:v>
                </c:pt>
                <c:pt idx="37">
                  <c:v>38 Томская область</c:v>
                </c:pt>
                <c:pt idx="38">
                  <c:v>39 Воронежская область</c:v>
                </c:pt>
                <c:pt idx="39">
                  <c:v>40 Красноярский край</c:v>
                </c:pt>
                <c:pt idx="40">
                  <c:v>41 Магаданская область</c:v>
                </c:pt>
                <c:pt idx="41">
                  <c:v>42 Тамбовская область</c:v>
                </c:pt>
                <c:pt idx="42">
                  <c:v>43 Республика Тыва</c:v>
                </c:pt>
                <c:pt idx="43">
                  <c:v>44 Республика Дагестан</c:v>
                </c:pt>
                <c:pt idx="44">
                  <c:v>45 Ульяновская область</c:v>
                </c:pt>
                <c:pt idx="45">
                  <c:v>46 Тверская область</c:v>
                </c:pt>
                <c:pt idx="46">
                  <c:v>47 Новгородская область</c:v>
                </c:pt>
                <c:pt idx="47">
                  <c:v>48 Пензенская область</c:v>
                </c:pt>
                <c:pt idx="48">
                  <c:v>49 Нижегородская область</c:v>
                </c:pt>
                <c:pt idx="49">
                  <c:v>50 Вологодская область</c:v>
                </c:pt>
                <c:pt idx="50">
                  <c:v>51 Ставропольский край</c:v>
                </c:pt>
                <c:pt idx="51">
                  <c:v>52 Калининградская область</c:v>
                </c:pt>
                <c:pt idx="52">
                  <c:v>53 Кемеровская область</c:v>
                </c:pt>
                <c:pt idx="53">
                  <c:v>54 Чукотский автономный округ</c:v>
                </c:pt>
                <c:pt idx="54">
                  <c:v>55 Ярославская область</c:v>
                </c:pt>
                <c:pt idx="55">
                  <c:v>56 Республика Ингушетия</c:v>
                </c:pt>
                <c:pt idx="56">
                  <c:v>57 Республика Коми</c:v>
                </c:pt>
                <c:pt idx="57">
                  <c:v>58 Омская область</c:v>
                </c:pt>
                <c:pt idx="58">
                  <c:v>59 Рязанская область</c:v>
                </c:pt>
                <c:pt idx="59">
                  <c:v>60 Кабардино-Балкарская Республика</c:v>
                </c:pt>
                <c:pt idx="60">
                  <c:v>61 Калужская область</c:v>
                </c:pt>
                <c:pt idx="61">
                  <c:v>62 Карачаево-Черкесская Республика</c:v>
                </c:pt>
                <c:pt idx="62">
                  <c:v>63 Амурская область</c:v>
                </c:pt>
                <c:pt idx="63">
                  <c:v>64 Курганская область</c:v>
                </c:pt>
                <c:pt idx="64">
                  <c:v>65 Краснодарский край</c:v>
                </c:pt>
                <c:pt idx="65">
                  <c:v>66 Ивановская область</c:v>
                </c:pt>
                <c:pt idx="66">
                  <c:v>67 Саратовская область</c:v>
                </c:pt>
                <c:pt idx="67">
                  <c:v>68 Архангельская область</c:v>
                </c:pt>
                <c:pt idx="68">
                  <c:v>69 Волгоградская область</c:v>
                </c:pt>
                <c:pt idx="69">
                  <c:v>70 Белгородская область</c:v>
                </c:pt>
                <c:pt idx="70">
                  <c:v>71 Республика Северная Осетия - Алания</c:v>
                </c:pt>
                <c:pt idx="71">
                  <c:v>72 Забайкальский край</c:v>
                </c:pt>
                <c:pt idx="72">
                  <c:v>73 Орловская область</c:v>
                </c:pt>
                <c:pt idx="73">
                  <c:v>74 Кировская область</c:v>
                </c:pt>
                <c:pt idx="74">
                  <c:v>75 Республика Калмыкия</c:v>
                </c:pt>
                <c:pt idx="75">
                  <c:v>76 Удмуртская Республика</c:v>
                </c:pt>
                <c:pt idx="76">
                  <c:v>77 Псковская область</c:v>
                </c:pt>
                <c:pt idx="77">
                  <c:v>78 Еврейская автономная область</c:v>
                </c:pt>
                <c:pt idx="78">
                  <c:v>79 Республика Марий Эл</c:v>
                </c:pt>
                <c:pt idx="79">
                  <c:v>80 Смоленская область</c:v>
                </c:pt>
                <c:pt idx="80">
                  <c:v>81 Республика Карелия</c:v>
                </c:pt>
                <c:pt idx="81">
                  <c:v>82 Астраханская область</c:v>
                </c:pt>
                <c:pt idx="82">
                  <c:v>83 Костромская область</c:v>
                </c:pt>
                <c:pt idx="83">
                  <c:v>84 Республика Хакасия</c:v>
                </c:pt>
                <c:pt idx="84">
                  <c:v>85 Республика Мордовия</c:v>
                </c:pt>
              </c:strCache>
            </c:strRef>
          </c:cat>
          <c:val>
            <c:numRef>
              <c:f>Лист1!$D$2:$D$86</c:f>
              <c:numCache>
                <c:formatCode>#,##0.000</c:formatCode>
                <c:ptCount val="85"/>
                <c:pt idx="0">
                  <c:v>0.56883351430069429</c:v>
                </c:pt>
                <c:pt idx="1">
                  <c:v>0.56883351430069429</c:v>
                </c:pt>
                <c:pt idx="2">
                  <c:v>0.56883351430069429</c:v>
                </c:pt>
                <c:pt idx="3">
                  <c:v>0.56883351430069429</c:v>
                </c:pt>
                <c:pt idx="4">
                  <c:v>0.56883351430069429</c:v>
                </c:pt>
                <c:pt idx="5">
                  <c:v>0.56883351430069429</c:v>
                </c:pt>
                <c:pt idx="6">
                  <c:v>0.56883351430069429</c:v>
                </c:pt>
                <c:pt idx="7">
                  <c:v>0.56883351430069429</c:v>
                </c:pt>
                <c:pt idx="8">
                  <c:v>0.56883351430069429</c:v>
                </c:pt>
                <c:pt idx="9">
                  <c:v>0.56883351430069429</c:v>
                </c:pt>
                <c:pt idx="10">
                  <c:v>0.56883351430069429</c:v>
                </c:pt>
                <c:pt idx="11">
                  <c:v>0.56883351430069429</c:v>
                </c:pt>
                <c:pt idx="12">
                  <c:v>0.56883351430069429</c:v>
                </c:pt>
                <c:pt idx="13">
                  <c:v>0.56883351430069429</c:v>
                </c:pt>
                <c:pt idx="14">
                  <c:v>0.56883351430069429</c:v>
                </c:pt>
                <c:pt idx="15">
                  <c:v>0.56883351430069429</c:v>
                </c:pt>
                <c:pt idx="16">
                  <c:v>0.56883351430069429</c:v>
                </c:pt>
                <c:pt idx="17">
                  <c:v>0.56883351430069429</c:v>
                </c:pt>
                <c:pt idx="18">
                  <c:v>0.56883351430069429</c:v>
                </c:pt>
                <c:pt idx="19">
                  <c:v>0.56883351430069429</c:v>
                </c:pt>
                <c:pt idx="20">
                  <c:v>0.56883351430069429</c:v>
                </c:pt>
                <c:pt idx="21">
                  <c:v>0.56883351430069429</c:v>
                </c:pt>
                <c:pt idx="22">
                  <c:v>0.56883351430069429</c:v>
                </c:pt>
                <c:pt idx="23">
                  <c:v>0.56883351430069429</c:v>
                </c:pt>
                <c:pt idx="24">
                  <c:v>0.56883351430069429</c:v>
                </c:pt>
                <c:pt idx="25">
                  <c:v>0.56883351430069429</c:v>
                </c:pt>
                <c:pt idx="26">
                  <c:v>0.56883351430069429</c:v>
                </c:pt>
                <c:pt idx="27">
                  <c:v>0.56883351430069429</c:v>
                </c:pt>
                <c:pt idx="28">
                  <c:v>0.56883351430069429</c:v>
                </c:pt>
                <c:pt idx="29">
                  <c:v>0.56883351430069429</c:v>
                </c:pt>
                <c:pt idx="30">
                  <c:v>0.56883351430069429</c:v>
                </c:pt>
                <c:pt idx="31">
                  <c:v>0.56883351430069429</c:v>
                </c:pt>
                <c:pt idx="32">
                  <c:v>0.56883351430069429</c:v>
                </c:pt>
                <c:pt idx="33">
                  <c:v>0.56883351430069429</c:v>
                </c:pt>
                <c:pt idx="34">
                  <c:v>0.56883351430069429</c:v>
                </c:pt>
                <c:pt idx="35">
                  <c:v>0.56883351430069429</c:v>
                </c:pt>
                <c:pt idx="36">
                  <c:v>0.56883351430069429</c:v>
                </c:pt>
                <c:pt idx="37">
                  <c:v>0.56883351430069429</c:v>
                </c:pt>
                <c:pt idx="38">
                  <c:v>0.56883351430069429</c:v>
                </c:pt>
                <c:pt idx="39">
                  <c:v>0.56883351430069429</c:v>
                </c:pt>
                <c:pt idx="40">
                  <c:v>0.56883351430069429</c:v>
                </c:pt>
                <c:pt idx="41">
                  <c:v>0.56883351430069429</c:v>
                </c:pt>
                <c:pt idx="42">
                  <c:v>0.56883351430069429</c:v>
                </c:pt>
                <c:pt idx="43">
                  <c:v>0.56883351430069429</c:v>
                </c:pt>
                <c:pt idx="44">
                  <c:v>0.56883351430069429</c:v>
                </c:pt>
                <c:pt idx="45">
                  <c:v>0.56883351430069429</c:v>
                </c:pt>
                <c:pt idx="46">
                  <c:v>0.56883351430069429</c:v>
                </c:pt>
                <c:pt idx="47">
                  <c:v>0.56883351430069429</c:v>
                </c:pt>
                <c:pt idx="48">
                  <c:v>0.56883351430069429</c:v>
                </c:pt>
                <c:pt idx="49">
                  <c:v>0.56883351430069429</c:v>
                </c:pt>
                <c:pt idx="50">
                  <c:v>0.56883351430069429</c:v>
                </c:pt>
                <c:pt idx="51">
                  <c:v>0.56883351430069429</c:v>
                </c:pt>
                <c:pt idx="52">
                  <c:v>0.56883351430069429</c:v>
                </c:pt>
                <c:pt idx="53">
                  <c:v>0.56883351430069429</c:v>
                </c:pt>
                <c:pt idx="54">
                  <c:v>0.56883351430069429</c:v>
                </c:pt>
                <c:pt idx="55">
                  <c:v>0.56883351430069429</c:v>
                </c:pt>
                <c:pt idx="56">
                  <c:v>0.56883351430069429</c:v>
                </c:pt>
                <c:pt idx="57">
                  <c:v>0.56883351430069429</c:v>
                </c:pt>
                <c:pt idx="58">
                  <c:v>0.56883351430069429</c:v>
                </c:pt>
                <c:pt idx="59">
                  <c:v>0.56883351430069429</c:v>
                </c:pt>
                <c:pt idx="60">
                  <c:v>0.56883351430069429</c:v>
                </c:pt>
                <c:pt idx="61">
                  <c:v>0.56883351430069429</c:v>
                </c:pt>
                <c:pt idx="62">
                  <c:v>0.56883351430069429</c:v>
                </c:pt>
                <c:pt idx="63">
                  <c:v>0.56883351430069429</c:v>
                </c:pt>
                <c:pt idx="64">
                  <c:v>0.56883351430069429</c:v>
                </c:pt>
                <c:pt idx="65">
                  <c:v>0.56883351430069429</c:v>
                </c:pt>
                <c:pt idx="66">
                  <c:v>0.56883351430069429</c:v>
                </c:pt>
                <c:pt idx="67">
                  <c:v>0.56883351430069429</c:v>
                </c:pt>
                <c:pt idx="68">
                  <c:v>0.56883351430069429</c:v>
                </c:pt>
                <c:pt idx="69">
                  <c:v>0.56883351430069429</c:v>
                </c:pt>
                <c:pt idx="70">
                  <c:v>0.56883351430069429</c:v>
                </c:pt>
                <c:pt idx="71">
                  <c:v>0.56883351430069429</c:v>
                </c:pt>
                <c:pt idx="72">
                  <c:v>0.56883351430069429</c:v>
                </c:pt>
                <c:pt idx="73">
                  <c:v>0.56883351430069429</c:v>
                </c:pt>
                <c:pt idx="74">
                  <c:v>0.56883351430069429</c:v>
                </c:pt>
                <c:pt idx="75">
                  <c:v>0.56883351430069429</c:v>
                </c:pt>
                <c:pt idx="76">
                  <c:v>0.56883351430069429</c:v>
                </c:pt>
                <c:pt idx="77">
                  <c:v>0.56883351430069429</c:v>
                </c:pt>
                <c:pt idx="78">
                  <c:v>0.56883351430069429</c:v>
                </c:pt>
                <c:pt idx="79">
                  <c:v>0.56883351430069429</c:v>
                </c:pt>
                <c:pt idx="80">
                  <c:v>0.56883351430069429</c:v>
                </c:pt>
                <c:pt idx="81">
                  <c:v>0.56883351430069429</c:v>
                </c:pt>
                <c:pt idx="82">
                  <c:v>0.56883351430069429</c:v>
                </c:pt>
                <c:pt idx="83">
                  <c:v>0.56883351430069429</c:v>
                </c:pt>
                <c:pt idx="84">
                  <c:v>0.56883351430069429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34560"/>
        <c:axId val="40870272"/>
      </c:lineChart>
      <c:catAx>
        <c:axId val="4083456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40870272"/>
        <c:crosses val="autoZero"/>
        <c:auto val="1"/>
        <c:lblAlgn val="ctr"/>
        <c:lblOffset val="1"/>
        <c:tickLblSkip val="1"/>
        <c:noMultiLvlLbl val="0"/>
      </c:catAx>
      <c:valAx>
        <c:axId val="40870272"/>
        <c:scaling>
          <c:orientation val="minMax"/>
        </c:scaling>
        <c:delete val="1"/>
        <c:axPos val="l"/>
        <c:numFmt formatCode="#,##0.000" sourceLinked="1"/>
        <c:majorTickMark val="out"/>
        <c:minorTickMark val="none"/>
        <c:tickLblPos val="nextTo"/>
        <c:crossAx val="4083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7520207976448E-2"/>
          <c:y val="2.6362892254708101E-2"/>
          <c:w val="0.82818025793650796"/>
          <c:h val="0.87970321653940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007600"/>
                </a:gs>
                <a:gs pos="100000">
                  <a:srgbClr val="007600"/>
                </a:gs>
              </a:gsLst>
              <a:lin ang="16200000" scaled="1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7600"/>
                  </a:gs>
                  <a:gs pos="100000">
                    <a:srgbClr val="3AA000"/>
                  </a:gs>
                </a:gsLst>
                <a:lin ang="16200000" scaled="1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14-4BC9-A4B7-E88DDD0CB2B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121602.2</c:v>
                </c:pt>
                <c:pt idx="1">
                  <c:v>126934.2</c:v>
                </c:pt>
                <c:pt idx="2">
                  <c:v>133107.4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14-4BC9-A4B7-E88DDD0CB2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132971.70000000001</c:v>
                </c:pt>
                <c:pt idx="1">
                  <c:v>132909.4</c:v>
                </c:pt>
                <c:pt idx="2">
                  <c:v>133694.1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14-4BC9-A4B7-E88DDD0CB2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254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- </a:t>
                    </a:r>
                    <a:r>
                      <a:rPr lang="en-US" dirty="0"/>
                      <a:t>587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-11369.5</c:v>
                </c:pt>
                <c:pt idx="1">
                  <c:v>-5975.2</c:v>
                </c:pt>
                <c:pt idx="2">
                  <c:v>-1586.7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14-4BC9-A4B7-E88DDD0CB2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1"/>
        <c:axId val="117565312"/>
        <c:axId val="117566848"/>
      </c:barChart>
      <c:catAx>
        <c:axId val="11756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  <c:crossAx val="117566848"/>
        <c:crosses val="autoZero"/>
        <c:auto val="1"/>
        <c:lblAlgn val="ctr"/>
        <c:lblOffset val="100"/>
        <c:noMultiLvlLbl val="0"/>
      </c:catAx>
      <c:valAx>
        <c:axId val="1175668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1756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5456515189339499"/>
          <c:y val="0.288872435897436"/>
          <c:w val="0.14444648817508768"/>
          <c:h val="0.41634786750513819"/>
        </c:manualLayout>
      </c:layout>
      <c:overlay val="1"/>
      <c:spPr>
        <a:noFill/>
        <a:ln>
          <a:noFill/>
        </a:ln>
        <a:effectLst>
          <a:outerShdw blurRad="304800" dist="152400" dir="5400000" algn="t" rotWithShape="0">
            <a:prstClr val="black">
              <a:alpha val="1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PT Serif" charset="0"/>
              <a:ea typeface="PT Serif" charset="0"/>
              <a:cs typeface="PT Serif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aseline="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9098768726633"/>
          <c:y val="3.1851561012894276E-2"/>
          <c:w val="0.66496692979360172"/>
          <c:h val="0.892146937319053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местного бюджета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414-4BC9-A4B7-E88DDD0CB2BE}"/>
              </c:ext>
            </c:extLst>
          </c:dPt>
          <c:dLbls>
            <c:numFmt formatCode="#,##0" sourceLinked="0"/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26211.357</c:v>
                </c:pt>
                <c:pt idx="1">
                  <c:v>28214.195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14-4BC9-A4B7-E88DDD0CB2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 ОМСу</c:v>
                </c:pt>
              </c:strCache>
            </c:strRef>
          </c:tx>
          <c:spPr>
            <a:solidFill>
              <a:srgbClr val="FC131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7962</c:v>
                </c:pt>
                <c:pt idx="1">
                  <c:v>8229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14-4BC9-A4B7-E88DDD0CB2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краевого бюджета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80720.881999999998</c:v>
                </c:pt>
                <c:pt idx="1">
                  <c:v>89482.269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14-4BC9-A4B7-E88DDD0CB2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 субъектам РФ</c:v>
                </c:pt>
              </c:strCache>
            </c:strRef>
          </c:tx>
          <c:spPr>
            <a:solidFill>
              <a:srgbClr val="FFAB1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4740</c:v>
                </c:pt>
                <c:pt idx="1">
                  <c:v>4154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14-4BC9-A4B7-E88DDD0CB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100"/>
        <c:axId val="117798016"/>
        <c:axId val="117799552"/>
      </c:barChart>
      <c:catAx>
        <c:axId val="117798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  <c:crossAx val="117799552"/>
        <c:crosses val="autoZero"/>
        <c:auto val="1"/>
        <c:lblAlgn val="ctr"/>
        <c:lblOffset val="100"/>
        <c:noMultiLvlLbl val="0"/>
      </c:catAx>
      <c:valAx>
        <c:axId val="1177995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17798016"/>
        <c:crosses val="autoZero"/>
        <c:crossBetween val="between"/>
      </c:valAx>
    </c:plotArea>
    <c:legend>
      <c:legendPos val="r"/>
      <c:legendEntry>
        <c:idx val="0"/>
        <c:txPr>
          <a:bodyPr rot="0" vert="horz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 rot="0" vert="horz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7924135081391444"/>
          <c:y val="0.2392065652395147"/>
          <c:w val="0.18905429252713765"/>
          <c:h val="0.67811150570001966"/>
        </c:manualLayout>
      </c:layout>
      <c:overlay val="0"/>
      <c:txPr>
        <a:bodyPr rot="0" vert="horz"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44886339161101E-2"/>
          <c:y val="5.3054963589904101E-2"/>
          <c:w val="0.8895138974477107"/>
          <c:h val="0.5430580836474994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 cmpd="sng" algn="ctr">
              <a:gradFill>
                <a:gsLst>
                  <a:gs pos="0">
                    <a:srgbClr val="FFAB10"/>
                  </a:gs>
                  <a:gs pos="100000">
                    <a:srgbClr val="F36D00"/>
                  </a:gs>
                </a:gsLst>
                <a:lin ang="5400000" scaled="1"/>
              </a:gradFill>
              <a:prstDash val="solid"/>
              <a:round/>
            </a:ln>
            <a:effectLst>
              <a:outerShdw blurRad="50800" dist="50800" dir="5400000" algn="t" rotWithShape="0">
                <a:prstClr val="black">
                  <a:alpha val="20000"/>
                </a:prstClr>
              </a:outerShdw>
            </a:effectLst>
          </c:spPr>
          <c:marker>
            <c:symbol val="diamond"/>
            <c:size val="7"/>
            <c:spPr>
              <a:solidFill>
                <a:srgbClr val="F29606"/>
              </a:solidFill>
              <a:ln w="28575" cap="flat" cmpd="sng" algn="ctr">
                <a:solidFill>
                  <a:srgbClr val="F29606"/>
                </a:solidFill>
                <a:prstDash val="solid"/>
                <a:round/>
              </a:ln>
              <a:effectLst>
                <a:outerShdw blurRad="50800" dist="50800" dir="5400000" algn="t" rotWithShape="0">
                  <a:prstClr val="black">
                    <a:alpha val="20000"/>
                  </a:prstClr>
                </a:outerShdw>
              </a:effectLst>
            </c:spPr>
          </c:marker>
          <c:dLbls>
            <c:numFmt formatCode="0.0%" sourceLinked="0"/>
            <c:txPr>
              <a:bodyPr rot="-5400000" vert="horz"/>
              <a:lstStyle/>
              <a:p>
                <a:pPr>
                  <a:defRPr sz="1400">
                    <a:solidFill>
                      <a:srgbClr val="F46D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Лист1!$A$2:$A$49</c:f>
              <c:strCache>
                <c:ptCount val="48"/>
                <c:pt idx="0">
                  <c:v>ЗАТО Звездный</c:v>
                </c:pt>
                <c:pt idx="1">
                  <c:v>р-н Б-Сосновский</c:v>
                </c:pt>
                <c:pt idx="2">
                  <c:v>г. Лысьва</c:v>
                </c:pt>
                <c:pt idx="3">
                  <c:v>р-н Косинский </c:v>
                </c:pt>
                <c:pt idx="4">
                  <c:v>р-н Кунгурский</c:v>
                </c:pt>
                <c:pt idx="5">
                  <c:v>г. Губаха</c:v>
                </c:pt>
                <c:pt idx="6">
                  <c:v>р-н Гремячинский</c:v>
                </c:pt>
                <c:pt idx="7">
                  <c:v>р-н Кочевский </c:v>
                </c:pt>
                <c:pt idx="8">
                  <c:v>р-н Березовский</c:v>
                </c:pt>
                <c:pt idx="9">
                  <c:v>р-н Кудымкарский </c:v>
                </c:pt>
                <c:pt idx="10">
                  <c:v>р-н  Гайнский </c:v>
                </c:pt>
                <c:pt idx="11">
                  <c:v>р-н Юрлинский</c:v>
                </c:pt>
                <c:pt idx="12">
                  <c:v>р-н Александровский</c:v>
                </c:pt>
                <c:pt idx="13">
                  <c:v>р-н  Верещагинский</c:v>
                </c:pt>
                <c:pt idx="14">
                  <c:v>р-н Еловский</c:v>
                </c:pt>
                <c:pt idx="15">
                  <c:v>р-н Ильинский</c:v>
                </c:pt>
                <c:pt idx="16">
                  <c:v>р-н Пермский</c:v>
                </c:pt>
                <c:pt idx="17">
                  <c:v>р-н Октябрьский</c:v>
                </c:pt>
                <c:pt idx="18">
                  <c:v>р-н Красновишерский</c:v>
                </c:pt>
                <c:pt idx="19">
                  <c:v>р-н Куединский</c:v>
                </c:pt>
                <c:pt idx="20">
                  <c:v>р-н Усольский</c:v>
                </c:pt>
                <c:pt idx="21">
                  <c:v>р-н Ординский</c:v>
                </c:pt>
                <c:pt idx="22">
                  <c:v>р-н Осинский</c:v>
                </c:pt>
                <c:pt idx="23">
                  <c:v>р-н Карагайский</c:v>
                </c:pt>
                <c:pt idx="24">
                  <c:v>р-н Частинский</c:v>
                </c:pt>
                <c:pt idx="25">
                  <c:v>р-н Бардымский</c:v>
                </c:pt>
                <c:pt idx="26">
                  <c:v>р-н Очерский</c:v>
                </c:pt>
                <c:pt idx="27">
                  <c:v>р-н Уинский</c:v>
                </c:pt>
                <c:pt idx="28">
                  <c:v>р-н Чернушинский</c:v>
                </c:pt>
                <c:pt idx="29">
                  <c:v>г.Кунгур</c:v>
                </c:pt>
                <c:pt idx="30">
                  <c:v>р-н Краснокамский</c:v>
                </c:pt>
                <c:pt idx="31">
                  <c:v>р-н Чусовской</c:v>
                </c:pt>
                <c:pt idx="32">
                  <c:v>р-н Чайковский</c:v>
                </c:pt>
                <c:pt idx="33">
                  <c:v>р-н Горнозаводский</c:v>
                </c:pt>
                <c:pt idx="34">
                  <c:v>р-н Нытвенский</c:v>
                </c:pt>
                <c:pt idx="35">
                  <c:v>р-н Чердынский</c:v>
                </c:pt>
                <c:pt idx="36">
                  <c:v>р-н Кизеловский</c:v>
                </c:pt>
                <c:pt idx="37">
                  <c:v>г.Пермь</c:v>
                </c:pt>
                <c:pt idx="38">
                  <c:v>р-н Суксунский</c:v>
                </c:pt>
                <c:pt idx="39">
                  <c:v>г.Кудымкар</c:v>
                </c:pt>
                <c:pt idx="40">
                  <c:v>р-н Оханский</c:v>
                </c:pt>
                <c:pt idx="41">
                  <c:v>р-н Соликамский</c:v>
                </c:pt>
                <c:pt idx="42">
                  <c:v>р-н Добрянский</c:v>
                </c:pt>
                <c:pt idx="43">
                  <c:v>р-н Юсьвинский </c:v>
                </c:pt>
                <c:pt idx="44">
                  <c:v>р-н Кишертский</c:v>
                </c:pt>
                <c:pt idx="45">
                  <c:v>г.Соликамск</c:v>
                </c:pt>
                <c:pt idx="46">
                  <c:v>г.Березники</c:v>
                </c:pt>
                <c:pt idx="47">
                  <c:v>р-н Сивинский</c:v>
                </c:pt>
              </c:strCache>
            </c:strRef>
          </c:cat>
          <c:val>
            <c:numRef>
              <c:f>Лист1!$B$2:$B$49</c:f>
              <c:numCache>
                <c:formatCode>0.0%</c:formatCode>
                <c:ptCount val="48"/>
                <c:pt idx="0">
                  <c:v>0.91624983781035652</c:v>
                </c:pt>
                <c:pt idx="1">
                  <c:v>0.97377886091905175</c:v>
                </c:pt>
                <c:pt idx="2">
                  <c:v>0.98381407667826726</c:v>
                </c:pt>
                <c:pt idx="3">
                  <c:v>0.99283332228993093</c:v>
                </c:pt>
                <c:pt idx="4">
                  <c:v>0.99557158215773256</c:v>
                </c:pt>
                <c:pt idx="5">
                  <c:v>0.99853711409588441</c:v>
                </c:pt>
                <c:pt idx="6">
                  <c:v>0.99890609314813883</c:v>
                </c:pt>
                <c:pt idx="7">
                  <c:v>0.99928475561145125</c:v>
                </c:pt>
                <c:pt idx="8">
                  <c:v>0.99955093299558972</c:v>
                </c:pt>
                <c:pt idx="9">
                  <c:v>1.0000942459935642</c:v>
                </c:pt>
                <c:pt idx="10">
                  <c:v>1.0079825619846092</c:v>
                </c:pt>
                <c:pt idx="11">
                  <c:v>1.0171141763911404</c:v>
                </c:pt>
                <c:pt idx="12">
                  <c:v>1.0176433029740217</c:v>
                </c:pt>
                <c:pt idx="13">
                  <c:v>1.0193771368847457</c:v>
                </c:pt>
                <c:pt idx="14">
                  <c:v>1.0212386557958741</c:v>
                </c:pt>
                <c:pt idx="15">
                  <c:v>1.0278754038875386</c:v>
                </c:pt>
                <c:pt idx="16">
                  <c:v>1.029293036649632</c:v>
                </c:pt>
                <c:pt idx="17">
                  <c:v>1.0317504045496859</c:v>
                </c:pt>
                <c:pt idx="18">
                  <c:v>1.0340703064791605</c:v>
                </c:pt>
                <c:pt idx="19">
                  <c:v>1.0356153174043263</c:v>
                </c:pt>
                <c:pt idx="20">
                  <c:v>1.036685150895986</c:v>
                </c:pt>
                <c:pt idx="21">
                  <c:v>1.0413779247337873</c:v>
                </c:pt>
                <c:pt idx="22">
                  <c:v>1.0446946584037753</c:v>
                </c:pt>
                <c:pt idx="23">
                  <c:v>1.0468864204516941</c:v>
                </c:pt>
                <c:pt idx="24">
                  <c:v>1.0488879464859702</c:v>
                </c:pt>
                <c:pt idx="25">
                  <c:v>1.0498386487305555</c:v>
                </c:pt>
                <c:pt idx="26">
                  <c:v>1.0527504201142082</c:v>
                </c:pt>
                <c:pt idx="27">
                  <c:v>1.0529459825790577</c:v>
                </c:pt>
                <c:pt idx="28">
                  <c:v>1.0529623010040527</c:v>
                </c:pt>
                <c:pt idx="29">
                  <c:v>1.053115989516306</c:v>
                </c:pt>
                <c:pt idx="30">
                  <c:v>1.0606528547955467</c:v>
                </c:pt>
                <c:pt idx="31">
                  <c:v>1.0619712857427965</c:v>
                </c:pt>
                <c:pt idx="32">
                  <c:v>1.0642284266663533</c:v>
                </c:pt>
                <c:pt idx="33">
                  <c:v>1.0668327170917096</c:v>
                </c:pt>
                <c:pt idx="34">
                  <c:v>1.0674811318421802</c:v>
                </c:pt>
                <c:pt idx="35">
                  <c:v>1.0688708907161881</c:v>
                </c:pt>
                <c:pt idx="36">
                  <c:v>1.0695510261365375</c:v>
                </c:pt>
                <c:pt idx="37">
                  <c:v>1.0755825208355898</c:v>
                </c:pt>
                <c:pt idx="38">
                  <c:v>1.0813662330983016</c:v>
                </c:pt>
                <c:pt idx="39">
                  <c:v>1.0856744104515512</c:v>
                </c:pt>
                <c:pt idx="40">
                  <c:v>1.0990308312073143</c:v>
                </c:pt>
                <c:pt idx="41">
                  <c:v>1.1076397458728156</c:v>
                </c:pt>
                <c:pt idx="42">
                  <c:v>1.1168806402895142</c:v>
                </c:pt>
                <c:pt idx="43">
                  <c:v>1.1228492311060287</c:v>
                </c:pt>
                <c:pt idx="44">
                  <c:v>1.1233409997831065</c:v>
                </c:pt>
                <c:pt idx="45">
                  <c:v>1.1599539015668217</c:v>
                </c:pt>
                <c:pt idx="46">
                  <c:v>1.1641672641547012</c:v>
                </c:pt>
                <c:pt idx="47">
                  <c:v>1.1676958398912247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4B-4A61-832C-7B564F5FB3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рост по местным бюджетам (106,6%)</c:v>
                </c:pt>
              </c:strCache>
            </c:strRef>
          </c:tx>
          <c:spPr>
            <a:ln w="28575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Лист1!$A$2:$A$49</c:f>
              <c:strCache>
                <c:ptCount val="48"/>
                <c:pt idx="0">
                  <c:v>ЗАТО Звездный</c:v>
                </c:pt>
                <c:pt idx="1">
                  <c:v>р-н Б-Сосновский</c:v>
                </c:pt>
                <c:pt idx="2">
                  <c:v>г. Лысьва</c:v>
                </c:pt>
                <c:pt idx="3">
                  <c:v>р-н Косинский </c:v>
                </c:pt>
                <c:pt idx="4">
                  <c:v>р-н Кунгурский</c:v>
                </c:pt>
                <c:pt idx="5">
                  <c:v>г. Губаха</c:v>
                </c:pt>
                <c:pt idx="6">
                  <c:v>р-н Гремячинский</c:v>
                </c:pt>
                <c:pt idx="7">
                  <c:v>р-н Кочевский </c:v>
                </c:pt>
                <c:pt idx="8">
                  <c:v>р-н Березовский</c:v>
                </c:pt>
                <c:pt idx="9">
                  <c:v>р-н Кудымкарский </c:v>
                </c:pt>
                <c:pt idx="10">
                  <c:v>р-н  Гайнский </c:v>
                </c:pt>
                <c:pt idx="11">
                  <c:v>р-н Юрлинский</c:v>
                </c:pt>
                <c:pt idx="12">
                  <c:v>р-н Александровский</c:v>
                </c:pt>
                <c:pt idx="13">
                  <c:v>р-н  Верещагинский</c:v>
                </c:pt>
                <c:pt idx="14">
                  <c:v>р-н Еловский</c:v>
                </c:pt>
                <c:pt idx="15">
                  <c:v>р-н Ильинский</c:v>
                </c:pt>
                <c:pt idx="16">
                  <c:v>р-н Пермский</c:v>
                </c:pt>
                <c:pt idx="17">
                  <c:v>р-н Октябрьский</c:v>
                </c:pt>
                <c:pt idx="18">
                  <c:v>р-н Красновишерский</c:v>
                </c:pt>
                <c:pt idx="19">
                  <c:v>р-н Куединский</c:v>
                </c:pt>
                <c:pt idx="20">
                  <c:v>р-н Усольский</c:v>
                </c:pt>
                <c:pt idx="21">
                  <c:v>р-н Ординский</c:v>
                </c:pt>
                <c:pt idx="22">
                  <c:v>р-н Осинский</c:v>
                </c:pt>
                <c:pt idx="23">
                  <c:v>р-н Карагайский</c:v>
                </c:pt>
                <c:pt idx="24">
                  <c:v>р-н Частинский</c:v>
                </c:pt>
                <c:pt idx="25">
                  <c:v>р-н Бардымский</c:v>
                </c:pt>
                <c:pt idx="26">
                  <c:v>р-н Очерский</c:v>
                </c:pt>
                <c:pt idx="27">
                  <c:v>р-н Уинский</c:v>
                </c:pt>
                <c:pt idx="28">
                  <c:v>р-н Чернушинский</c:v>
                </c:pt>
                <c:pt idx="29">
                  <c:v>г.Кунгур</c:v>
                </c:pt>
                <c:pt idx="30">
                  <c:v>р-н Краснокамский</c:v>
                </c:pt>
                <c:pt idx="31">
                  <c:v>р-н Чусовской</c:v>
                </c:pt>
                <c:pt idx="32">
                  <c:v>р-н Чайковский</c:v>
                </c:pt>
                <c:pt idx="33">
                  <c:v>р-н Горнозаводский</c:v>
                </c:pt>
                <c:pt idx="34">
                  <c:v>р-н Нытвенский</c:v>
                </c:pt>
                <c:pt idx="35">
                  <c:v>р-н Чердынский</c:v>
                </c:pt>
                <c:pt idx="36">
                  <c:v>р-н Кизеловский</c:v>
                </c:pt>
                <c:pt idx="37">
                  <c:v>г.Пермь</c:v>
                </c:pt>
                <c:pt idx="38">
                  <c:v>р-н Суксунский</c:v>
                </c:pt>
                <c:pt idx="39">
                  <c:v>г.Кудымкар</c:v>
                </c:pt>
                <c:pt idx="40">
                  <c:v>р-н Оханский</c:v>
                </c:pt>
                <c:pt idx="41">
                  <c:v>р-н Соликамский</c:v>
                </c:pt>
                <c:pt idx="42">
                  <c:v>р-н Добрянский</c:v>
                </c:pt>
                <c:pt idx="43">
                  <c:v>р-н Юсьвинский </c:v>
                </c:pt>
                <c:pt idx="44">
                  <c:v>р-н Кишертский</c:v>
                </c:pt>
                <c:pt idx="45">
                  <c:v>г.Соликамск</c:v>
                </c:pt>
                <c:pt idx="46">
                  <c:v>г.Березники</c:v>
                </c:pt>
                <c:pt idx="47">
                  <c:v>р-н Сивинский</c:v>
                </c:pt>
              </c:strCache>
            </c:strRef>
          </c:cat>
          <c:val>
            <c:numRef>
              <c:f>Лист1!$C$2:$C$49</c:f>
              <c:numCache>
                <c:formatCode>0.0%</c:formatCode>
                <c:ptCount val="48"/>
                <c:pt idx="0">
                  <c:v>1.0660000000000001</c:v>
                </c:pt>
                <c:pt idx="1">
                  <c:v>1.0660000000000001</c:v>
                </c:pt>
                <c:pt idx="2">
                  <c:v>1.0660000000000001</c:v>
                </c:pt>
                <c:pt idx="3">
                  <c:v>1.0660000000000001</c:v>
                </c:pt>
                <c:pt idx="4">
                  <c:v>1.0660000000000001</c:v>
                </c:pt>
                <c:pt idx="5">
                  <c:v>1.0660000000000001</c:v>
                </c:pt>
                <c:pt idx="6">
                  <c:v>1.0660000000000001</c:v>
                </c:pt>
                <c:pt idx="7">
                  <c:v>1.0660000000000001</c:v>
                </c:pt>
                <c:pt idx="8">
                  <c:v>1.0660000000000001</c:v>
                </c:pt>
                <c:pt idx="9">
                  <c:v>1.0660000000000001</c:v>
                </c:pt>
                <c:pt idx="10">
                  <c:v>1.0660000000000001</c:v>
                </c:pt>
                <c:pt idx="11">
                  <c:v>1.0660000000000001</c:v>
                </c:pt>
                <c:pt idx="12">
                  <c:v>1.0660000000000001</c:v>
                </c:pt>
                <c:pt idx="13">
                  <c:v>1.0660000000000001</c:v>
                </c:pt>
                <c:pt idx="14">
                  <c:v>1.0660000000000001</c:v>
                </c:pt>
                <c:pt idx="15">
                  <c:v>1.0660000000000001</c:v>
                </c:pt>
                <c:pt idx="16">
                  <c:v>1.0660000000000001</c:v>
                </c:pt>
                <c:pt idx="17">
                  <c:v>1.0660000000000001</c:v>
                </c:pt>
                <c:pt idx="18">
                  <c:v>1.0660000000000001</c:v>
                </c:pt>
                <c:pt idx="19">
                  <c:v>1.0660000000000001</c:v>
                </c:pt>
                <c:pt idx="20">
                  <c:v>1.0660000000000001</c:v>
                </c:pt>
                <c:pt idx="21">
                  <c:v>1.0660000000000001</c:v>
                </c:pt>
                <c:pt idx="22">
                  <c:v>1.0660000000000001</c:v>
                </c:pt>
                <c:pt idx="23">
                  <c:v>1.0660000000000001</c:v>
                </c:pt>
                <c:pt idx="24">
                  <c:v>1.0660000000000001</c:v>
                </c:pt>
                <c:pt idx="25">
                  <c:v>1.0660000000000001</c:v>
                </c:pt>
                <c:pt idx="26">
                  <c:v>1.0660000000000001</c:v>
                </c:pt>
                <c:pt idx="27">
                  <c:v>1.0660000000000001</c:v>
                </c:pt>
                <c:pt idx="28">
                  <c:v>1.0660000000000001</c:v>
                </c:pt>
                <c:pt idx="29">
                  <c:v>1.0660000000000001</c:v>
                </c:pt>
                <c:pt idx="30">
                  <c:v>1.0660000000000001</c:v>
                </c:pt>
                <c:pt idx="31">
                  <c:v>1.0660000000000001</c:v>
                </c:pt>
                <c:pt idx="32">
                  <c:v>1.0660000000000001</c:v>
                </c:pt>
                <c:pt idx="33">
                  <c:v>1.0660000000000001</c:v>
                </c:pt>
                <c:pt idx="34">
                  <c:v>1.0660000000000001</c:v>
                </c:pt>
                <c:pt idx="35">
                  <c:v>1.0660000000000001</c:v>
                </c:pt>
                <c:pt idx="36">
                  <c:v>1.0660000000000001</c:v>
                </c:pt>
                <c:pt idx="37">
                  <c:v>1.0660000000000001</c:v>
                </c:pt>
                <c:pt idx="38">
                  <c:v>1.0660000000000001</c:v>
                </c:pt>
                <c:pt idx="39">
                  <c:v>1.0660000000000001</c:v>
                </c:pt>
                <c:pt idx="40">
                  <c:v>1.0660000000000001</c:v>
                </c:pt>
                <c:pt idx="41">
                  <c:v>1.0660000000000001</c:v>
                </c:pt>
                <c:pt idx="42">
                  <c:v>1.0660000000000001</c:v>
                </c:pt>
                <c:pt idx="43">
                  <c:v>1.0660000000000001</c:v>
                </c:pt>
                <c:pt idx="44">
                  <c:v>1.0660000000000001</c:v>
                </c:pt>
                <c:pt idx="45">
                  <c:v>1.0660000000000001</c:v>
                </c:pt>
                <c:pt idx="46">
                  <c:v>1.0660000000000001</c:v>
                </c:pt>
                <c:pt idx="47">
                  <c:v>1.0660000000000001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Лист1!$A$2:$A$49</c:f>
              <c:strCache>
                <c:ptCount val="48"/>
                <c:pt idx="0">
                  <c:v>ЗАТО Звездный</c:v>
                </c:pt>
                <c:pt idx="1">
                  <c:v>р-н Б-Сосновский</c:v>
                </c:pt>
                <c:pt idx="2">
                  <c:v>г. Лысьва</c:v>
                </c:pt>
                <c:pt idx="3">
                  <c:v>р-н Косинский </c:v>
                </c:pt>
                <c:pt idx="4">
                  <c:v>р-н Кунгурский</c:v>
                </c:pt>
                <c:pt idx="5">
                  <c:v>г. Губаха</c:v>
                </c:pt>
                <c:pt idx="6">
                  <c:v>р-н Гремячинский</c:v>
                </c:pt>
                <c:pt idx="7">
                  <c:v>р-н Кочевский </c:v>
                </c:pt>
                <c:pt idx="8">
                  <c:v>р-н Березовский</c:v>
                </c:pt>
                <c:pt idx="9">
                  <c:v>р-н Кудымкарский </c:v>
                </c:pt>
                <c:pt idx="10">
                  <c:v>р-н  Гайнский </c:v>
                </c:pt>
                <c:pt idx="11">
                  <c:v>р-н Юрлинский</c:v>
                </c:pt>
                <c:pt idx="12">
                  <c:v>р-н Александровский</c:v>
                </c:pt>
                <c:pt idx="13">
                  <c:v>р-н  Верещагинский</c:v>
                </c:pt>
                <c:pt idx="14">
                  <c:v>р-н Еловский</c:v>
                </c:pt>
                <c:pt idx="15">
                  <c:v>р-н Ильинский</c:v>
                </c:pt>
                <c:pt idx="16">
                  <c:v>р-н Пермский</c:v>
                </c:pt>
                <c:pt idx="17">
                  <c:v>р-н Октябрьский</c:v>
                </c:pt>
                <c:pt idx="18">
                  <c:v>р-н Красновишерский</c:v>
                </c:pt>
                <c:pt idx="19">
                  <c:v>р-н Куединский</c:v>
                </c:pt>
                <c:pt idx="20">
                  <c:v>р-н Усольский</c:v>
                </c:pt>
                <c:pt idx="21">
                  <c:v>р-н Ординский</c:v>
                </c:pt>
                <c:pt idx="22">
                  <c:v>р-н Осинский</c:v>
                </c:pt>
                <c:pt idx="23">
                  <c:v>р-н Карагайский</c:v>
                </c:pt>
                <c:pt idx="24">
                  <c:v>р-н Частинский</c:v>
                </c:pt>
                <c:pt idx="25">
                  <c:v>р-н Бардымский</c:v>
                </c:pt>
                <c:pt idx="26">
                  <c:v>р-н Очерский</c:v>
                </c:pt>
                <c:pt idx="27">
                  <c:v>р-н Уинский</c:v>
                </c:pt>
                <c:pt idx="28">
                  <c:v>р-н Чернушинский</c:v>
                </c:pt>
                <c:pt idx="29">
                  <c:v>г.Кунгур</c:v>
                </c:pt>
                <c:pt idx="30">
                  <c:v>р-н Краснокамский</c:v>
                </c:pt>
                <c:pt idx="31">
                  <c:v>р-н Чусовской</c:v>
                </c:pt>
                <c:pt idx="32">
                  <c:v>р-н Чайковский</c:v>
                </c:pt>
                <c:pt idx="33">
                  <c:v>р-н Горнозаводский</c:v>
                </c:pt>
                <c:pt idx="34">
                  <c:v>р-н Нытвенский</c:v>
                </c:pt>
                <c:pt idx="35">
                  <c:v>р-н Чердынский</c:v>
                </c:pt>
                <c:pt idx="36">
                  <c:v>р-н Кизеловский</c:v>
                </c:pt>
                <c:pt idx="37">
                  <c:v>г.Пермь</c:v>
                </c:pt>
                <c:pt idx="38">
                  <c:v>р-н Суксунский</c:v>
                </c:pt>
                <c:pt idx="39">
                  <c:v>г.Кудымкар</c:v>
                </c:pt>
                <c:pt idx="40">
                  <c:v>р-н Оханский</c:v>
                </c:pt>
                <c:pt idx="41">
                  <c:v>р-н Соликамский</c:v>
                </c:pt>
                <c:pt idx="42">
                  <c:v>р-н Добрянский</c:v>
                </c:pt>
                <c:pt idx="43">
                  <c:v>р-н Юсьвинский </c:v>
                </c:pt>
                <c:pt idx="44">
                  <c:v>р-н Кишертский</c:v>
                </c:pt>
                <c:pt idx="45">
                  <c:v>г.Соликамск</c:v>
                </c:pt>
                <c:pt idx="46">
                  <c:v>г.Березники</c:v>
                </c:pt>
                <c:pt idx="47">
                  <c:v>р-н Сивинский</c:v>
                </c:pt>
              </c:strCache>
            </c:strRef>
          </c:cat>
          <c:val>
            <c:numRef>
              <c:f>Лист1!$D$2:$D$49</c:f>
              <c:numCache>
                <c:formatCode>0.0%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8341632"/>
        <c:axId val="118343168"/>
      </c:lineChart>
      <c:catAx>
        <c:axId val="118341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PT Serif" charset="0"/>
                <a:cs typeface="Times New Roman" panose="02020603050405020304" pitchFamily="18" charset="0"/>
              </a:defRPr>
            </a:pPr>
            <a:endParaRPr lang="ru-RU"/>
          </a:p>
        </c:txPr>
        <c:crossAx val="118343168"/>
        <c:crosses val="autoZero"/>
        <c:auto val="1"/>
        <c:lblAlgn val="ctr"/>
        <c:lblOffset val="100"/>
        <c:noMultiLvlLbl val="0"/>
      </c:catAx>
      <c:valAx>
        <c:axId val="118343168"/>
        <c:scaling>
          <c:orientation val="minMax"/>
          <c:max val="1.2"/>
          <c:min val="0.9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  <c:crossAx val="11834163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7843160620657336"/>
          <c:y val="0.95137075838810425"/>
          <c:w val="0.54522439485649044"/>
          <c:h val="4.6299181823498022E-2"/>
        </c:manualLayout>
      </c:layout>
      <c:overlay val="1"/>
      <c:spPr>
        <a:noFill/>
        <a:ln>
          <a:noFill/>
        </a:ln>
        <a:effectLst>
          <a:outerShdw blurRad="304800" dist="152400" dir="5400000" algn="t" rotWithShape="0">
            <a:prstClr val="black">
              <a:alpha val="1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PT Serif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aseline="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689650307095645"/>
          <c:y val="0.92564358152032589"/>
        </c:manualLayout>
      </c:layout>
      <c:overlay val="0"/>
      <c:txPr>
        <a:bodyPr/>
        <a:lstStyle/>
        <a:p>
          <a:pPr>
            <a:defRPr sz="1600" b="1">
              <a:solidFill>
                <a:srgbClr val="FF000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828634464193408E-2"/>
          <c:y val="0.14574358585420821"/>
          <c:w val="0.70041559355118177"/>
          <c:h val="0.747615823004247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2015</c:v>
                </c:pt>
              </c:strCache>
            </c:strRef>
          </c:tx>
          <c:spPr>
            <a:ln w="28575"/>
          </c:spPr>
          <c:dPt>
            <c:idx val="0"/>
            <c:bubble3D val="0"/>
            <c:spPr>
              <a:solidFill>
                <a:srgbClr val="FFFF00"/>
              </a:solidFill>
              <a:ln w="28575"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8575"/>
            </c:spPr>
          </c:dPt>
          <c:dPt>
            <c:idx val="2"/>
            <c:bubble3D val="0"/>
            <c:spPr>
              <a:solidFill>
                <a:schemeClr val="tx2"/>
              </a:solidFill>
              <a:ln w="28575"/>
            </c:spPr>
          </c:dPt>
          <c:dLbls>
            <c:dLbl>
              <c:idx val="0"/>
              <c:layout>
                <c:manualLayout>
                  <c:x val="-0.1152165447329369"/>
                  <c:y val="0.1068860084429067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7.7771167694732454E-2"/>
                  <c:y val="-0.11470693588994867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9.073302897718781E-2"/>
                  <c:y val="-0.1225278633369905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.11233613111461345"/>
                  <c:y val="-5.2139516313613032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10657530387796668"/>
                  <c:y val="9.3851129364503461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4402068091617112E-2"/>
                  <c:y val="3.389048033016219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1.4402068091617112E-3"/>
                  <c:y val="1.042790326272260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4.3206204274851339E-3"/>
                  <c:y val="-2.606996343049279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5.4727858748145022E-2"/>
                  <c:y val="-2.6069758156806516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ЗДРАВООХРАНЕНИЕ</c:v>
                </c:pt>
                <c:pt idx="3">
                  <c:v>НАЦИОНАЛЬНАЯ ЭКОНОМИКА</c:v>
                </c:pt>
                <c:pt idx="4">
                  <c:v>ОБЩЕГОСУДАРСТВЕННЫЕ ВОПРОСЫ</c:v>
                </c:pt>
                <c:pt idx="5">
                  <c:v>ЖИЛИЩНО-КОММУНАЛЬНОЕ ХОЗЯЙСТВО</c:v>
                </c:pt>
                <c:pt idx="6">
                  <c:v>КУЛЬТУРА, КИНЕМАТОГРАФИЯ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42676.155247989998</c:v>
                </c:pt>
                <c:pt idx="1">
                  <c:v>22771.769508900001</c:v>
                </c:pt>
                <c:pt idx="2">
                  <c:v>21919.984288210002</c:v>
                </c:pt>
                <c:pt idx="3">
                  <c:v>18327.616673129996</c:v>
                </c:pt>
                <c:pt idx="4">
                  <c:v>10408.085909269999</c:v>
                </c:pt>
                <c:pt idx="5">
                  <c:v>6051.3682388300003</c:v>
                </c:pt>
                <c:pt idx="6">
                  <c:v>5794.1766623600006</c:v>
                </c:pt>
                <c:pt idx="7">
                  <c:v>3023.0638671199999</c:v>
                </c:pt>
                <c:pt idx="8">
                  <c:v>1937.23065524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89110584975717"/>
          <c:y val="2.58644844705362E-5"/>
          <c:w val="0.33112327739358405"/>
          <c:h val="0.99997413551552949"/>
        </c:manualLayout>
      </c:layout>
      <c:overlay val="0"/>
      <c:txPr>
        <a:bodyPr/>
        <a:lstStyle/>
        <a:p>
          <a:pPr>
            <a:defRPr sz="14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689650307095645"/>
          <c:y val="0.92564358152032589"/>
        </c:manualLayout>
      </c:layout>
      <c:overlay val="0"/>
      <c:txPr>
        <a:bodyPr/>
        <a:lstStyle/>
        <a:p>
          <a:pPr>
            <a:defRPr sz="1600" b="1">
              <a:solidFill>
                <a:srgbClr val="FF000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828634464193408E-2"/>
          <c:y val="0.14574358585420821"/>
          <c:w val="0.70041559355118177"/>
          <c:h val="0.747615823004247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2016</c:v>
                </c:pt>
              </c:strCache>
            </c:strRef>
          </c:tx>
          <c:spPr>
            <a:ln w="28575"/>
          </c:spPr>
          <c:dPt>
            <c:idx val="0"/>
            <c:bubble3D val="0"/>
            <c:spPr>
              <a:solidFill>
                <a:srgbClr val="FFFF00"/>
              </a:solidFill>
              <a:ln w="28575"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8575"/>
            </c:spPr>
          </c:dPt>
          <c:dPt>
            <c:idx val="2"/>
            <c:bubble3D val="0"/>
            <c:spPr>
              <a:solidFill>
                <a:schemeClr val="tx2"/>
              </a:solidFill>
              <a:ln w="28575"/>
            </c:spPr>
          </c:dPt>
          <c:dLbls>
            <c:dLbl>
              <c:idx val="0"/>
              <c:layout>
                <c:manualLayout>
                  <c:x val="-0.19005533866224156"/>
                  <c:y val="0.12252786333699067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119831741373075"/>
                  <c:y val="-0.1381697182310744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2922153446426154"/>
                  <c:y val="-0.14077669404675508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.11233613111461345"/>
                  <c:y val="-5.2139516313613032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14292554771267535"/>
                  <c:y val="0.10167205681154541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6275641358056703E-2"/>
                  <c:y val="5.213931103992675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6.9821538370359632E-4"/>
                  <c:y val="1.5641854894083911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2.5614924534820525E-2"/>
                  <c:y val="-1.042831381009515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0.10661161310483097"/>
                  <c:y val="-2.6069758156806516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ЗДРАВООХРАНЕНИЕ</c:v>
                </c:pt>
                <c:pt idx="3">
                  <c:v>НАЦИОНАЛЬНАЯ ЭКОНОМИКА</c:v>
                </c:pt>
                <c:pt idx="4">
                  <c:v>ОБЩЕГОСУДАРСТВЕННЫЕ ВОПРОСЫ</c:v>
                </c:pt>
                <c:pt idx="5">
                  <c:v>ЖИЛИЩНО-КОММУНАЛЬНОЕ ХОЗЯЙСТВО</c:v>
                </c:pt>
                <c:pt idx="6">
                  <c:v>КУЛЬТУРА, КИНЕМАТОГРАФИЯ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43265.183680570008</c:v>
                </c:pt>
                <c:pt idx="1">
                  <c:v>23876.451924109999</c:v>
                </c:pt>
                <c:pt idx="2">
                  <c:v>21725.381599050001</c:v>
                </c:pt>
                <c:pt idx="3">
                  <c:v>18788.663592099994</c:v>
                </c:pt>
                <c:pt idx="4">
                  <c:v>9554.4683924399997</c:v>
                </c:pt>
                <c:pt idx="5">
                  <c:v>6402.8707705099996</c:v>
                </c:pt>
                <c:pt idx="6">
                  <c:v>5412.4251985900009</c:v>
                </c:pt>
                <c:pt idx="7">
                  <c:v>2652.0060214699997</c:v>
                </c:pt>
                <c:pt idx="8">
                  <c:v>2016.6598310699999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3935254591722E-4"/>
          <c:y val="0"/>
          <c:w val="0.97796785735914571"/>
          <c:h val="0.54701310487184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 дохов</c:v>
                </c:pt>
              </c:strCache>
            </c:strRef>
          </c:tx>
          <c:invertIfNegative val="0"/>
          <c:dPt>
            <c:idx val="14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50"/>
            <c:invertIfNegative val="0"/>
            <c:bubble3D val="0"/>
          </c:dPt>
          <c:dPt>
            <c:idx val="54"/>
            <c:invertIfNegative val="0"/>
            <c:bubble3D val="0"/>
          </c:dPt>
          <c:dPt>
            <c:idx val="57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77"/>
            <c:invertIfNegative val="0"/>
            <c:bubble3D val="0"/>
          </c:dPt>
          <c:dLbls>
            <c:dLbl>
              <c:idx val="0"/>
              <c:layout>
                <c:manualLayout>
                  <c:x val="7.370000870641014E-4"/>
                  <c:y val="7.4522959658696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2.09019676322333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numFmt formatCode="0.0%" sourceLinked="0"/>
              <c:spPr/>
              <c:txPr>
                <a:bodyPr rot="-5400000" vert="horz"/>
                <a:lstStyle/>
                <a:p>
                  <a:pPr>
                    <a:defRPr sz="1000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 rot="-5400000" vert="horz"/>
              <a:lstStyle/>
              <a:p>
                <a:pPr>
                  <a:defRPr sz="1000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Лист1!$A$2:$A$86</c:f>
              <c:strCache>
                <c:ptCount val="85"/>
                <c:pt idx="0">
                  <c:v>1 Калининградская область</c:v>
                </c:pt>
                <c:pt idx="1">
                  <c:v>2 Ульяновская область</c:v>
                </c:pt>
                <c:pt idx="2">
                  <c:v>3 Магаданская область</c:v>
                </c:pt>
                <c:pt idx="3">
                  <c:v>4 Вологодская область</c:v>
                </c:pt>
                <c:pt idx="4">
                  <c:v>5 Иркутская область</c:v>
                </c:pt>
                <c:pt idx="5">
                  <c:v>6 Республика Крым</c:v>
                </c:pt>
                <c:pt idx="6">
                  <c:v>7 Брянская область</c:v>
                </c:pt>
                <c:pt idx="7">
                  <c:v>8 Чукотский автономный округ</c:v>
                </c:pt>
                <c:pt idx="8">
                  <c:v>9 Республика Ингушетия</c:v>
                </c:pt>
                <c:pt idx="9">
                  <c:v>10 Республика Тыва</c:v>
                </c:pt>
                <c:pt idx="10">
                  <c:v>11 Ямало-Ненецкий автономный округ</c:v>
                </c:pt>
                <c:pt idx="11">
                  <c:v>12 Пензенская область</c:v>
                </c:pt>
                <c:pt idx="12">
                  <c:v>13 Республика Карелия</c:v>
                </c:pt>
                <c:pt idx="13">
                  <c:v>14 Хабаровский край</c:v>
                </c:pt>
                <c:pt idx="14">
                  <c:v>15 Ростовская область</c:v>
                </c:pt>
                <c:pt idx="15">
                  <c:v>16 Псковская область</c:v>
                </c:pt>
                <c:pt idx="16">
                  <c:v>17 Новосибирская область</c:v>
                </c:pt>
                <c:pt idx="17">
                  <c:v>18 Смоленская область</c:v>
                </c:pt>
                <c:pt idx="18">
                  <c:v>19 Удмуртская Республика</c:v>
                </c:pt>
                <c:pt idx="19">
                  <c:v>20 Республика Башкортостан</c:v>
                </c:pt>
                <c:pt idx="20">
                  <c:v>21 Новгородская область</c:v>
                </c:pt>
                <c:pt idx="21">
                  <c:v>22 Курганская область</c:v>
                </c:pt>
                <c:pt idx="22">
                  <c:v>23 Республика Мордовия</c:v>
                </c:pt>
                <c:pt idx="23">
                  <c:v>24 Чувашская Республика</c:v>
                </c:pt>
                <c:pt idx="24">
                  <c:v>25 г.Москва</c:v>
                </c:pt>
                <c:pt idx="25">
                  <c:v>26 Мурманская область</c:v>
                </c:pt>
                <c:pt idx="26">
                  <c:v>27 Свердловская область</c:v>
                </c:pt>
                <c:pt idx="27">
                  <c:v>28 Краснодарский край</c:v>
                </c:pt>
                <c:pt idx="28">
                  <c:v>29 Томская область</c:v>
                </c:pt>
                <c:pt idx="29">
                  <c:v>30 Камчатский край</c:v>
                </c:pt>
                <c:pt idx="30">
                  <c:v>31 Амурская область</c:v>
                </c:pt>
                <c:pt idx="31">
                  <c:v>32 Еврейская автономная область</c:v>
                </c:pt>
                <c:pt idx="32">
                  <c:v>33 Калужская область</c:v>
                </c:pt>
                <c:pt idx="33">
                  <c:v>34 Ставропольский край</c:v>
                </c:pt>
                <c:pt idx="34">
                  <c:v>35 Самарская область</c:v>
                </c:pt>
                <c:pt idx="35">
                  <c:v>36 Рязанская область</c:v>
                </c:pt>
                <c:pt idx="36">
                  <c:v>37 Владимирская область</c:v>
                </c:pt>
                <c:pt idx="37">
                  <c:v>38 Нижегородская область</c:v>
                </c:pt>
                <c:pt idx="38">
                  <c:v>39 г.Санкт-Петербург</c:v>
                </c:pt>
                <c:pt idx="39">
                  <c:v>40 Костромская область</c:v>
                </c:pt>
                <c:pt idx="40">
                  <c:v>41 Саратовская область</c:v>
                </c:pt>
                <c:pt idx="41">
                  <c:v>42 Республика Татарстан</c:v>
                </c:pt>
                <c:pt idx="42">
                  <c:v>43 Красноярский край</c:v>
                </c:pt>
                <c:pt idx="43">
                  <c:v>44 Республика Коми</c:v>
                </c:pt>
                <c:pt idx="44">
                  <c:v>45 Воронежская область</c:v>
                </c:pt>
                <c:pt idx="45">
                  <c:v>46 Республика Дагестан</c:v>
                </c:pt>
                <c:pt idx="46">
                  <c:v>47 Омская область</c:v>
                </c:pt>
                <c:pt idx="47">
                  <c:v>48 Республика Северная Осетия-Алания</c:v>
                </c:pt>
                <c:pt idx="48">
                  <c:v>49 Московская область</c:v>
                </c:pt>
                <c:pt idx="49">
                  <c:v>50 Республика Адыгея</c:v>
                </c:pt>
                <c:pt idx="50">
                  <c:v>51 Забайкальский край</c:v>
                </c:pt>
                <c:pt idx="51">
                  <c:v>52 Челябинская область</c:v>
                </c:pt>
                <c:pt idx="52">
                  <c:v>53 Липецкая область</c:v>
                </c:pt>
                <c:pt idx="53">
                  <c:v>54 Кабардино-Балкарская Республика</c:v>
                </c:pt>
                <c:pt idx="54">
                  <c:v>55 Республика Калмыкия</c:v>
                </c:pt>
                <c:pt idx="55">
                  <c:v>56 Тамбовская область</c:v>
                </c:pt>
                <c:pt idx="56">
                  <c:v>57 Тульская область</c:v>
                </c:pt>
                <c:pt idx="57">
                  <c:v>58 Пермский край</c:v>
                </c:pt>
                <c:pt idx="58">
                  <c:v>59 Республика Саха (Якутия)</c:v>
                </c:pt>
                <c:pt idx="59">
                  <c:v>60 Алтайский край</c:v>
                </c:pt>
                <c:pt idx="60">
                  <c:v>61 Ленинградская область</c:v>
                </c:pt>
                <c:pt idx="61">
                  <c:v>62 Орловская область</c:v>
                </c:pt>
                <c:pt idx="62">
                  <c:v>63 Тверская область</c:v>
                </c:pt>
                <c:pt idx="63">
                  <c:v>64 Приморский край</c:v>
                </c:pt>
                <c:pt idx="64">
                  <c:v>65 г.Севастополь</c:v>
                </c:pt>
                <c:pt idx="65">
                  <c:v>66 Кемеровская область</c:v>
                </c:pt>
                <c:pt idx="66">
                  <c:v>67 Ивановская область</c:v>
                </c:pt>
                <c:pt idx="67">
                  <c:v>68 Курская область</c:v>
                </c:pt>
                <c:pt idx="68">
                  <c:v>69 Ярославская область</c:v>
                </c:pt>
                <c:pt idx="69">
                  <c:v>70 Белгородская область</c:v>
                </c:pt>
                <c:pt idx="70">
                  <c:v>71 Кировская область</c:v>
                </c:pt>
                <c:pt idx="71">
                  <c:v>72 Астраханская область</c:v>
                </c:pt>
                <c:pt idx="72">
                  <c:v>73 Республика Марий Эл</c:v>
                </c:pt>
                <c:pt idx="73">
                  <c:v>74 Республика Алтай</c:v>
                </c:pt>
                <c:pt idx="74">
                  <c:v>75 Волгоградская область</c:v>
                </c:pt>
                <c:pt idx="75">
                  <c:v>76 Архангельская область</c:v>
                </c:pt>
                <c:pt idx="76">
                  <c:v>77 Республика Бурятия</c:v>
                </c:pt>
                <c:pt idx="77">
                  <c:v>78 Оренбургская область</c:v>
                </c:pt>
                <c:pt idx="78">
                  <c:v>79 Чеченская Республика</c:v>
                </c:pt>
                <c:pt idx="79">
                  <c:v>80 Карачаево-Черкесская Республика</c:v>
                </c:pt>
                <c:pt idx="80">
                  <c:v>81 Тюменская область</c:v>
                </c:pt>
                <c:pt idx="81">
                  <c:v>82 Республика Хакасия</c:v>
                </c:pt>
                <c:pt idx="82">
                  <c:v>83 Ханты-Мансийский автономный округ</c:v>
                </c:pt>
                <c:pt idx="83">
                  <c:v>84 Ненецкий автономный округ</c:v>
                </c:pt>
                <c:pt idx="84">
                  <c:v>85 Сахалинская область</c:v>
                </c:pt>
              </c:strCache>
            </c:strRef>
          </c:cat>
          <c:val>
            <c:numRef>
              <c:f>Лист1!$B$2:$B$86</c:f>
              <c:numCache>
                <c:formatCode>#,##0.000</c:formatCode>
                <c:ptCount val="85"/>
                <c:pt idx="0">
                  <c:v>1.5797731266984045</c:v>
                </c:pt>
                <c:pt idx="1">
                  <c:v>1.2577529543399861</c:v>
                </c:pt>
                <c:pt idx="2">
                  <c:v>1.2163710053110259</c:v>
                </c:pt>
                <c:pt idx="3">
                  <c:v>1.2029640192926838</c:v>
                </c:pt>
                <c:pt idx="4">
                  <c:v>1.2021503721759308</c:v>
                </c:pt>
                <c:pt idx="5">
                  <c:v>1.1887762175410042</c:v>
                </c:pt>
                <c:pt idx="6">
                  <c:v>1.1835030587759994</c:v>
                </c:pt>
                <c:pt idx="7">
                  <c:v>1.1822328665268598</c:v>
                </c:pt>
                <c:pt idx="8">
                  <c:v>1.1812190684213095</c:v>
                </c:pt>
                <c:pt idx="9">
                  <c:v>1.1600605720995032</c:v>
                </c:pt>
                <c:pt idx="10">
                  <c:v>1.1508474510835058</c:v>
                </c:pt>
                <c:pt idx="11">
                  <c:v>1.1472415286904589</c:v>
                </c:pt>
                <c:pt idx="12">
                  <c:v>1.1463699963034308</c:v>
                </c:pt>
                <c:pt idx="13">
                  <c:v>1.1425537156381498</c:v>
                </c:pt>
                <c:pt idx="14">
                  <c:v>1.1414967270129157</c:v>
                </c:pt>
                <c:pt idx="15">
                  <c:v>1.1408030633642958</c:v>
                </c:pt>
                <c:pt idx="16">
                  <c:v>1.1377848258737657</c:v>
                </c:pt>
                <c:pt idx="17">
                  <c:v>1.1369702794496575</c:v>
                </c:pt>
                <c:pt idx="18">
                  <c:v>1.1291261240552797</c:v>
                </c:pt>
                <c:pt idx="19">
                  <c:v>1.1280737929808693</c:v>
                </c:pt>
                <c:pt idx="20">
                  <c:v>1.1246583622543573</c:v>
                </c:pt>
                <c:pt idx="21">
                  <c:v>1.1234253032180799</c:v>
                </c:pt>
                <c:pt idx="22">
                  <c:v>1.1142732571003673</c:v>
                </c:pt>
                <c:pt idx="23">
                  <c:v>1.1141028859612767</c:v>
                </c:pt>
                <c:pt idx="24">
                  <c:v>1.1126854753114725</c:v>
                </c:pt>
                <c:pt idx="25">
                  <c:v>1.1061392234683387</c:v>
                </c:pt>
                <c:pt idx="26">
                  <c:v>1.1050749095925452</c:v>
                </c:pt>
                <c:pt idx="27">
                  <c:v>1.1027323468700247</c:v>
                </c:pt>
                <c:pt idx="28">
                  <c:v>1.1024168270043051</c:v>
                </c:pt>
                <c:pt idx="29">
                  <c:v>1.1023135247283355</c:v>
                </c:pt>
                <c:pt idx="30">
                  <c:v>1.1021604799387785</c:v>
                </c:pt>
                <c:pt idx="31">
                  <c:v>1.0937125668402057</c:v>
                </c:pt>
                <c:pt idx="32">
                  <c:v>1.0932777236598485</c:v>
                </c:pt>
                <c:pt idx="33">
                  <c:v>1.09180388430519</c:v>
                </c:pt>
                <c:pt idx="34">
                  <c:v>1.0875386590211531</c:v>
                </c:pt>
                <c:pt idx="35">
                  <c:v>1.0872719402336521</c:v>
                </c:pt>
                <c:pt idx="36">
                  <c:v>1.087234567178468</c:v>
                </c:pt>
                <c:pt idx="37">
                  <c:v>1.0852805799909326</c:v>
                </c:pt>
                <c:pt idx="38">
                  <c:v>1.0852531035358097</c:v>
                </c:pt>
                <c:pt idx="39">
                  <c:v>1.0838853624253861</c:v>
                </c:pt>
                <c:pt idx="40">
                  <c:v>1.0801748115919176</c:v>
                </c:pt>
                <c:pt idx="41">
                  <c:v>1.0800128419491211</c:v>
                </c:pt>
                <c:pt idx="42">
                  <c:v>1.0799447090233933</c:v>
                </c:pt>
                <c:pt idx="43">
                  <c:v>1.0751922849672835</c:v>
                </c:pt>
                <c:pt idx="44">
                  <c:v>1.0694513808648372</c:v>
                </c:pt>
                <c:pt idx="45">
                  <c:v>1.0687823161909906</c:v>
                </c:pt>
                <c:pt idx="46">
                  <c:v>1.0590883841781804</c:v>
                </c:pt>
                <c:pt idx="47">
                  <c:v>1.0580005783699329</c:v>
                </c:pt>
                <c:pt idx="48">
                  <c:v>1.0543240516476311</c:v>
                </c:pt>
                <c:pt idx="49">
                  <c:v>1.0541562821376143</c:v>
                </c:pt>
                <c:pt idx="50">
                  <c:v>1.0533740733974373</c:v>
                </c:pt>
                <c:pt idx="51">
                  <c:v>1.0531399804402422</c:v>
                </c:pt>
                <c:pt idx="52">
                  <c:v>1.053031196711917</c:v>
                </c:pt>
                <c:pt idx="53">
                  <c:v>1.0482822892902415</c:v>
                </c:pt>
                <c:pt idx="54">
                  <c:v>1.0482085605821505</c:v>
                </c:pt>
                <c:pt idx="55">
                  <c:v>1.0462385712544156</c:v>
                </c:pt>
                <c:pt idx="56">
                  <c:v>1.0449567624755112</c:v>
                </c:pt>
                <c:pt idx="57">
                  <c:v>1.0442691378103861</c:v>
                </c:pt>
                <c:pt idx="58">
                  <c:v>1.044147582250047</c:v>
                </c:pt>
                <c:pt idx="59">
                  <c:v>1.0371128441025688</c:v>
                </c:pt>
                <c:pt idx="60">
                  <c:v>1.0369063078818521</c:v>
                </c:pt>
                <c:pt idx="61">
                  <c:v>1.0362566786093004</c:v>
                </c:pt>
                <c:pt idx="62">
                  <c:v>1.0350843894460942</c:v>
                </c:pt>
                <c:pt idx="63">
                  <c:v>1.0308281649622375</c:v>
                </c:pt>
                <c:pt idx="64">
                  <c:v>1.0264621262462641</c:v>
                </c:pt>
                <c:pt idx="65">
                  <c:v>1.0242244431014307</c:v>
                </c:pt>
                <c:pt idx="66">
                  <c:v>1.0225072386013612</c:v>
                </c:pt>
                <c:pt idx="67">
                  <c:v>1.022174249885083</c:v>
                </c:pt>
                <c:pt idx="68">
                  <c:v>1.0186063593760983</c:v>
                </c:pt>
                <c:pt idx="69">
                  <c:v>1.014288032262052</c:v>
                </c:pt>
                <c:pt idx="70">
                  <c:v>1.0057434862146533</c:v>
                </c:pt>
                <c:pt idx="71">
                  <c:v>1.0053174993022791</c:v>
                </c:pt>
                <c:pt idx="72">
                  <c:v>1.001468565384614</c:v>
                </c:pt>
                <c:pt idx="73">
                  <c:v>1.0012897515181076</c:v>
                </c:pt>
                <c:pt idx="74">
                  <c:v>0.98619509696482766</c:v>
                </c:pt>
                <c:pt idx="75">
                  <c:v>0.97651010888537193</c:v>
                </c:pt>
                <c:pt idx="76">
                  <c:v>0.97337402084016289</c:v>
                </c:pt>
                <c:pt idx="77">
                  <c:v>0.97093948706591071</c:v>
                </c:pt>
                <c:pt idx="78">
                  <c:v>0.96558449446207106</c:v>
                </c:pt>
                <c:pt idx="79">
                  <c:v>0.92848817252206339</c:v>
                </c:pt>
                <c:pt idx="80">
                  <c:v>0.92288422042938623</c:v>
                </c:pt>
                <c:pt idx="81">
                  <c:v>0.90432253938162166</c:v>
                </c:pt>
                <c:pt idx="82">
                  <c:v>0.86741233827103492</c:v>
                </c:pt>
                <c:pt idx="83">
                  <c:v>0.79505467300824317</c:v>
                </c:pt>
                <c:pt idx="84">
                  <c:v>0.66565851184971081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30288512"/>
        <c:axId val="3030259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 РФ</c:v>
                </c:pt>
              </c:strCache>
            </c:strRef>
          </c:tx>
          <c:marker>
            <c:symbol val="none"/>
          </c:marker>
          <c:dPt>
            <c:idx val="18"/>
            <c:bubble3D val="0"/>
          </c:dPt>
          <c:dPt>
            <c:idx val="24"/>
            <c:bubble3D val="0"/>
          </c:dPt>
          <c:cat>
            <c:strRef>
              <c:f>Лист1!$A$2:$A$86</c:f>
              <c:strCache>
                <c:ptCount val="85"/>
                <c:pt idx="0">
                  <c:v>1 Калининградская область</c:v>
                </c:pt>
                <c:pt idx="1">
                  <c:v>2 Ульяновская область</c:v>
                </c:pt>
                <c:pt idx="2">
                  <c:v>3 Магаданская область</c:v>
                </c:pt>
                <c:pt idx="3">
                  <c:v>4 Вологодская область</c:v>
                </c:pt>
                <c:pt idx="4">
                  <c:v>5 Иркутская область</c:v>
                </c:pt>
                <c:pt idx="5">
                  <c:v>6 Республика Крым</c:v>
                </c:pt>
                <c:pt idx="6">
                  <c:v>7 Брянская область</c:v>
                </c:pt>
                <c:pt idx="7">
                  <c:v>8 Чукотский автономный округ</c:v>
                </c:pt>
                <c:pt idx="8">
                  <c:v>9 Республика Ингушетия</c:v>
                </c:pt>
                <c:pt idx="9">
                  <c:v>10 Республика Тыва</c:v>
                </c:pt>
                <c:pt idx="10">
                  <c:v>11 Ямало-Ненецкий автономный округ</c:v>
                </c:pt>
                <c:pt idx="11">
                  <c:v>12 Пензенская область</c:v>
                </c:pt>
                <c:pt idx="12">
                  <c:v>13 Республика Карелия</c:v>
                </c:pt>
                <c:pt idx="13">
                  <c:v>14 Хабаровский край</c:v>
                </c:pt>
                <c:pt idx="14">
                  <c:v>15 Ростовская область</c:v>
                </c:pt>
                <c:pt idx="15">
                  <c:v>16 Псковская область</c:v>
                </c:pt>
                <c:pt idx="16">
                  <c:v>17 Новосибирская область</c:v>
                </c:pt>
                <c:pt idx="17">
                  <c:v>18 Смоленская область</c:v>
                </c:pt>
                <c:pt idx="18">
                  <c:v>19 Удмуртская Республика</c:v>
                </c:pt>
                <c:pt idx="19">
                  <c:v>20 Республика Башкортостан</c:v>
                </c:pt>
                <c:pt idx="20">
                  <c:v>21 Новгородская область</c:v>
                </c:pt>
                <c:pt idx="21">
                  <c:v>22 Курганская область</c:v>
                </c:pt>
                <c:pt idx="22">
                  <c:v>23 Республика Мордовия</c:v>
                </c:pt>
                <c:pt idx="23">
                  <c:v>24 Чувашская Республика</c:v>
                </c:pt>
                <c:pt idx="24">
                  <c:v>25 г.Москва</c:v>
                </c:pt>
                <c:pt idx="25">
                  <c:v>26 Мурманская область</c:v>
                </c:pt>
                <c:pt idx="26">
                  <c:v>27 Свердловская область</c:v>
                </c:pt>
                <c:pt idx="27">
                  <c:v>28 Краснодарский край</c:v>
                </c:pt>
                <c:pt idx="28">
                  <c:v>29 Томская область</c:v>
                </c:pt>
                <c:pt idx="29">
                  <c:v>30 Камчатский край</c:v>
                </c:pt>
                <c:pt idx="30">
                  <c:v>31 Амурская область</c:v>
                </c:pt>
                <c:pt idx="31">
                  <c:v>32 Еврейская автономная область</c:v>
                </c:pt>
                <c:pt idx="32">
                  <c:v>33 Калужская область</c:v>
                </c:pt>
                <c:pt idx="33">
                  <c:v>34 Ставропольский край</c:v>
                </c:pt>
                <c:pt idx="34">
                  <c:v>35 Самарская область</c:v>
                </c:pt>
                <c:pt idx="35">
                  <c:v>36 Рязанская область</c:v>
                </c:pt>
                <c:pt idx="36">
                  <c:v>37 Владимирская область</c:v>
                </c:pt>
                <c:pt idx="37">
                  <c:v>38 Нижегородская область</c:v>
                </c:pt>
                <c:pt idx="38">
                  <c:v>39 г.Санкт-Петербург</c:v>
                </c:pt>
                <c:pt idx="39">
                  <c:v>40 Костромская область</c:v>
                </c:pt>
                <c:pt idx="40">
                  <c:v>41 Саратовская область</c:v>
                </c:pt>
                <c:pt idx="41">
                  <c:v>42 Республика Татарстан</c:v>
                </c:pt>
                <c:pt idx="42">
                  <c:v>43 Красноярский край</c:v>
                </c:pt>
                <c:pt idx="43">
                  <c:v>44 Республика Коми</c:v>
                </c:pt>
                <c:pt idx="44">
                  <c:v>45 Воронежская область</c:v>
                </c:pt>
                <c:pt idx="45">
                  <c:v>46 Республика Дагестан</c:v>
                </c:pt>
                <c:pt idx="46">
                  <c:v>47 Омская область</c:v>
                </c:pt>
                <c:pt idx="47">
                  <c:v>48 Республика Северная Осетия-Алания</c:v>
                </c:pt>
                <c:pt idx="48">
                  <c:v>49 Московская область</c:v>
                </c:pt>
                <c:pt idx="49">
                  <c:v>50 Республика Адыгея</c:v>
                </c:pt>
                <c:pt idx="50">
                  <c:v>51 Забайкальский край</c:v>
                </c:pt>
                <c:pt idx="51">
                  <c:v>52 Челябинская область</c:v>
                </c:pt>
                <c:pt idx="52">
                  <c:v>53 Липецкая область</c:v>
                </c:pt>
                <c:pt idx="53">
                  <c:v>54 Кабардино-Балкарская Республика</c:v>
                </c:pt>
                <c:pt idx="54">
                  <c:v>55 Республика Калмыкия</c:v>
                </c:pt>
                <c:pt idx="55">
                  <c:v>56 Тамбовская область</c:v>
                </c:pt>
                <c:pt idx="56">
                  <c:v>57 Тульская область</c:v>
                </c:pt>
                <c:pt idx="57">
                  <c:v>58 Пермский край</c:v>
                </c:pt>
                <c:pt idx="58">
                  <c:v>59 Республика Саха (Якутия)</c:v>
                </c:pt>
                <c:pt idx="59">
                  <c:v>60 Алтайский край</c:v>
                </c:pt>
                <c:pt idx="60">
                  <c:v>61 Ленинградская область</c:v>
                </c:pt>
                <c:pt idx="61">
                  <c:v>62 Орловская область</c:v>
                </c:pt>
                <c:pt idx="62">
                  <c:v>63 Тверская область</c:v>
                </c:pt>
                <c:pt idx="63">
                  <c:v>64 Приморский край</c:v>
                </c:pt>
                <c:pt idx="64">
                  <c:v>65 г.Севастополь</c:v>
                </c:pt>
                <c:pt idx="65">
                  <c:v>66 Кемеровская область</c:v>
                </c:pt>
                <c:pt idx="66">
                  <c:v>67 Ивановская область</c:v>
                </c:pt>
                <c:pt idx="67">
                  <c:v>68 Курская область</c:v>
                </c:pt>
                <c:pt idx="68">
                  <c:v>69 Ярославская область</c:v>
                </c:pt>
                <c:pt idx="69">
                  <c:v>70 Белгородская область</c:v>
                </c:pt>
                <c:pt idx="70">
                  <c:v>71 Кировская область</c:v>
                </c:pt>
                <c:pt idx="71">
                  <c:v>72 Астраханская область</c:v>
                </c:pt>
                <c:pt idx="72">
                  <c:v>73 Республика Марий Эл</c:v>
                </c:pt>
                <c:pt idx="73">
                  <c:v>74 Республика Алтай</c:v>
                </c:pt>
                <c:pt idx="74">
                  <c:v>75 Волгоградская область</c:v>
                </c:pt>
                <c:pt idx="75">
                  <c:v>76 Архангельская область</c:v>
                </c:pt>
                <c:pt idx="76">
                  <c:v>77 Республика Бурятия</c:v>
                </c:pt>
                <c:pt idx="77">
                  <c:v>78 Оренбургская область</c:v>
                </c:pt>
                <c:pt idx="78">
                  <c:v>79 Чеченская Республика</c:v>
                </c:pt>
                <c:pt idx="79">
                  <c:v>80 Карачаево-Черкесская Республика</c:v>
                </c:pt>
                <c:pt idx="80">
                  <c:v>81 Тюменская область</c:v>
                </c:pt>
                <c:pt idx="81">
                  <c:v>82 Республика Хакасия</c:v>
                </c:pt>
                <c:pt idx="82">
                  <c:v>83 Ханты-Мансийский автономный округ</c:v>
                </c:pt>
                <c:pt idx="83">
                  <c:v>84 Ненецкий автономный округ</c:v>
                </c:pt>
                <c:pt idx="84">
                  <c:v>85 Сахалинская область</c:v>
                </c:pt>
              </c:strCache>
            </c:strRef>
          </c:cat>
          <c:val>
            <c:numRef>
              <c:f>Лист1!$C$2:$C$86</c:f>
              <c:numCache>
                <c:formatCode>#,##0.000</c:formatCode>
                <c:ptCount val="85"/>
                <c:pt idx="0">
                  <c:v>1.0694625176485026</c:v>
                </c:pt>
                <c:pt idx="1">
                  <c:v>1.0694625176485026</c:v>
                </c:pt>
                <c:pt idx="2">
                  <c:v>1.0694625176485026</c:v>
                </c:pt>
                <c:pt idx="3">
                  <c:v>1.0694625176485026</c:v>
                </c:pt>
                <c:pt idx="4">
                  <c:v>1.0694625176485026</c:v>
                </c:pt>
                <c:pt idx="5">
                  <c:v>1.0694625176485026</c:v>
                </c:pt>
                <c:pt idx="6">
                  <c:v>1.0694625176485026</c:v>
                </c:pt>
                <c:pt idx="7">
                  <c:v>1.0694625176485026</c:v>
                </c:pt>
                <c:pt idx="8">
                  <c:v>1.0694625176485026</c:v>
                </c:pt>
                <c:pt idx="9">
                  <c:v>1.0694625176485026</c:v>
                </c:pt>
                <c:pt idx="10">
                  <c:v>1.0694625176485026</c:v>
                </c:pt>
                <c:pt idx="11">
                  <c:v>1.0694625176485026</c:v>
                </c:pt>
                <c:pt idx="12">
                  <c:v>1.0694625176485026</c:v>
                </c:pt>
                <c:pt idx="13">
                  <c:v>1.0694625176485026</c:v>
                </c:pt>
                <c:pt idx="14">
                  <c:v>1.0694625176485026</c:v>
                </c:pt>
                <c:pt idx="15">
                  <c:v>1.0694625176485026</c:v>
                </c:pt>
                <c:pt idx="16">
                  <c:v>1.0694625176485026</c:v>
                </c:pt>
                <c:pt idx="17">
                  <c:v>1.0694625176485026</c:v>
                </c:pt>
                <c:pt idx="18">
                  <c:v>1.0694625176485026</c:v>
                </c:pt>
                <c:pt idx="19">
                  <c:v>1.0694625176485026</c:v>
                </c:pt>
                <c:pt idx="20">
                  <c:v>1.0694625176485026</c:v>
                </c:pt>
                <c:pt idx="21">
                  <c:v>1.0694625176485026</c:v>
                </c:pt>
                <c:pt idx="22">
                  <c:v>1.0694625176485026</c:v>
                </c:pt>
                <c:pt idx="23">
                  <c:v>1.0694625176485026</c:v>
                </c:pt>
                <c:pt idx="24">
                  <c:v>1.0694625176485026</c:v>
                </c:pt>
                <c:pt idx="25">
                  <c:v>1.0694625176485026</c:v>
                </c:pt>
                <c:pt idx="26">
                  <c:v>1.0694625176485026</c:v>
                </c:pt>
                <c:pt idx="27">
                  <c:v>1.0694625176485026</c:v>
                </c:pt>
                <c:pt idx="28">
                  <c:v>1.0694625176485026</c:v>
                </c:pt>
                <c:pt idx="29">
                  <c:v>1.0694625176485026</c:v>
                </c:pt>
                <c:pt idx="30">
                  <c:v>1.0694625176485026</c:v>
                </c:pt>
                <c:pt idx="31">
                  <c:v>1.0694625176485026</c:v>
                </c:pt>
                <c:pt idx="32">
                  <c:v>1.0694625176485026</c:v>
                </c:pt>
                <c:pt idx="33">
                  <c:v>1.0694625176485026</c:v>
                </c:pt>
                <c:pt idx="34">
                  <c:v>1.0694625176485026</c:v>
                </c:pt>
                <c:pt idx="35">
                  <c:v>1.0694625176485026</c:v>
                </c:pt>
                <c:pt idx="36">
                  <c:v>1.0694625176485026</c:v>
                </c:pt>
                <c:pt idx="37">
                  <c:v>1.0694625176485026</c:v>
                </c:pt>
                <c:pt idx="38">
                  <c:v>1.0694625176485026</c:v>
                </c:pt>
                <c:pt idx="39">
                  <c:v>1.0694625176485026</c:v>
                </c:pt>
                <c:pt idx="40">
                  <c:v>1.0694625176485026</c:v>
                </c:pt>
                <c:pt idx="41">
                  <c:v>1.0694625176485026</c:v>
                </c:pt>
                <c:pt idx="42">
                  <c:v>1.0694625176485026</c:v>
                </c:pt>
                <c:pt idx="43">
                  <c:v>1.0694625176485026</c:v>
                </c:pt>
                <c:pt idx="44">
                  <c:v>1.0694625176485026</c:v>
                </c:pt>
                <c:pt idx="45">
                  <c:v>1.0694625176485026</c:v>
                </c:pt>
                <c:pt idx="46">
                  <c:v>1.0694625176485026</c:v>
                </c:pt>
                <c:pt idx="47">
                  <c:v>1.0694625176485026</c:v>
                </c:pt>
                <c:pt idx="48">
                  <c:v>1.0694625176485026</c:v>
                </c:pt>
                <c:pt idx="49">
                  <c:v>1.0694625176485026</c:v>
                </c:pt>
                <c:pt idx="50">
                  <c:v>1.0694625176485026</c:v>
                </c:pt>
                <c:pt idx="51">
                  <c:v>1.0694625176485026</c:v>
                </c:pt>
                <c:pt idx="52">
                  <c:v>1.0694625176485026</c:v>
                </c:pt>
                <c:pt idx="53">
                  <c:v>1.0694625176485026</c:v>
                </c:pt>
                <c:pt idx="54">
                  <c:v>1.0694625176485026</c:v>
                </c:pt>
                <c:pt idx="55">
                  <c:v>1.0694625176485026</c:v>
                </c:pt>
                <c:pt idx="56">
                  <c:v>1.0694625176485026</c:v>
                </c:pt>
                <c:pt idx="57">
                  <c:v>1.0694625176485026</c:v>
                </c:pt>
                <c:pt idx="58">
                  <c:v>1.0694625176485026</c:v>
                </c:pt>
                <c:pt idx="59">
                  <c:v>1.0694625176485026</c:v>
                </c:pt>
                <c:pt idx="60">
                  <c:v>1.0694625176485026</c:v>
                </c:pt>
                <c:pt idx="61">
                  <c:v>1.0694625176485026</c:v>
                </c:pt>
                <c:pt idx="62">
                  <c:v>1.0694625176485026</c:v>
                </c:pt>
                <c:pt idx="63">
                  <c:v>1.0694625176485026</c:v>
                </c:pt>
                <c:pt idx="64">
                  <c:v>1.0694625176485026</c:v>
                </c:pt>
                <c:pt idx="65">
                  <c:v>1.0694625176485026</c:v>
                </c:pt>
                <c:pt idx="66">
                  <c:v>1.0694625176485026</c:v>
                </c:pt>
                <c:pt idx="67">
                  <c:v>1.0694625176485026</c:v>
                </c:pt>
                <c:pt idx="68">
                  <c:v>1.0694625176485026</c:v>
                </c:pt>
                <c:pt idx="69">
                  <c:v>1.0694625176485026</c:v>
                </c:pt>
                <c:pt idx="70">
                  <c:v>1.0694625176485026</c:v>
                </c:pt>
                <c:pt idx="71">
                  <c:v>1.0694625176485026</c:v>
                </c:pt>
                <c:pt idx="72">
                  <c:v>1.0694625176485026</c:v>
                </c:pt>
                <c:pt idx="73">
                  <c:v>1.0694625176485026</c:v>
                </c:pt>
                <c:pt idx="74">
                  <c:v>1.0694625176485026</c:v>
                </c:pt>
                <c:pt idx="75">
                  <c:v>1.0694625176485026</c:v>
                </c:pt>
                <c:pt idx="76">
                  <c:v>1.0694625176485026</c:v>
                </c:pt>
                <c:pt idx="77">
                  <c:v>1.0694625176485026</c:v>
                </c:pt>
                <c:pt idx="78">
                  <c:v>1.0694625176485026</c:v>
                </c:pt>
                <c:pt idx="79">
                  <c:v>1.0694625176485026</c:v>
                </c:pt>
                <c:pt idx="80">
                  <c:v>1.0694625176485026</c:v>
                </c:pt>
                <c:pt idx="81">
                  <c:v>1.0694625176485026</c:v>
                </c:pt>
                <c:pt idx="82">
                  <c:v>1.0694625176485026</c:v>
                </c:pt>
                <c:pt idx="83">
                  <c:v>1.0694625176485026</c:v>
                </c:pt>
                <c:pt idx="84">
                  <c:v>1.0694625176485026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по ПФО</c:v>
                </c:pt>
              </c:strCache>
            </c:strRef>
          </c:tx>
          <c:marker>
            <c:symbol val="none"/>
          </c:marker>
          <c:cat>
            <c:strRef>
              <c:f>Лист1!$A$2:$A$86</c:f>
              <c:strCache>
                <c:ptCount val="85"/>
                <c:pt idx="0">
                  <c:v>1 Калининградская область</c:v>
                </c:pt>
                <c:pt idx="1">
                  <c:v>2 Ульяновская область</c:v>
                </c:pt>
                <c:pt idx="2">
                  <c:v>3 Магаданская область</c:v>
                </c:pt>
                <c:pt idx="3">
                  <c:v>4 Вологодская область</c:v>
                </c:pt>
                <c:pt idx="4">
                  <c:v>5 Иркутская область</c:v>
                </c:pt>
                <c:pt idx="5">
                  <c:v>6 Республика Крым</c:v>
                </c:pt>
                <c:pt idx="6">
                  <c:v>7 Брянская область</c:v>
                </c:pt>
                <c:pt idx="7">
                  <c:v>8 Чукотский автономный округ</c:v>
                </c:pt>
                <c:pt idx="8">
                  <c:v>9 Республика Ингушетия</c:v>
                </c:pt>
                <c:pt idx="9">
                  <c:v>10 Республика Тыва</c:v>
                </c:pt>
                <c:pt idx="10">
                  <c:v>11 Ямало-Ненецкий автономный округ</c:v>
                </c:pt>
                <c:pt idx="11">
                  <c:v>12 Пензенская область</c:v>
                </c:pt>
                <c:pt idx="12">
                  <c:v>13 Республика Карелия</c:v>
                </c:pt>
                <c:pt idx="13">
                  <c:v>14 Хабаровский край</c:v>
                </c:pt>
                <c:pt idx="14">
                  <c:v>15 Ростовская область</c:v>
                </c:pt>
                <c:pt idx="15">
                  <c:v>16 Псковская область</c:v>
                </c:pt>
                <c:pt idx="16">
                  <c:v>17 Новосибирская область</c:v>
                </c:pt>
                <c:pt idx="17">
                  <c:v>18 Смоленская область</c:v>
                </c:pt>
                <c:pt idx="18">
                  <c:v>19 Удмуртская Республика</c:v>
                </c:pt>
                <c:pt idx="19">
                  <c:v>20 Республика Башкортостан</c:v>
                </c:pt>
                <c:pt idx="20">
                  <c:v>21 Новгородская область</c:v>
                </c:pt>
                <c:pt idx="21">
                  <c:v>22 Курганская область</c:v>
                </c:pt>
                <c:pt idx="22">
                  <c:v>23 Республика Мордовия</c:v>
                </c:pt>
                <c:pt idx="23">
                  <c:v>24 Чувашская Республика</c:v>
                </c:pt>
                <c:pt idx="24">
                  <c:v>25 г.Москва</c:v>
                </c:pt>
                <c:pt idx="25">
                  <c:v>26 Мурманская область</c:v>
                </c:pt>
                <c:pt idx="26">
                  <c:v>27 Свердловская область</c:v>
                </c:pt>
                <c:pt idx="27">
                  <c:v>28 Краснодарский край</c:v>
                </c:pt>
                <c:pt idx="28">
                  <c:v>29 Томская область</c:v>
                </c:pt>
                <c:pt idx="29">
                  <c:v>30 Камчатский край</c:v>
                </c:pt>
                <c:pt idx="30">
                  <c:v>31 Амурская область</c:v>
                </c:pt>
                <c:pt idx="31">
                  <c:v>32 Еврейская автономная область</c:v>
                </c:pt>
                <c:pt idx="32">
                  <c:v>33 Калужская область</c:v>
                </c:pt>
                <c:pt idx="33">
                  <c:v>34 Ставропольский край</c:v>
                </c:pt>
                <c:pt idx="34">
                  <c:v>35 Самарская область</c:v>
                </c:pt>
                <c:pt idx="35">
                  <c:v>36 Рязанская область</c:v>
                </c:pt>
                <c:pt idx="36">
                  <c:v>37 Владимирская область</c:v>
                </c:pt>
                <c:pt idx="37">
                  <c:v>38 Нижегородская область</c:v>
                </c:pt>
                <c:pt idx="38">
                  <c:v>39 г.Санкт-Петербург</c:v>
                </c:pt>
                <c:pt idx="39">
                  <c:v>40 Костромская область</c:v>
                </c:pt>
                <c:pt idx="40">
                  <c:v>41 Саратовская область</c:v>
                </c:pt>
                <c:pt idx="41">
                  <c:v>42 Республика Татарстан</c:v>
                </c:pt>
                <c:pt idx="42">
                  <c:v>43 Красноярский край</c:v>
                </c:pt>
                <c:pt idx="43">
                  <c:v>44 Республика Коми</c:v>
                </c:pt>
                <c:pt idx="44">
                  <c:v>45 Воронежская область</c:v>
                </c:pt>
                <c:pt idx="45">
                  <c:v>46 Республика Дагестан</c:v>
                </c:pt>
                <c:pt idx="46">
                  <c:v>47 Омская область</c:v>
                </c:pt>
                <c:pt idx="47">
                  <c:v>48 Республика Северная Осетия-Алания</c:v>
                </c:pt>
                <c:pt idx="48">
                  <c:v>49 Московская область</c:v>
                </c:pt>
                <c:pt idx="49">
                  <c:v>50 Республика Адыгея</c:v>
                </c:pt>
                <c:pt idx="50">
                  <c:v>51 Забайкальский край</c:v>
                </c:pt>
                <c:pt idx="51">
                  <c:v>52 Челябинская область</c:v>
                </c:pt>
                <c:pt idx="52">
                  <c:v>53 Липецкая область</c:v>
                </c:pt>
                <c:pt idx="53">
                  <c:v>54 Кабардино-Балкарская Республика</c:v>
                </c:pt>
                <c:pt idx="54">
                  <c:v>55 Республика Калмыкия</c:v>
                </c:pt>
                <c:pt idx="55">
                  <c:v>56 Тамбовская область</c:v>
                </c:pt>
                <c:pt idx="56">
                  <c:v>57 Тульская область</c:v>
                </c:pt>
                <c:pt idx="57">
                  <c:v>58 Пермский край</c:v>
                </c:pt>
                <c:pt idx="58">
                  <c:v>59 Республика Саха (Якутия)</c:v>
                </c:pt>
                <c:pt idx="59">
                  <c:v>60 Алтайский край</c:v>
                </c:pt>
                <c:pt idx="60">
                  <c:v>61 Ленинградская область</c:v>
                </c:pt>
                <c:pt idx="61">
                  <c:v>62 Орловская область</c:v>
                </c:pt>
                <c:pt idx="62">
                  <c:v>63 Тверская область</c:v>
                </c:pt>
                <c:pt idx="63">
                  <c:v>64 Приморский край</c:v>
                </c:pt>
                <c:pt idx="64">
                  <c:v>65 г.Севастополь</c:v>
                </c:pt>
                <c:pt idx="65">
                  <c:v>66 Кемеровская область</c:v>
                </c:pt>
                <c:pt idx="66">
                  <c:v>67 Ивановская область</c:v>
                </c:pt>
                <c:pt idx="67">
                  <c:v>68 Курская область</c:v>
                </c:pt>
                <c:pt idx="68">
                  <c:v>69 Ярославская область</c:v>
                </c:pt>
                <c:pt idx="69">
                  <c:v>70 Белгородская область</c:v>
                </c:pt>
                <c:pt idx="70">
                  <c:v>71 Кировская область</c:v>
                </c:pt>
                <c:pt idx="71">
                  <c:v>72 Астраханская область</c:v>
                </c:pt>
                <c:pt idx="72">
                  <c:v>73 Республика Марий Эл</c:v>
                </c:pt>
                <c:pt idx="73">
                  <c:v>74 Республика Алтай</c:v>
                </c:pt>
                <c:pt idx="74">
                  <c:v>75 Волгоградская область</c:v>
                </c:pt>
                <c:pt idx="75">
                  <c:v>76 Архангельская область</c:v>
                </c:pt>
                <c:pt idx="76">
                  <c:v>77 Республика Бурятия</c:v>
                </c:pt>
                <c:pt idx="77">
                  <c:v>78 Оренбургская область</c:v>
                </c:pt>
                <c:pt idx="78">
                  <c:v>79 Чеченская Республика</c:v>
                </c:pt>
                <c:pt idx="79">
                  <c:v>80 Карачаево-Черкесская Республика</c:v>
                </c:pt>
                <c:pt idx="80">
                  <c:v>81 Тюменская область</c:v>
                </c:pt>
                <c:pt idx="81">
                  <c:v>82 Республика Хакасия</c:v>
                </c:pt>
                <c:pt idx="82">
                  <c:v>83 Ханты-Мансийский автономный округ</c:v>
                </c:pt>
                <c:pt idx="83">
                  <c:v>84 Ненецкий автономный округ</c:v>
                </c:pt>
                <c:pt idx="84">
                  <c:v>85 Сахалинская область</c:v>
                </c:pt>
              </c:strCache>
            </c:strRef>
          </c:cat>
          <c:val>
            <c:numRef>
              <c:f>Лист1!$D$2:$D$86</c:f>
              <c:numCache>
                <c:formatCode>#,##0.000</c:formatCode>
                <c:ptCount val="85"/>
                <c:pt idx="0">
                  <c:v>1.0855856266205461</c:v>
                </c:pt>
                <c:pt idx="1">
                  <c:v>1.0855856266205461</c:v>
                </c:pt>
                <c:pt idx="2">
                  <c:v>1.0855856266205461</c:v>
                </c:pt>
                <c:pt idx="3">
                  <c:v>1.0855856266205461</c:v>
                </c:pt>
                <c:pt idx="4">
                  <c:v>1.0855856266205461</c:v>
                </c:pt>
                <c:pt idx="5">
                  <c:v>1.0855856266205461</c:v>
                </c:pt>
                <c:pt idx="6">
                  <c:v>1.0855856266205461</c:v>
                </c:pt>
                <c:pt idx="7">
                  <c:v>1.0855856266205461</c:v>
                </c:pt>
                <c:pt idx="8">
                  <c:v>1.0855856266205461</c:v>
                </c:pt>
                <c:pt idx="9">
                  <c:v>1.0855856266205461</c:v>
                </c:pt>
                <c:pt idx="10">
                  <c:v>1.0855856266205461</c:v>
                </c:pt>
                <c:pt idx="11">
                  <c:v>1.0855856266205461</c:v>
                </c:pt>
                <c:pt idx="12">
                  <c:v>1.0855856266205461</c:v>
                </c:pt>
                <c:pt idx="13">
                  <c:v>1.0855856266205461</c:v>
                </c:pt>
                <c:pt idx="14">
                  <c:v>1.0855856266205461</c:v>
                </c:pt>
                <c:pt idx="15">
                  <c:v>1.0855856266205461</c:v>
                </c:pt>
                <c:pt idx="16">
                  <c:v>1.0855856266205461</c:v>
                </c:pt>
                <c:pt idx="17">
                  <c:v>1.0855856266205461</c:v>
                </c:pt>
                <c:pt idx="18">
                  <c:v>1.0855856266205461</c:v>
                </c:pt>
                <c:pt idx="19">
                  <c:v>1.0855856266205461</c:v>
                </c:pt>
                <c:pt idx="20">
                  <c:v>1.0855856266205461</c:v>
                </c:pt>
                <c:pt idx="21">
                  <c:v>1.0855856266205461</c:v>
                </c:pt>
                <c:pt idx="22">
                  <c:v>1.0855856266205461</c:v>
                </c:pt>
                <c:pt idx="23">
                  <c:v>1.0855856266205461</c:v>
                </c:pt>
                <c:pt idx="24">
                  <c:v>1.0855856266205461</c:v>
                </c:pt>
                <c:pt idx="25">
                  <c:v>1.0855856266205461</c:v>
                </c:pt>
                <c:pt idx="26">
                  <c:v>1.0855856266205461</c:v>
                </c:pt>
                <c:pt idx="27">
                  <c:v>1.0855856266205461</c:v>
                </c:pt>
                <c:pt idx="28">
                  <c:v>1.0855856266205461</c:v>
                </c:pt>
                <c:pt idx="29">
                  <c:v>1.0855856266205461</c:v>
                </c:pt>
                <c:pt idx="30">
                  <c:v>1.0855856266205461</c:v>
                </c:pt>
                <c:pt idx="31">
                  <c:v>1.0855856266205461</c:v>
                </c:pt>
                <c:pt idx="32">
                  <c:v>1.0855856266205461</c:v>
                </c:pt>
                <c:pt idx="33">
                  <c:v>1.0855856266205461</c:v>
                </c:pt>
                <c:pt idx="34">
                  <c:v>1.0855856266205461</c:v>
                </c:pt>
                <c:pt idx="35">
                  <c:v>1.0855856266205461</c:v>
                </c:pt>
                <c:pt idx="36">
                  <c:v>1.0855856266205461</c:v>
                </c:pt>
                <c:pt idx="37">
                  <c:v>1.0855856266205461</c:v>
                </c:pt>
                <c:pt idx="38">
                  <c:v>1.0855856266205461</c:v>
                </c:pt>
                <c:pt idx="39">
                  <c:v>1.0855856266205461</c:v>
                </c:pt>
                <c:pt idx="40">
                  <c:v>1.0855856266205461</c:v>
                </c:pt>
                <c:pt idx="41">
                  <c:v>1.0855856266205461</c:v>
                </c:pt>
                <c:pt idx="42">
                  <c:v>1.0855856266205461</c:v>
                </c:pt>
                <c:pt idx="43">
                  <c:v>1.0855856266205461</c:v>
                </c:pt>
                <c:pt idx="44">
                  <c:v>1.0855856266205461</c:v>
                </c:pt>
                <c:pt idx="45">
                  <c:v>1.0855856266205461</c:v>
                </c:pt>
                <c:pt idx="46">
                  <c:v>1.0855856266205461</c:v>
                </c:pt>
                <c:pt idx="47">
                  <c:v>1.0855856266205461</c:v>
                </c:pt>
                <c:pt idx="48">
                  <c:v>1.0855856266205461</c:v>
                </c:pt>
                <c:pt idx="49">
                  <c:v>1.0855856266205461</c:v>
                </c:pt>
                <c:pt idx="50">
                  <c:v>1.0855856266205461</c:v>
                </c:pt>
                <c:pt idx="51">
                  <c:v>1.0855856266205461</c:v>
                </c:pt>
                <c:pt idx="52">
                  <c:v>1.0855856266205461</c:v>
                </c:pt>
                <c:pt idx="53">
                  <c:v>1.0855856266205461</c:v>
                </c:pt>
                <c:pt idx="54">
                  <c:v>1.0855856266205461</c:v>
                </c:pt>
                <c:pt idx="55">
                  <c:v>1.0855856266205461</c:v>
                </c:pt>
                <c:pt idx="56">
                  <c:v>1.0855856266205461</c:v>
                </c:pt>
                <c:pt idx="57">
                  <c:v>1.0855856266205461</c:v>
                </c:pt>
                <c:pt idx="58">
                  <c:v>1.0855856266205461</c:v>
                </c:pt>
                <c:pt idx="59">
                  <c:v>1.0855856266205461</c:v>
                </c:pt>
                <c:pt idx="60">
                  <c:v>1.0855856266205461</c:v>
                </c:pt>
                <c:pt idx="61">
                  <c:v>1.0855856266205461</c:v>
                </c:pt>
                <c:pt idx="62">
                  <c:v>1.0855856266205461</c:v>
                </c:pt>
                <c:pt idx="63">
                  <c:v>1.0855856266205461</c:v>
                </c:pt>
                <c:pt idx="64">
                  <c:v>1.0855856266205461</c:v>
                </c:pt>
                <c:pt idx="65">
                  <c:v>1.0855856266205461</c:v>
                </c:pt>
                <c:pt idx="66">
                  <c:v>1.0855856266205461</c:v>
                </c:pt>
                <c:pt idx="67">
                  <c:v>1.0855856266205461</c:v>
                </c:pt>
                <c:pt idx="68">
                  <c:v>1.0855856266205461</c:v>
                </c:pt>
                <c:pt idx="69">
                  <c:v>1.0855856266205461</c:v>
                </c:pt>
                <c:pt idx="70">
                  <c:v>1.0855856266205461</c:v>
                </c:pt>
                <c:pt idx="71">
                  <c:v>1.0855856266205461</c:v>
                </c:pt>
                <c:pt idx="72">
                  <c:v>1.0855856266205461</c:v>
                </c:pt>
                <c:pt idx="73">
                  <c:v>1.0855856266205461</c:v>
                </c:pt>
                <c:pt idx="74">
                  <c:v>1.0855856266205461</c:v>
                </c:pt>
                <c:pt idx="75">
                  <c:v>1.0855856266205461</c:v>
                </c:pt>
                <c:pt idx="76">
                  <c:v>1.0855856266205461</c:v>
                </c:pt>
                <c:pt idx="77">
                  <c:v>1.0855856266205461</c:v>
                </c:pt>
                <c:pt idx="78">
                  <c:v>1.0855856266205461</c:v>
                </c:pt>
                <c:pt idx="79">
                  <c:v>1.0855856266205461</c:v>
                </c:pt>
                <c:pt idx="80">
                  <c:v>1.0855856266205461</c:v>
                </c:pt>
                <c:pt idx="81">
                  <c:v>1.0855856266205461</c:v>
                </c:pt>
                <c:pt idx="82">
                  <c:v>1.0855856266205461</c:v>
                </c:pt>
                <c:pt idx="83">
                  <c:v>1.0855856266205461</c:v>
                </c:pt>
                <c:pt idx="84">
                  <c:v>1.0855856266205461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88512"/>
        <c:axId val="30302592"/>
      </c:lineChart>
      <c:catAx>
        <c:axId val="3028851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30302592"/>
        <c:crosses val="autoZero"/>
        <c:auto val="1"/>
        <c:lblAlgn val="ctr"/>
        <c:lblOffset val="1"/>
        <c:tickLblSkip val="1"/>
        <c:noMultiLvlLbl val="0"/>
      </c:catAx>
      <c:valAx>
        <c:axId val="30302592"/>
        <c:scaling>
          <c:orientation val="minMax"/>
        </c:scaling>
        <c:delete val="1"/>
        <c:axPos val="l"/>
        <c:numFmt formatCode="#,##0.000" sourceLinked="1"/>
        <c:majorTickMark val="out"/>
        <c:minorTickMark val="none"/>
        <c:tickLblPos val="nextTo"/>
        <c:crossAx val="3028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3935254591722E-4"/>
          <c:y val="0"/>
          <c:w val="0.97796785735914571"/>
          <c:h val="0.54701310487184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на душу</c:v>
                </c:pt>
              </c:strCache>
            </c:strRef>
          </c:tx>
          <c:invertIfNegative val="0"/>
          <c:dPt>
            <c:idx val="14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50"/>
            <c:invertIfNegative val="0"/>
            <c:bubble3D val="0"/>
          </c:dPt>
          <c:dPt>
            <c:idx val="52"/>
            <c:invertIfNegative val="0"/>
            <c:bubble3D val="0"/>
          </c:dPt>
          <c:dPt>
            <c:idx val="5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7"/>
            <c:invertIfNegative val="0"/>
            <c:bubble3D val="0"/>
          </c:dPt>
          <c:dPt>
            <c:idx val="77"/>
            <c:invertIfNegative val="0"/>
            <c:bubble3D val="0"/>
          </c:dPt>
          <c:dLbls>
            <c:dLbl>
              <c:idx val="0"/>
              <c:layout>
                <c:manualLayout>
                  <c:x val="9.025036635277742E-3"/>
                  <c:y val="7.45227887624479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layout>
                <c:manualLayout>
                  <c:x val="2.072001902978755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2.0901967632233334E-3"/>
                  <c:y val="0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100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 sz="1000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Лист1!$A$2:$A$86</c:f>
              <c:strCache>
                <c:ptCount val="85"/>
                <c:pt idx="0">
                  <c:v>1 Чукотский автономный округ</c:v>
                </c:pt>
                <c:pt idx="1">
                  <c:v>2 Алтайский край</c:v>
                </c:pt>
                <c:pt idx="2">
                  <c:v>3 Ненецкий автономный округ</c:v>
                </c:pt>
                <c:pt idx="3">
                  <c:v>4 Сахалинская область</c:v>
                </c:pt>
                <c:pt idx="4">
                  <c:v>5 Ямало-Ненецкий автономный округ</c:v>
                </c:pt>
                <c:pt idx="5">
                  <c:v>6 Магаданская область</c:v>
                </c:pt>
                <c:pt idx="6">
                  <c:v>7 Камчатский край</c:v>
                </c:pt>
                <c:pt idx="7">
                  <c:v>8 Республика Саха (Якутия)</c:v>
                </c:pt>
                <c:pt idx="8">
                  <c:v>9 г.Москва</c:v>
                </c:pt>
                <c:pt idx="9">
                  <c:v>10 Ханты-Мансийский автономный округ - Югра</c:v>
                </c:pt>
                <c:pt idx="10">
                  <c:v>11 г.Санкт-Петербург</c:v>
                </c:pt>
                <c:pt idx="11">
                  <c:v>12 Тюменская область</c:v>
                </c:pt>
                <c:pt idx="12">
                  <c:v>13 Мурманская область</c:v>
                </c:pt>
                <c:pt idx="13">
                  <c:v>14 Калининградская область</c:v>
                </c:pt>
                <c:pt idx="14">
                  <c:v>15 Республика Тыва</c:v>
                </c:pt>
                <c:pt idx="15">
                  <c:v>16 Республика Коми</c:v>
                </c:pt>
                <c:pt idx="16">
                  <c:v>17 Красноярский край</c:v>
                </c:pt>
                <c:pt idx="17">
                  <c:v>18 Хабаровский край</c:v>
                </c:pt>
                <c:pt idx="18">
                  <c:v>19 Ленинградская область</c:v>
                </c:pt>
                <c:pt idx="19">
                  <c:v>20 Амурская область</c:v>
                </c:pt>
                <c:pt idx="20">
                  <c:v>21 Еврейская автономная область</c:v>
                </c:pt>
                <c:pt idx="21">
                  <c:v>22 Республика Ингушетия</c:v>
                </c:pt>
                <c:pt idx="22">
                  <c:v>23 Архангельская область</c:v>
                </c:pt>
                <c:pt idx="23">
                  <c:v>24 Республика Татарстан</c:v>
                </c:pt>
                <c:pt idx="24">
                  <c:v>25 Республика Крым</c:v>
                </c:pt>
                <c:pt idx="25">
                  <c:v>26 Московская область</c:v>
                </c:pt>
                <c:pt idx="26">
                  <c:v>27 Томская область</c:v>
                </c:pt>
                <c:pt idx="27">
                  <c:v>28 Иркутская область</c:v>
                </c:pt>
                <c:pt idx="28">
                  <c:v>29 Республика Карелия</c:v>
                </c:pt>
                <c:pt idx="29">
                  <c:v>30 г.Севастополь</c:v>
                </c:pt>
                <c:pt idx="30">
                  <c:v>31 Калужская область</c:v>
                </c:pt>
                <c:pt idx="31">
                  <c:v>32 Чеченская Республика</c:v>
                </c:pt>
                <c:pt idx="32">
                  <c:v>33 Вологодская область</c:v>
                </c:pt>
                <c:pt idx="33">
                  <c:v>34 Приморский край</c:v>
                </c:pt>
                <c:pt idx="34">
                  <c:v>35 Республика Мордовия</c:v>
                </c:pt>
                <c:pt idx="35">
                  <c:v>36 Республика Бурятия</c:v>
                </c:pt>
                <c:pt idx="36">
                  <c:v>37 Новгородская область</c:v>
                </c:pt>
                <c:pt idx="37">
                  <c:v>38 Свердловская область</c:v>
                </c:pt>
                <c:pt idx="38">
                  <c:v>39 Самарская область</c:v>
                </c:pt>
                <c:pt idx="39">
                  <c:v>40 Липецкая область</c:v>
                </c:pt>
                <c:pt idx="40">
                  <c:v>41 Забайкальский край</c:v>
                </c:pt>
                <c:pt idx="41">
                  <c:v>42 Тульская область</c:v>
                </c:pt>
                <c:pt idx="42">
                  <c:v>43 Новосибирская область</c:v>
                </c:pt>
                <c:pt idx="43">
                  <c:v>44 Белгородская область</c:v>
                </c:pt>
                <c:pt idx="44">
                  <c:v>45 Ярославская область</c:v>
                </c:pt>
                <c:pt idx="45">
                  <c:v>46 Тамбовская область</c:v>
                </c:pt>
                <c:pt idx="46">
                  <c:v>47 Удмуртская Республика</c:v>
                </c:pt>
                <c:pt idx="47">
                  <c:v>48 Брянская область</c:v>
                </c:pt>
                <c:pt idx="48">
                  <c:v>49 Нижегородская область</c:v>
                </c:pt>
                <c:pt idx="49">
                  <c:v>50 Карачаево-Черкесская Республика</c:v>
                </c:pt>
                <c:pt idx="50">
                  <c:v>51 Республика Хакасия</c:v>
                </c:pt>
                <c:pt idx="51">
                  <c:v>52 Псковская область</c:v>
                </c:pt>
                <c:pt idx="52">
                  <c:v>53 Республика Башкортостан</c:v>
                </c:pt>
                <c:pt idx="53">
                  <c:v>54 Тверская область</c:v>
                </c:pt>
                <c:pt idx="54">
                  <c:v>55 Пермский край</c:v>
                </c:pt>
                <c:pt idx="55">
                  <c:v>56 Рязанская область</c:v>
                </c:pt>
                <c:pt idx="56">
                  <c:v>57 Курская область</c:v>
                </c:pt>
                <c:pt idx="57">
                  <c:v>58 Кемеровская область</c:v>
                </c:pt>
                <c:pt idx="58">
                  <c:v>59 Смоленская область</c:v>
                </c:pt>
                <c:pt idx="59">
                  <c:v>60 Ульяновская область</c:v>
                </c:pt>
                <c:pt idx="60">
                  <c:v>61 Курганская область</c:v>
                </c:pt>
                <c:pt idx="61">
                  <c:v>62 Челябинская область</c:v>
                </c:pt>
                <c:pt idx="62">
                  <c:v>63 Оренбургская область</c:v>
                </c:pt>
                <c:pt idx="63">
                  <c:v>64 Ростовская область</c:v>
                </c:pt>
                <c:pt idx="64">
                  <c:v>65 Краснодарский край</c:v>
                </c:pt>
                <c:pt idx="65">
                  <c:v>66 Воронежская область</c:v>
                </c:pt>
                <c:pt idx="66">
                  <c:v>67 Владимирская область</c:v>
                </c:pt>
                <c:pt idx="67">
                  <c:v>68 Орловская область</c:v>
                </c:pt>
                <c:pt idx="68">
                  <c:v>69 Омская область</c:v>
                </c:pt>
                <c:pt idx="69">
                  <c:v>70 Республика Калмыкия</c:v>
                </c:pt>
                <c:pt idx="70">
                  <c:v>71 Пензенская область</c:v>
                </c:pt>
                <c:pt idx="71">
                  <c:v>72 Республика Марий Эл</c:v>
                </c:pt>
                <c:pt idx="72">
                  <c:v>73 Кировская область</c:v>
                </c:pt>
                <c:pt idx="73">
                  <c:v>74 Чувашская Республика-Чувашия</c:v>
                </c:pt>
                <c:pt idx="74">
                  <c:v>75 Республика Адыгея</c:v>
                </c:pt>
                <c:pt idx="75">
                  <c:v>76 Костромская область</c:v>
                </c:pt>
                <c:pt idx="76">
                  <c:v>77 Республика Северная Осетия-Алания</c:v>
                </c:pt>
                <c:pt idx="77">
                  <c:v>78 Саратовская область</c:v>
                </c:pt>
                <c:pt idx="78">
                  <c:v>79 Кабардино-Балкарская Республика</c:v>
                </c:pt>
                <c:pt idx="79">
                  <c:v>80 Волгоградская область</c:v>
                </c:pt>
                <c:pt idx="80">
                  <c:v>81 Астраханская область</c:v>
                </c:pt>
                <c:pt idx="81">
                  <c:v>82 Ивановская область</c:v>
                </c:pt>
                <c:pt idx="82">
                  <c:v>83 Республика Дагестан</c:v>
                </c:pt>
                <c:pt idx="83">
                  <c:v>84 Ставропольский край</c:v>
                </c:pt>
                <c:pt idx="84">
                  <c:v>85 Республика Алтай</c:v>
                </c:pt>
              </c:strCache>
            </c:strRef>
          </c:cat>
          <c:val>
            <c:numRef>
              <c:f>Лист1!$B$2:$B$86</c:f>
              <c:numCache>
                <c:formatCode>#,##0.0</c:formatCode>
                <c:ptCount val="85"/>
                <c:pt idx="0">
                  <c:v>624952.77948014927</c:v>
                </c:pt>
                <c:pt idx="1">
                  <c:v>382683.93396558642</c:v>
                </c:pt>
                <c:pt idx="2">
                  <c:v>295493.69885973097</c:v>
                </c:pt>
                <c:pt idx="3">
                  <c:v>282760.66667548998</c:v>
                </c:pt>
                <c:pt idx="4">
                  <c:v>247428.95745950466</c:v>
                </c:pt>
                <c:pt idx="5">
                  <c:v>203191.02287270731</c:v>
                </c:pt>
                <c:pt idx="6">
                  <c:v>202147.79716082723</c:v>
                </c:pt>
                <c:pt idx="7">
                  <c:v>181858.78946161075</c:v>
                </c:pt>
                <c:pt idx="8">
                  <c:v>149639.99487707121</c:v>
                </c:pt>
                <c:pt idx="9">
                  <c:v>120224.51340308296</c:v>
                </c:pt>
                <c:pt idx="10">
                  <c:v>90250.252786929821</c:v>
                </c:pt>
                <c:pt idx="11">
                  <c:v>85312.340115866871</c:v>
                </c:pt>
                <c:pt idx="12">
                  <c:v>75972.939466778203</c:v>
                </c:pt>
                <c:pt idx="13">
                  <c:v>73926.195248904711</c:v>
                </c:pt>
                <c:pt idx="14">
                  <c:v>71606.217637702095</c:v>
                </c:pt>
                <c:pt idx="15">
                  <c:v>70838.606834533726</c:v>
                </c:pt>
                <c:pt idx="16">
                  <c:v>65132.620330351507</c:v>
                </c:pt>
                <c:pt idx="17">
                  <c:v>61622.917439124452</c:v>
                </c:pt>
                <c:pt idx="18">
                  <c:v>61088.448434469021</c:v>
                </c:pt>
                <c:pt idx="19">
                  <c:v>60535.099219047785</c:v>
                </c:pt>
                <c:pt idx="20">
                  <c:v>59319.30013220312</c:v>
                </c:pt>
                <c:pt idx="21">
                  <c:v>57792.380441896959</c:v>
                </c:pt>
                <c:pt idx="22">
                  <c:v>57083.624305227342</c:v>
                </c:pt>
                <c:pt idx="23">
                  <c:v>56685.673385946808</c:v>
                </c:pt>
                <c:pt idx="24">
                  <c:v>55895.165111146089</c:v>
                </c:pt>
                <c:pt idx="25">
                  <c:v>55836.762906594893</c:v>
                </c:pt>
                <c:pt idx="26">
                  <c:v>52317.39284504181</c:v>
                </c:pt>
                <c:pt idx="27">
                  <c:v>52120.304029663319</c:v>
                </c:pt>
                <c:pt idx="28">
                  <c:v>51901.339367021596</c:v>
                </c:pt>
                <c:pt idx="29">
                  <c:v>50861.468438984681</c:v>
                </c:pt>
                <c:pt idx="30">
                  <c:v>47673.86683623604</c:v>
                </c:pt>
                <c:pt idx="31">
                  <c:v>47567.049729564307</c:v>
                </c:pt>
                <c:pt idx="32">
                  <c:v>46895.308387638739</c:v>
                </c:pt>
                <c:pt idx="33">
                  <c:v>46394.417211868662</c:v>
                </c:pt>
                <c:pt idx="34">
                  <c:v>45694.638519345339</c:v>
                </c:pt>
                <c:pt idx="35">
                  <c:v>45644.313304793861</c:v>
                </c:pt>
                <c:pt idx="36">
                  <c:v>45287.47550081466</c:v>
                </c:pt>
                <c:pt idx="37">
                  <c:v>44945.638774704967</c:v>
                </c:pt>
                <c:pt idx="38">
                  <c:v>44704.663812910097</c:v>
                </c:pt>
                <c:pt idx="39">
                  <c:v>44462.526801891683</c:v>
                </c:pt>
                <c:pt idx="40">
                  <c:v>43158.01350821097</c:v>
                </c:pt>
                <c:pt idx="41">
                  <c:v>43152.91085631949</c:v>
                </c:pt>
                <c:pt idx="42">
                  <c:v>42156.469637075003</c:v>
                </c:pt>
                <c:pt idx="43">
                  <c:v>41915.121160281153</c:v>
                </c:pt>
                <c:pt idx="44">
                  <c:v>41903.80573389752</c:v>
                </c:pt>
                <c:pt idx="45">
                  <c:v>41598.556787327449</c:v>
                </c:pt>
                <c:pt idx="46">
                  <c:v>41593.53399284427</c:v>
                </c:pt>
                <c:pt idx="47">
                  <c:v>41493.49414768994</c:v>
                </c:pt>
                <c:pt idx="48">
                  <c:v>41460.615560537524</c:v>
                </c:pt>
                <c:pt idx="49">
                  <c:v>40903.236945535471</c:v>
                </c:pt>
                <c:pt idx="50">
                  <c:v>40370.30422506082</c:v>
                </c:pt>
                <c:pt idx="51">
                  <c:v>40137.581215686339</c:v>
                </c:pt>
                <c:pt idx="52">
                  <c:v>40077.862341346336</c:v>
                </c:pt>
                <c:pt idx="53">
                  <c:v>39942.952083306664</c:v>
                </c:pt>
                <c:pt idx="54">
                  <c:v>39871.055625484165</c:v>
                </c:pt>
                <c:pt idx="55">
                  <c:v>39387.946289344734</c:v>
                </c:pt>
                <c:pt idx="56">
                  <c:v>39003.353525580802</c:v>
                </c:pt>
                <c:pt idx="57">
                  <c:v>38790.051054985081</c:v>
                </c:pt>
                <c:pt idx="58">
                  <c:v>38609.273904548987</c:v>
                </c:pt>
                <c:pt idx="59">
                  <c:v>38521.988677957394</c:v>
                </c:pt>
                <c:pt idx="60">
                  <c:v>38197.563926969509</c:v>
                </c:pt>
                <c:pt idx="61">
                  <c:v>37860.551845389477</c:v>
                </c:pt>
                <c:pt idx="62">
                  <c:v>37664.415121414524</c:v>
                </c:pt>
                <c:pt idx="63">
                  <c:v>36795.34916682008</c:v>
                </c:pt>
                <c:pt idx="64">
                  <c:v>36551.986577858872</c:v>
                </c:pt>
                <c:pt idx="65">
                  <c:v>36525.200679692804</c:v>
                </c:pt>
                <c:pt idx="66">
                  <c:v>35885.300883988828</c:v>
                </c:pt>
                <c:pt idx="67">
                  <c:v>35847.079105397876</c:v>
                </c:pt>
                <c:pt idx="68">
                  <c:v>35729.995902096736</c:v>
                </c:pt>
                <c:pt idx="69">
                  <c:v>35171.583223435307</c:v>
                </c:pt>
                <c:pt idx="70">
                  <c:v>35118.695584632726</c:v>
                </c:pt>
                <c:pt idx="71">
                  <c:v>34314.444178000362</c:v>
                </c:pt>
                <c:pt idx="72">
                  <c:v>33534.750396466938</c:v>
                </c:pt>
                <c:pt idx="73">
                  <c:v>33464.806745132752</c:v>
                </c:pt>
                <c:pt idx="74">
                  <c:v>33353.381200663483</c:v>
                </c:pt>
                <c:pt idx="75">
                  <c:v>33334.97781586869</c:v>
                </c:pt>
                <c:pt idx="76">
                  <c:v>32201.877299669257</c:v>
                </c:pt>
                <c:pt idx="77">
                  <c:v>31456.775214572088</c:v>
                </c:pt>
                <c:pt idx="78">
                  <c:v>31209.502417630087</c:v>
                </c:pt>
                <c:pt idx="79">
                  <c:v>31187.929797112814</c:v>
                </c:pt>
                <c:pt idx="80">
                  <c:v>30447.973817273323</c:v>
                </c:pt>
                <c:pt idx="81">
                  <c:v>30166.283424103523</c:v>
                </c:pt>
                <c:pt idx="82">
                  <c:v>29555.490885061969</c:v>
                </c:pt>
                <c:pt idx="83">
                  <c:v>29385.064276641246</c:v>
                </c:pt>
                <c:pt idx="84">
                  <c:v>6370.0123337898613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30725248"/>
        <c:axId val="3072678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по РФ</c:v>
                </c:pt>
              </c:strCache>
            </c:strRef>
          </c:tx>
          <c:marker>
            <c:symbol val="none"/>
          </c:marker>
          <c:dPt>
            <c:idx val="18"/>
            <c:bubble3D val="0"/>
          </c:dPt>
          <c:dPt>
            <c:idx val="24"/>
            <c:bubble3D val="0"/>
          </c:dPt>
          <c:cat>
            <c:strRef>
              <c:f>Лист1!$A$2:$A$86</c:f>
              <c:strCache>
                <c:ptCount val="85"/>
                <c:pt idx="0">
                  <c:v>1 Чукотский автономный округ</c:v>
                </c:pt>
                <c:pt idx="1">
                  <c:v>2 Алтайский край</c:v>
                </c:pt>
                <c:pt idx="2">
                  <c:v>3 Ненецкий автономный округ</c:v>
                </c:pt>
                <c:pt idx="3">
                  <c:v>4 Сахалинская область</c:v>
                </c:pt>
                <c:pt idx="4">
                  <c:v>5 Ямало-Ненецкий автономный округ</c:v>
                </c:pt>
                <c:pt idx="5">
                  <c:v>6 Магаданская область</c:v>
                </c:pt>
                <c:pt idx="6">
                  <c:v>7 Камчатский край</c:v>
                </c:pt>
                <c:pt idx="7">
                  <c:v>8 Республика Саха (Якутия)</c:v>
                </c:pt>
                <c:pt idx="8">
                  <c:v>9 г.Москва</c:v>
                </c:pt>
                <c:pt idx="9">
                  <c:v>10 Ханты-Мансийский автономный округ - Югра</c:v>
                </c:pt>
                <c:pt idx="10">
                  <c:v>11 г.Санкт-Петербург</c:v>
                </c:pt>
                <c:pt idx="11">
                  <c:v>12 Тюменская область</c:v>
                </c:pt>
                <c:pt idx="12">
                  <c:v>13 Мурманская область</c:v>
                </c:pt>
                <c:pt idx="13">
                  <c:v>14 Калининградская область</c:v>
                </c:pt>
                <c:pt idx="14">
                  <c:v>15 Республика Тыва</c:v>
                </c:pt>
                <c:pt idx="15">
                  <c:v>16 Республика Коми</c:v>
                </c:pt>
                <c:pt idx="16">
                  <c:v>17 Красноярский край</c:v>
                </c:pt>
                <c:pt idx="17">
                  <c:v>18 Хабаровский край</c:v>
                </c:pt>
                <c:pt idx="18">
                  <c:v>19 Ленинградская область</c:v>
                </c:pt>
                <c:pt idx="19">
                  <c:v>20 Амурская область</c:v>
                </c:pt>
                <c:pt idx="20">
                  <c:v>21 Еврейская автономная область</c:v>
                </c:pt>
                <c:pt idx="21">
                  <c:v>22 Республика Ингушетия</c:v>
                </c:pt>
                <c:pt idx="22">
                  <c:v>23 Архангельская область</c:v>
                </c:pt>
                <c:pt idx="23">
                  <c:v>24 Республика Татарстан</c:v>
                </c:pt>
                <c:pt idx="24">
                  <c:v>25 Республика Крым</c:v>
                </c:pt>
                <c:pt idx="25">
                  <c:v>26 Московская область</c:v>
                </c:pt>
                <c:pt idx="26">
                  <c:v>27 Томская область</c:v>
                </c:pt>
                <c:pt idx="27">
                  <c:v>28 Иркутская область</c:v>
                </c:pt>
                <c:pt idx="28">
                  <c:v>29 Республика Карелия</c:v>
                </c:pt>
                <c:pt idx="29">
                  <c:v>30 г.Севастополь</c:v>
                </c:pt>
                <c:pt idx="30">
                  <c:v>31 Калужская область</c:v>
                </c:pt>
                <c:pt idx="31">
                  <c:v>32 Чеченская Республика</c:v>
                </c:pt>
                <c:pt idx="32">
                  <c:v>33 Вологодская область</c:v>
                </c:pt>
                <c:pt idx="33">
                  <c:v>34 Приморский край</c:v>
                </c:pt>
                <c:pt idx="34">
                  <c:v>35 Республика Мордовия</c:v>
                </c:pt>
                <c:pt idx="35">
                  <c:v>36 Республика Бурятия</c:v>
                </c:pt>
                <c:pt idx="36">
                  <c:v>37 Новгородская область</c:v>
                </c:pt>
                <c:pt idx="37">
                  <c:v>38 Свердловская область</c:v>
                </c:pt>
                <c:pt idx="38">
                  <c:v>39 Самарская область</c:v>
                </c:pt>
                <c:pt idx="39">
                  <c:v>40 Липецкая область</c:v>
                </c:pt>
                <c:pt idx="40">
                  <c:v>41 Забайкальский край</c:v>
                </c:pt>
                <c:pt idx="41">
                  <c:v>42 Тульская область</c:v>
                </c:pt>
                <c:pt idx="42">
                  <c:v>43 Новосибирская область</c:v>
                </c:pt>
                <c:pt idx="43">
                  <c:v>44 Белгородская область</c:v>
                </c:pt>
                <c:pt idx="44">
                  <c:v>45 Ярославская область</c:v>
                </c:pt>
                <c:pt idx="45">
                  <c:v>46 Тамбовская область</c:v>
                </c:pt>
                <c:pt idx="46">
                  <c:v>47 Удмуртская Республика</c:v>
                </c:pt>
                <c:pt idx="47">
                  <c:v>48 Брянская область</c:v>
                </c:pt>
                <c:pt idx="48">
                  <c:v>49 Нижегородская область</c:v>
                </c:pt>
                <c:pt idx="49">
                  <c:v>50 Карачаево-Черкесская Республика</c:v>
                </c:pt>
                <c:pt idx="50">
                  <c:v>51 Республика Хакасия</c:v>
                </c:pt>
                <c:pt idx="51">
                  <c:v>52 Псковская область</c:v>
                </c:pt>
                <c:pt idx="52">
                  <c:v>53 Республика Башкортостан</c:v>
                </c:pt>
                <c:pt idx="53">
                  <c:v>54 Тверская область</c:v>
                </c:pt>
                <c:pt idx="54">
                  <c:v>55 Пермский край</c:v>
                </c:pt>
                <c:pt idx="55">
                  <c:v>56 Рязанская область</c:v>
                </c:pt>
                <c:pt idx="56">
                  <c:v>57 Курская область</c:v>
                </c:pt>
                <c:pt idx="57">
                  <c:v>58 Кемеровская область</c:v>
                </c:pt>
                <c:pt idx="58">
                  <c:v>59 Смоленская область</c:v>
                </c:pt>
                <c:pt idx="59">
                  <c:v>60 Ульяновская область</c:v>
                </c:pt>
                <c:pt idx="60">
                  <c:v>61 Курганская область</c:v>
                </c:pt>
                <c:pt idx="61">
                  <c:v>62 Челябинская область</c:v>
                </c:pt>
                <c:pt idx="62">
                  <c:v>63 Оренбургская область</c:v>
                </c:pt>
                <c:pt idx="63">
                  <c:v>64 Ростовская область</c:v>
                </c:pt>
                <c:pt idx="64">
                  <c:v>65 Краснодарский край</c:v>
                </c:pt>
                <c:pt idx="65">
                  <c:v>66 Воронежская область</c:v>
                </c:pt>
                <c:pt idx="66">
                  <c:v>67 Владимирская область</c:v>
                </c:pt>
                <c:pt idx="67">
                  <c:v>68 Орловская область</c:v>
                </c:pt>
                <c:pt idx="68">
                  <c:v>69 Омская область</c:v>
                </c:pt>
                <c:pt idx="69">
                  <c:v>70 Республика Калмыкия</c:v>
                </c:pt>
                <c:pt idx="70">
                  <c:v>71 Пензенская область</c:v>
                </c:pt>
                <c:pt idx="71">
                  <c:v>72 Республика Марий Эл</c:v>
                </c:pt>
                <c:pt idx="72">
                  <c:v>73 Кировская область</c:v>
                </c:pt>
                <c:pt idx="73">
                  <c:v>74 Чувашская Республика-Чувашия</c:v>
                </c:pt>
                <c:pt idx="74">
                  <c:v>75 Республика Адыгея</c:v>
                </c:pt>
                <c:pt idx="75">
                  <c:v>76 Костромская область</c:v>
                </c:pt>
                <c:pt idx="76">
                  <c:v>77 Республика Северная Осетия-Алания</c:v>
                </c:pt>
                <c:pt idx="77">
                  <c:v>78 Саратовская область</c:v>
                </c:pt>
                <c:pt idx="78">
                  <c:v>79 Кабардино-Балкарская Республика</c:v>
                </c:pt>
                <c:pt idx="79">
                  <c:v>80 Волгоградская область</c:v>
                </c:pt>
                <c:pt idx="80">
                  <c:v>81 Астраханская область</c:v>
                </c:pt>
                <c:pt idx="81">
                  <c:v>82 Ивановская область</c:v>
                </c:pt>
                <c:pt idx="82">
                  <c:v>83 Республика Дагестан</c:v>
                </c:pt>
                <c:pt idx="83">
                  <c:v>84 Ставропольский край</c:v>
                </c:pt>
                <c:pt idx="84">
                  <c:v>85 Республика Алтай</c:v>
                </c:pt>
              </c:strCache>
            </c:strRef>
          </c:cat>
          <c:val>
            <c:numRef>
              <c:f>Лист1!$C$2:$C$86</c:f>
              <c:numCache>
                <c:formatCode>#,##0.0</c:formatCode>
                <c:ptCount val="85"/>
                <c:pt idx="0">
                  <c:v>58526.132086524602</c:v>
                </c:pt>
                <c:pt idx="1">
                  <c:v>58526.132086524602</c:v>
                </c:pt>
                <c:pt idx="2">
                  <c:v>58526.132086524602</c:v>
                </c:pt>
                <c:pt idx="3">
                  <c:v>58526.132086524602</c:v>
                </c:pt>
                <c:pt idx="4">
                  <c:v>58526.132086524602</c:v>
                </c:pt>
                <c:pt idx="5">
                  <c:v>58526.132086524602</c:v>
                </c:pt>
                <c:pt idx="6">
                  <c:v>58526.132086524602</c:v>
                </c:pt>
                <c:pt idx="7">
                  <c:v>58526.132086524602</c:v>
                </c:pt>
                <c:pt idx="8">
                  <c:v>58526.132086524602</c:v>
                </c:pt>
                <c:pt idx="9">
                  <c:v>58526.132086524602</c:v>
                </c:pt>
                <c:pt idx="10">
                  <c:v>58526.132086524602</c:v>
                </c:pt>
                <c:pt idx="11">
                  <c:v>58526.132086524602</c:v>
                </c:pt>
                <c:pt idx="12">
                  <c:v>58526.132086524602</c:v>
                </c:pt>
                <c:pt idx="13">
                  <c:v>58526.132086524602</c:v>
                </c:pt>
                <c:pt idx="14">
                  <c:v>58526.132086524602</c:v>
                </c:pt>
                <c:pt idx="15">
                  <c:v>58526.132086524602</c:v>
                </c:pt>
                <c:pt idx="16">
                  <c:v>58526.132086524602</c:v>
                </c:pt>
                <c:pt idx="17">
                  <c:v>58526.132086524602</c:v>
                </c:pt>
                <c:pt idx="18">
                  <c:v>58526.132086524602</c:v>
                </c:pt>
                <c:pt idx="19">
                  <c:v>58526.132086524602</c:v>
                </c:pt>
                <c:pt idx="20">
                  <c:v>58526.132086524602</c:v>
                </c:pt>
                <c:pt idx="21">
                  <c:v>58526.132086524602</c:v>
                </c:pt>
                <c:pt idx="22">
                  <c:v>58526.132086524602</c:v>
                </c:pt>
                <c:pt idx="23">
                  <c:v>58526.132086524602</c:v>
                </c:pt>
                <c:pt idx="24">
                  <c:v>58526.132086524602</c:v>
                </c:pt>
                <c:pt idx="25">
                  <c:v>58526.132086524602</c:v>
                </c:pt>
                <c:pt idx="26">
                  <c:v>58526.132086524602</c:v>
                </c:pt>
                <c:pt idx="27">
                  <c:v>58526.132086524602</c:v>
                </c:pt>
                <c:pt idx="28">
                  <c:v>58526.132086524602</c:v>
                </c:pt>
                <c:pt idx="29">
                  <c:v>58526.132086524602</c:v>
                </c:pt>
                <c:pt idx="30">
                  <c:v>58526.132086524602</c:v>
                </c:pt>
                <c:pt idx="31">
                  <c:v>58526.132086524602</c:v>
                </c:pt>
                <c:pt idx="32">
                  <c:v>58526.132086524602</c:v>
                </c:pt>
                <c:pt idx="33">
                  <c:v>58526.132086524602</c:v>
                </c:pt>
                <c:pt idx="34">
                  <c:v>58526.132086524602</c:v>
                </c:pt>
                <c:pt idx="35">
                  <c:v>58526.132086524602</c:v>
                </c:pt>
                <c:pt idx="36">
                  <c:v>58526.132086524602</c:v>
                </c:pt>
                <c:pt idx="37">
                  <c:v>58526.132086524602</c:v>
                </c:pt>
                <c:pt idx="38">
                  <c:v>58526.132086524602</c:v>
                </c:pt>
                <c:pt idx="39">
                  <c:v>58526.132086524602</c:v>
                </c:pt>
                <c:pt idx="40">
                  <c:v>58526.132086524602</c:v>
                </c:pt>
                <c:pt idx="41">
                  <c:v>58526.132086524602</c:v>
                </c:pt>
                <c:pt idx="42">
                  <c:v>58526.132086524602</c:v>
                </c:pt>
                <c:pt idx="43">
                  <c:v>58526.132086524602</c:v>
                </c:pt>
                <c:pt idx="44">
                  <c:v>58526.132086524602</c:v>
                </c:pt>
                <c:pt idx="45">
                  <c:v>58526.132086524602</c:v>
                </c:pt>
                <c:pt idx="46">
                  <c:v>58526.132086524602</c:v>
                </c:pt>
                <c:pt idx="47">
                  <c:v>58526.132086524602</c:v>
                </c:pt>
                <c:pt idx="48">
                  <c:v>58526.132086524602</c:v>
                </c:pt>
                <c:pt idx="49">
                  <c:v>58526.132086524602</c:v>
                </c:pt>
                <c:pt idx="50">
                  <c:v>58526.132086524602</c:v>
                </c:pt>
                <c:pt idx="51">
                  <c:v>58526.132086524602</c:v>
                </c:pt>
                <c:pt idx="52">
                  <c:v>58526.132086524602</c:v>
                </c:pt>
                <c:pt idx="53">
                  <c:v>58526.132086524602</c:v>
                </c:pt>
                <c:pt idx="54">
                  <c:v>58526.132086524602</c:v>
                </c:pt>
                <c:pt idx="55">
                  <c:v>58526.132086524602</c:v>
                </c:pt>
                <c:pt idx="56">
                  <c:v>58526.132086524602</c:v>
                </c:pt>
                <c:pt idx="57">
                  <c:v>58526.132086524602</c:v>
                </c:pt>
                <c:pt idx="58">
                  <c:v>58526.132086524602</c:v>
                </c:pt>
                <c:pt idx="59">
                  <c:v>58526.132086524602</c:v>
                </c:pt>
                <c:pt idx="60">
                  <c:v>58526.132086524602</c:v>
                </c:pt>
                <c:pt idx="61">
                  <c:v>58526.132086524602</c:v>
                </c:pt>
                <c:pt idx="62">
                  <c:v>58526.132086524602</c:v>
                </c:pt>
                <c:pt idx="63">
                  <c:v>58526.132086524602</c:v>
                </c:pt>
                <c:pt idx="64">
                  <c:v>58526.132086524602</c:v>
                </c:pt>
                <c:pt idx="65">
                  <c:v>58526.132086524602</c:v>
                </c:pt>
                <c:pt idx="66">
                  <c:v>58526.132086524602</c:v>
                </c:pt>
                <c:pt idx="67">
                  <c:v>58526.132086524602</c:v>
                </c:pt>
                <c:pt idx="68">
                  <c:v>58526.132086524602</c:v>
                </c:pt>
                <c:pt idx="69">
                  <c:v>58526.132086524602</c:v>
                </c:pt>
                <c:pt idx="70">
                  <c:v>58526.132086524602</c:v>
                </c:pt>
                <c:pt idx="71">
                  <c:v>58526.132086524602</c:v>
                </c:pt>
                <c:pt idx="72">
                  <c:v>58526.132086524602</c:v>
                </c:pt>
                <c:pt idx="73">
                  <c:v>58526.132086524602</c:v>
                </c:pt>
                <c:pt idx="74">
                  <c:v>58526.132086524602</c:v>
                </c:pt>
                <c:pt idx="75">
                  <c:v>58526.132086524602</c:v>
                </c:pt>
                <c:pt idx="76">
                  <c:v>58526.132086524602</c:v>
                </c:pt>
                <c:pt idx="77">
                  <c:v>58526.132086524602</c:v>
                </c:pt>
                <c:pt idx="78">
                  <c:v>58526.132086524602</c:v>
                </c:pt>
                <c:pt idx="79">
                  <c:v>58526.132086524602</c:v>
                </c:pt>
                <c:pt idx="80">
                  <c:v>58526.132086524602</c:v>
                </c:pt>
                <c:pt idx="81">
                  <c:v>58526.132086524602</c:v>
                </c:pt>
                <c:pt idx="82">
                  <c:v>58526.132086524602</c:v>
                </c:pt>
                <c:pt idx="83">
                  <c:v>58526.132086524602</c:v>
                </c:pt>
                <c:pt idx="84">
                  <c:v>58526.132086524602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по ПФО</c:v>
                </c:pt>
              </c:strCache>
            </c:strRef>
          </c:tx>
          <c:marker>
            <c:symbol val="none"/>
          </c:marker>
          <c:cat>
            <c:strRef>
              <c:f>Лист1!$A$2:$A$86</c:f>
              <c:strCache>
                <c:ptCount val="85"/>
                <c:pt idx="0">
                  <c:v>1 Чукотский автономный округ</c:v>
                </c:pt>
                <c:pt idx="1">
                  <c:v>2 Алтайский край</c:v>
                </c:pt>
                <c:pt idx="2">
                  <c:v>3 Ненецкий автономный округ</c:v>
                </c:pt>
                <c:pt idx="3">
                  <c:v>4 Сахалинская область</c:v>
                </c:pt>
                <c:pt idx="4">
                  <c:v>5 Ямало-Ненецкий автономный округ</c:v>
                </c:pt>
                <c:pt idx="5">
                  <c:v>6 Магаданская область</c:v>
                </c:pt>
                <c:pt idx="6">
                  <c:v>7 Камчатский край</c:v>
                </c:pt>
                <c:pt idx="7">
                  <c:v>8 Республика Саха (Якутия)</c:v>
                </c:pt>
                <c:pt idx="8">
                  <c:v>9 г.Москва</c:v>
                </c:pt>
                <c:pt idx="9">
                  <c:v>10 Ханты-Мансийский автономный округ - Югра</c:v>
                </c:pt>
                <c:pt idx="10">
                  <c:v>11 г.Санкт-Петербург</c:v>
                </c:pt>
                <c:pt idx="11">
                  <c:v>12 Тюменская область</c:v>
                </c:pt>
                <c:pt idx="12">
                  <c:v>13 Мурманская область</c:v>
                </c:pt>
                <c:pt idx="13">
                  <c:v>14 Калининградская область</c:v>
                </c:pt>
                <c:pt idx="14">
                  <c:v>15 Республика Тыва</c:v>
                </c:pt>
                <c:pt idx="15">
                  <c:v>16 Республика Коми</c:v>
                </c:pt>
                <c:pt idx="16">
                  <c:v>17 Красноярский край</c:v>
                </c:pt>
                <c:pt idx="17">
                  <c:v>18 Хабаровский край</c:v>
                </c:pt>
                <c:pt idx="18">
                  <c:v>19 Ленинградская область</c:v>
                </c:pt>
                <c:pt idx="19">
                  <c:v>20 Амурская область</c:v>
                </c:pt>
                <c:pt idx="20">
                  <c:v>21 Еврейская автономная область</c:v>
                </c:pt>
                <c:pt idx="21">
                  <c:v>22 Республика Ингушетия</c:v>
                </c:pt>
                <c:pt idx="22">
                  <c:v>23 Архангельская область</c:v>
                </c:pt>
                <c:pt idx="23">
                  <c:v>24 Республика Татарстан</c:v>
                </c:pt>
                <c:pt idx="24">
                  <c:v>25 Республика Крым</c:v>
                </c:pt>
                <c:pt idx="25">
                  <c:v>26 Московская область</c:v>
                </c:pt>
                <c:pt idx="26">
                  <c:v>27 Томская область</c:v>
                </c:pt>
                <c:pt idx="27">
                  <c:v>28 Иркутская область</c:v>
                </c:pt>
                <c:pt idx="28">
                  <c:v>29 Республика Карелия</c:v>
                </c:pt>
                <c:pt idx="29">
                  <c:v>30 г.Севастополь</c:v>
                </c:pt>
                <c:pt idx="30">
                  <c:v>31 Калужская область</c:v>
                </c:pt>
                <c:pt idx="31">
                  <c:v>32 Чеченская Республика</c:v>
                </c:pt>
                <c:pt idx="32">
                  <c:v>33 Вологодская область</c:v>
                </c:pt>
                <c:pt idx="33">
                  <c:v>34 Приморский край</c:v>
                </c:pt>
                <c:pt idx="34">
                  <c:v>35 Республика Мордовия</c:v>
                </c:pt>
                <c:pt idx="35">
                  <c:v>36 Республика Бурятия</c:v>
                </c:pt>
                <c:pt idx="36">
                  <c:v>37 Новгородская область</c:v>
                </c:pt>
                <c:pt idx="37">
                  <c:v>38 Свердловская область</c:v>
                </c:pt>
                <c:pt idx="38">
                  <c:v>39 Самарская область</c:v>
                </c:pt>
                <c:pt idx="39">
                  <c:v>40 Липецкая область</c:v>
                </c:pt>
                <c:pt idx="40">
                  <c:v>41 Забайкальский край</c:v>
                </c:pt>
                <c:pt idx="41">
                  <c:v>42 Тульская область</c:v>
                </c:pt>
                <c:pt idx="42">
                  <c:v>43 Новосибирская область</c:v>
                </c:pt>
                <c:pt idx="43">
                  <c:v>44 Белгородская область</c:v>
                </c:pt>
                <c:pt idx="44">
                  <c:v>45 Ярославская область</c:v>
                </c:pt>
                <c:pt idx="45">
                  <c:v>46 Тамбовская область</c:v>
                </c:pt>
                <c:pt idx="46">
                  <c:v>47 Удмуртская Республика</c:v>
                </c:pt>
                <c:pt idx="47">
                  <c:v>48 Брянская область</c:v>
                </c:pt>
                <c:pt idx="48">
                  <c:v>49 Нижегородская область</c:v>
                </c:pt>
                <c:pt idx="49">
                  <c:v>50 Карачаево-Черкесская Республика</c:v>
                </c:pt>
                <c:pt idx="50">
                  <c:v>51 Республика Хакасия</c:v>
                </c:pt>
                <c:pt idx="51">
                  <c:v>52 Псковская область</c:v>
                </c:pt>
                <c:pt idx="52">
                  <c:v>53 Республика Башкортостан</c:v>
                </c:pt>
                <c:pt idx="53">
                  <c:v>54 Тверская область</c:v>
                </c:pt>
                <c:pt idx="54">
                  <c:v>55 Пермский край</c:v>
                </c:pt>
                <c:pt idx="55">
                  <c:v>56 Рязанская область</c:v>
                </c:pt>
                <c:pt idx="56">
                  <c:v>57 Курская область</c:v>
                </c:pt>
                <c:pt idx="57">
                  <c:v>58 Кемеровская область</c:v>
                </c:pt>
                <c:pt idx="58">
                  <c:v>59 Смоленская область</c:v>
                </c:pt>
                <c:pt idx="59">
                  <c:v>60 Ульяновская область</c:v>
                </c:pt>
                <c:pt idx="60">
                  <c:v>61 Курганская область</c:v>
                </c:pt>
                <c:pt idx="61">
                  <c:v>62 Челябинская область</c:v>
                </c:pt>
                <c:pt idx="62">
                  <c:v>63 Оренбургская область</c:v>
                </c:pt>
                <c:pt idx="63">
                  <c:v>64 Ростовская область</c:v>
                </c:pt>
                <c:pt idx="64">
                  <c:v>65 Краснодарский край</c:v>
                </c:pt>
                <c:pt idx="65">
                  <c:v>66 Воронежская область</c:v>
                </c:pt>
                <c:pt idx="66">
                  <c:v>67 Владимирская область</c:v>
                </c:pt>
                <c:pt idx="67">
                  <c:v>68 Орловская область</c:v>
                </c:pt>
                <c:pt idx="68">
                  <c:v>69 Омская область</c:v>
                </c:pt>
                <c:pt idx="69">
                  <c:v>70 Республика Калмыкия</c:v>
                </c:pt>
                <c:pt idx="70">
                  <c:v>71 Пензенская область</c:v>
                </c:pt>
                <c:pt idx="71">
                  <c:v>72 Республика Марий Эл</c:v>
                </c:pt>
                <c:pt idx="72">
                  <c:v>73 Кировская область</c:v>
                </c:pt>
                <c:pt idx="73">
                  <c:v>74 Чувашская Республика-Чувашия</c:v>
                </c:pt>
                <c:pt idx="74">
                  <c:v>75 Республика Адыгея</c:v>
                </c:pt>
                <c:pt idx="75">
                  <c:v>76 Костромская область</c:v>
                </c:pt>
                <c:pt idx="76">
                  <c:v>77 Республика Северная Осетия-Алания</c:v>
                </c:pt>
                <c:pt idx="77">
                  <c:v>78 Саратовская область</c:v>
                </c:pt>
                <c:pt idx="78">
                  <c:v>79 Кабардино-Балкарская Республика</c:v>
                </c:pt>
                <c:pt idx="79">
                  <c:v>80 Волгоградская область</c:v>
                </c:pt>
                <c:pt idx="80">
                  <c:v>81 Астраханская область</c:v>
                </c:pt>
                <c:pt idx="81">
                  <c:v>82 Ивановская область</c:v>
                </c:pt>
                <c:pt idx="82">
                  <c:v>83 Республика Дагестан</c:v>
                </c:pt>
                <c:pt idx="83">
                  <c:v>84 Ставропольский край</c:v>
                </c:pt>
                <c:pt idx="84">
                  <c:v>85 Республика Алтай</c:v>
                </c:pt>
              </c:strCache>
            </c:strRef>
          </c:cat>
          <c:val>
            <c:numRef>
              <c:f>Лист1!$D$2:$D$86</c:f>
              <c:numCache>
                <c:formatCode>#,##0.0</c:formatCode>
                <c:ptCount val="85"/>
                <c:pt idx="0">
                  <c:v>41251.639552653403</c:v>
                </c:pt>
                <c:pt idx="1">
                  <c:v>41251.639552653403</c:v>
                </c:pt>
                <c:pt idx="2">
                  <c:v>41251.639552653403</c:v>
                </c:pt>
                <c:pt idx="3">
                  <c:v>41251.639552653403</c:v>
                </c:pt>
                <c:pt idx="4">
                  <c:v>41251.639552653403</c:v>
                </c:pt>
                <c:pt idx="5">
                  <c:v>41251.639552653403</c:v>
                </c:pt>
                <c:pt idx="6">
                  <c:v>41251.639552653403</c:v>
                </c:pt>
                <c:pt idx="7">
                  <c:v>41251.639552653403</c:v>
                </c:pt>
                <c:pt idx="8">
                  <c:v>41251.639552653403</c:v>
                </c:pt>
                <c:pt idx="9">
                  <c:v>41251.639552653403</c:v>
                </c:pt>
                <c:pt idx="10">
                  <c:v>41251.639552653403</c:v>
                </c:pt>
                <c:pt idx="11">
                  <c:v>41251.639552653403</c:v>
                </c:pt>
                <c:pt idx="12">
                  <c:v>41251.639552653403</c:v>
                </c:pt>
                <c:pt idx="13">
                  <c:v>41251.639552653403</c:v>
                </c:pt>
                <c:pt idx="14">
                  <c:v>41251.639552653403</c:v>
                </c:pt>
                <c:pt idx="15">
                  <c:v>41251.639552653403</c:v>
                </c:pt>
                <c:pt idx="16">
                  <c:v>41251.639552653403</c:v>
                </c:pt>
                <c:pt idx="17">
                  <c:v>41251.639552653403</c:v>
                </c:pt>
                <c:pt idx="18">
                  <c:v>41251.639552653403</c:v>
                </c:pt>
                <c:pt idx="19">
                  <c:v>41251.639552653403</c:v>
                </c:pt>
                <c:pt idx="20">
                  <c:v>41251.639552653403</c:v>
                </c:pt>
                <c:pt idx="21">
                  <c:v>41251.639552653403</c:v>
                </c:pt>
                <c:pt idx="22">
                  <c:v>41251.639552653403</c:v>
                </c:pt>
                <c:pt idx="23">
                  <c:v>41251.639552653403</c:v>
                </c:pt>
                <c:pt idx="24">
                  <c:v>41251.639552653403</c:v>
                </c:pt>
                <c:pt idx="25">
                  <c:v>41251.639552653403</c:v>
                </c:pt>
                <c:pt idx="26">
                  <c:v>41251.639552653403</c:v>
                </c:pt>
                <c:pt idx="27">
                  <c:v>41251.639552653403</c:v>
                </c:pt>
                <c:pt idx="28">
                  <c:v>41251.639552653403</c:v>
                </c:pt>
                <c:pt idx="29">
                  <c:v>41251.639552653403</c:v>
                </c:pt>
                <c:pt idx="30">
                  <c:v>41251.639552653403</c:v>
                </c:pt>
                <c:pt idx="31">
                  <c:v>41251.639552653403</c:v>
                </c:pt>
                <c:pt idx="32">
                  <c:v>41251.639552653403</c:v>
                </c:pt>
                <c:pt idx="33">
                  <c:v>41251.639552653403</c:v>
                </c:pt>
                <c:pt idx="34">
                  <c:v>41251.639552653403</c:v>
                </c:pt>
                <c:pt idx="35">
                  <c:v>41251.639552653403</c:v>
                </c:pt>
                <c:pt idx="36">
                  <c:v>41251.639552653403</c:v>
                </c:pt>
                <c:pt idx="37">
                  <c:v>41251.639552653403</c:v>
                </c:pt>
                <c:pt idx="38">
                  <c:v>41251.639552653403</c:v>
                </c:pt>
                <c:pt idx="39">
                  <c:v>41251.639552653403</c:v>
                </c:pt>
                <c:pt idx="40">
                  <c:v>41251.639552653403</c:v>
                </c:pt>
                <c:pt idx="41">
                  <c:v>41251.639552653403</c:v>
                </c:pt>
                <c:pt idx="42">
                  <c:v>41251.639552653403</c:v>
                </c:pt>
                <c:pt idx="43">
                  <c:v>41251.639552653403</c:v>
                </c:pt>
                <c:pt idx="44">
                  <c:v>41251.639552653403</c:v>
                </c:pt>
                <c:pt idx="45">
                  <c:v>41251.639552653403</c:v>
                </c:pt>
                <c:pt idx="46">
                  <c:v>41251.639552653403</c:v>
                </c:pt>
                <c:pt idx="47">
                  <c:v>41251.639552653403</c:v>
                </c:pt>
                <c:pt idx="48">
                  <c:v>41251.639552653403</c:v>
                </c:pt>
                <c:pt idx="49">
                  <c:v>41251.639552653403</c:v>
                </c:pt>
                <c:pt idx="50">
                  <c:v>41251.639552653403</c:v>
                </c:pt>
                <c:pt idx="51">
                  <c:v>41251.639552653403</c:v>
                </c:pt>
                <c:pt idx="52">
                  <c:v>41251.639552653403</c:v>
                </c:pt>
                <c:pt idx="53">
                  <c:v>41251.639552653403</c:v>
                </c:pt>
                <c:pt idx="54">
                  <c:v>41251.639552653403</c:v>
                </c:pt>
                <c:pt idx="55">
                  <c:v>41251.639552653403</c:v>
                </c:pt>
                <c:pt idx="56">
                  <c:v>41251.639552653403</c:v>
                </c:pt>
                <c:pt idx="57">
                  <c:v>41251.639552653403</c:v>
                </c:pt>
                <c:pt idx="58">
                  <c:v>41251.639552653403</c:v>
                </c:pt>
                <c:pt idx="59">
                  <c:v>41251.639552653403</c:v>
                </c:pt>
                <c:pt idx="60">
                  <c:v>41251.639552653403</c:v>
                </c:pt>
                <c:pt idx="61">
                  <c:v>41251.639552653403</c:v>
                </c:pt>
                <c:pt idx="62">
                  <c:v>41251.639552653403</c:v>
                </c:pt>
                <c:pt idx="63">
                  <c:v>41251.639552653403</c:v>
                </c:pt>
                <c:pt idx="64">
                  <c:v>41251.639552653403</c:v>
                </c:pt>
                <c:pt idx="65">
                  <c:v>41251.639552653403</c:v>
                </c:pt>
                <c:pt idx="66">
                  <c:v>41251.639552653403</c:v>
                </c:pt>
                <c:pt idx="67">
                  <c:v>41251.639552653403</c:v>
                </c:pt>
                <c:pt idx="68">
                  <c:v>41251.639552653403</c:v>
                </c:pt>
                <c:pt idx="69">
                  <c:v>41251.639552653403</c:v>
                </c:pt>
                <c:pt idx="70">
                  <c:v>41251.639552653403</c:v>
                </c:pt>
                <c:pt idx="71">
                  <c:v>41251.639552653403</c:v>
                </c:pt>
                <c:pt idx="72">
                  <c:v>41251.639552653403</c:v>
                </c:pt>
                <c:pt idx="73">
                  <c:v>41251.639552653403</c:v>
                </c:pt>
                <c:pt idx="74">
                  <c:v>41251.639552653403</c:v>
                </c:pt>
                <c:pt idx="75">
                  <c:v>41251.639552653403</c:v>
                </c:pt>
                <c:pt idx="76">
                  <c:v>41251.639552653403</c:v>
                </c:pt>
                <c:pt idx="77">
                  <c:v>41251.639552653403</c:v>
                </c:pt>
                <c:pt idx="78">
                  <c:v>41251.639552653403</c:v>
                </c:pt>
                <c:pt idx="79">
                  <c:v>41251.639552653403</c:v>
                </c:pt>
                <c:pt idx="80">
                  <c:v>41251.639552653403</c:v>
                </c:pt>
                <c:pt idx="81">
                  <c:v>41251.639552653403</c:v>
                </c:pt>
                <c:pt idx="82">
                  <c:v>41251.639552653403</c:v>
                </c:pt>
                <c:pt idx="83">
                  <c:v>41251.639552653403</c:v>
                </c:pt>
                <c:pt idx="84">
                  <c:v>41251.639552653403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25248"/>
        <c:axId val="30726784"/>
      </c:lineChart>
      <c:catAx>
        <c:axId val="3072524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30726784"/>
        <c:crosses val="autoZero"/>
        <c:auto val="1"/>
        <c:lblAlgn val="ctr"/>
        <c:lblOffset val="1"/>
        <c:tickLblSkip val="1"/>
        <c:noMultiLvlLbl val="0"/>
      </c:catAx>
      <c:valAx>
        <c:axId val="307267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072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308498986635"/>
          <c:y val="0.13569585145756199"/>
          <c:w val="0.89166691501013362"/>
          <c:h val="0.77707263070167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2015</c:v>
                </c:pt>
              </c:strCache>
            </c:strRef>
          </c:tx>
          <c:spPr>
            <a:gradFill>
              <a:gsLst>
                <a:gs pos="0">
                  <a:srgbClr val="007600"/>
                </a:gs>
                <a:gs pos="100000">
                  <a:srgbClr val="007600"/>
                </a:gs>
              </a:gsLst>
              <a:lin ang="16200000" scaled="1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7600"/>
                  </a:gs>
                  <a:gs pos="100000">
                    <a:srgbClr val="3AA000"/>
                  </a:gs>
                </a:gsLst>
                <a:lin ang="16200000" scaled="1"/>
              </a:gra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14-4BC9-A4B7-E88DDD0CB2B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прибыль организаций</c:v>
                </c:pt>
                <c:pt idx="1">
                  <c:v>НДФЛ</c:v>
                </c:pt>
                <c:pt idx="2">
                  <c:v>Налог на имущество организаций </c:v>
                </c:pt>
                <c:pt idx="3">
                  <c:v>Акцизы</c:v>
                </c:pt>
                <c:pt idx="4">
                  <c:v>Налог по УСН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32358.7</c:v>
                </c:pt>
                <c:pt idx="1">
                  <c:v>25362.799999999999</c:v>
                </c:pt>
                <c:pt idx="2">
                  <c:v>10738.8</c:v>
                </c:pt>
                <c:pt idx="3">
                  <c:v>5836.6</c:v>
                </c:pt>
                <c:pt idx="4">
                  <c:v>3891.7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14-4BC9-A4B7-E88DDD0CB2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2016</c:v>
                </c:pt>
              </c:strCache>
            </c:strRef>
          </c:tx>
          <c:spPr>
            <a:gradFill>
              <a:gsLst>
                <a:gs pos="0">
                  <a:srgbClr val="007CF1"/>
                </a:gs>
                <a:gs pos="100000">
                  <a:srgbClr val="04BCFE"/>
                </a:gs>
              </a:gsLst>
              <a:lin ang="16200000" scaled="1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прибыль организаций</c:v>
                </c:pt>
                <c:pt idx="1">
                  <c:v>НДФЛ</c:v>
                </c:pt>
                <c:pt idx="2">
                  <c:v>Налог на имущество организаций </c:v>
                </c:pt>
                <c:pt idx="3">
                  <c:v>Акцизы</c:v>
                </c:pt>
                <c:pt idx="4">
                  <c:v>Налог по УСН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33378.199999999997</c:v>
                </c:pt>
                <c:pt idx="1">
                  <c:v>26785.599999999999</c:v>
                </c:pt>
                <c:pt idx="2">
                  <c:v>10946.1</c:v>
                </c:pt>
                <c:pt idx="3">
                  <c:v>7468</c:v>
                </c:pt>
                <c:pt idx="4">
                  <c:v>4170.3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14-4BC9-A4B7-E88DDD0CB2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2016</c:v>
                </c:pt>
              </c:strCache>
            </c:strRef>
          </c:tx>
          <c:spPr>
            <a:gradFill>
              <a:gsLst>
                <a:gs pos="0">
                  <a:srgbClr val="F6B000"/>
                </a:gs>
                <a:gs pos="100000">
                  <a:srgbClr val="FFEA00"/>
                </a:gs>
              </a:gsLst>
              <a:lin ang="16200000" scaled="1"/>
            </a:gra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254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прибыль организаций</c:v>
                </c:pt>
                <c:pt idx="1">
                  <c:v>НДФЛ</c:v>
                </c:pt>
                <c:pt idx="2">
                  <c:v>Налог на имущество организаций </c:v>
                </c:pt>
                <c:pt idx="3">
                  <c:v>Акцизы</c:v>
                </c:pt>
                <c:pt idx="4">
                  <c:v>Налог по УСН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34281.199999999997</c:v>
                </c:pt>
                <c:pt idx="1">
                  <c:v>27811.1</c:v>
                </c:pt>
                <c:pt idx="2">
                  <c:v>11597.1</c:v>
                </c:pt>
                <c:pt idx="3">
                  <c:v>8734</c:v>
                </c:pt>
                <c:pt idx="4">
                  <c:v>4477.5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14-4BC9-A4B7-E88DDD0CB2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axId val="30435200"/>
        <c:axId val="30436736"/>
      </c:barChart>
      <c:catAx>
        <c:axId val="30435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erif" charset="0"/>
                <a:cs typeface="PT Serif" charset="0"/>
              </a:defRPr>
            </a:pPr>
            <a:endParaRPr lang="ru-RU"/>
          </a:p>
        </c:txPr>
        <c:crossAx val="30436736"/>
        <c:crosses val="autoZero"/>
        <c:auto val="1"/>
        <c:lblAlgn val="ctr"/>
        <c:lblOffset val="100"/>
        <c:noMultiLvlLbl val="0"/>
      </c:catAx>
      <c:valAx>
        <c:axId val="30436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3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PT Serif" charset="0"/>
                <a:ea typeface="PT Serif" charset="0"/>
                <a:cs typeface="PT Serif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7281460827697166"/>
          <c:y val="0.92894868245458473"/>
          <c:w val="0.30441704100852568"/>
          <c:h val="4.7024811421271594E-2"/>
        </c:manualLayout>
      </c:layout>
      <c:overlay val="0"/>
      <c:spPr>
        <a:noFill/>
        <a:ln>
          <a:noFill/>
        </a:ln>
        <a:effectLst>
          <a:outerShdw blurRad="304800" dist="152400" dir="5400000" algn="t" rotWithShape="0">
            <a:prstClr val="black">
              <a:alpha val="1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PT Serif" charset="0"/>
              <a:ea typeface="PT Serif" charset="0"/>
              <a:cs typeface="PT Serif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aseline="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3935254591722E-4"/>
          <c:y val="0"/>
          <c:w val="0.97796785735914571"/>
          <c:h val="0.54701310487184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 налоговых и неналоговых</c:v>
                </c:pt>
              </c:strCache>
            </c:strRef>
          </c:tx>
          <c:invertIfNegative val="0"/>
          <c:dPt>
            <c:idx val="14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50"/>
            <c:invertIfNegative val="0"/>
            <c:bubble3D val="0"/>
          </c:dPt>
          <c:dPt>
            <c:idx val="5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4"/>
            <c:invertIfNegative val="0"/>
            <c:bubble3D val="0"/>
          </c:dPt>
          <c:dPt>
            <c:idx val="57"/>
            <c:invertIfNegative val="0"/>
            <c:bubble3D val="0"/>
          </c:dPt>
          <c:dPt>
            <c:idx val="77"/>
            <c:invertIfNegative val="0"/>
            <c:bubble3D val="0"/>
          </c:dPt>
          <c:dLbls>
            <c:dLbl>
              <c:idx val="0"/>
              <c:layout>
                <c:manualLayout>
                  <c:x val="7.370000870641014E-4"/>
                  <c:y val="7.4522959658696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numFmt formatCode="0.0%" sourceLinked="0"/>
              <c:spPr/>
              <c:txPr>
                <a:bodyPr rot="-5400000" vert="horz"/>
                <a:lstStyle/>
                <a:p>
                  <a:pPr>
                    <a:defRPr sz="1000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2.09019676322333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 rot="-5400000" vert="horz"/>
              <a:lstStyle/>
              <a:p>
                <a:pPr>
                  <a:defRPr sz="1000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Лист1!$A$2:$A$86</c:f>
              <c:strCache>
                <c:ptCount val="85"/>
                <c:pt idx="0">
                  <c:v>1 Ульяновская область</c:v>
                </c:pt>
                <c:pt idx="1">
                  <c:v>2 Республика Северная Осетия-Алания</c:v>
                </c:pt>
                <c:pt idx="2">
                  <c:v>3 Чеченская Республика</c:v>
                </c:pt>
                <c:pt idx="3">
                  <c:v>4 Магаданская область</c:v>
                </c:pt>
                <c:pt idx="4">
                  <c:v>5 Иркутская область</c:v>
                </c:pt>
                <c:pt idx="5">
                  <c:v>6 Пензенская область</c:v>
                </c:pt>
                <c:pt idx="6">
                  <c:v>7 г.Севастополь</c:v>
                </c:pt>
                <c:pt idx="7">
                  <c:v>8 Ростовская область</c:v>
                </c:pt>
                <c:pt idx="8">
                  <c:v>9 Вологодская область</c:v>
                </c:pt>
                <c:pt idx="9">
                  <c:v>10 Брянская область</c:v>
                </c:pt>
                <c:pt idx="10">
                  <c:v>11 Алтайский край</c:v>
                </c:pt>
                <c:pt idx="11">
                  <c:v>12 Курганская область</c:v>
                </c:pt>
                <c:pt idx="12">
                  <c:v>13 Республика Адыгея</c:v>
                </c:pt>
                <c:pt idx="13">
                  <c:v>14 Удмуртская Республика</c:v>
                </c:pt>
                <c:pt idx="14">
                  <c:v>15 Еврейская автономная область</c:v>
                </c:pt>
                <c:pt idx="15">
                  <c:v>16 Новосибирская область</c:v>
                </c:pt>
                <c:pt idx="16">
                  <c:v>17 Республика Крым</c:v>
                </c:pt>
                <c:pt idx="17">
                  <c:v>18 Омская область</c:v>
                </c:pt>
                <c:pt idx="18">
                  <c:v>19 Хабаровский край</c:v>
                </c:pt>
                <c:pt idx="19">
                  <c:v>20 Орловская область</c:v>
                </c:pt>
                <c:pt idx="20">
                  <c:v>21 Забайкальский край</c:v>
                </c:pt>
                <c:pt idx="21">
                  <c:v>22 Чувашская Республика</c:v>
                </c:pt>
                <c:pt idx="22">
                  <c:v>23 Республика Тыва</c:v>
                </c:pt>
                <c:pt idx="23">
                  <c:v>24 Смоленская область</c:v>
                </c:pt>
                <c:pt idx="24">
                  <c:v>25 Ставропольский край</c:v>
                </c:pt>
                <c:pt idx="25">
                  <c:v>26 Ямало-Ненецкий автономный округ</c:v>
                </c:pt>
                <c:pt idx="26">
                  <c:v>27 Приморский край</c:v>
                </c:pt>
                <c:pt idx="27">
                  <c:v>28 Республика Дагестан</c:v>
                </c:pt>
                <c:pt idx="28">
                  <c:v>29 Республика Башкортостан</c:v>
                </c:pt>
                <c:pt idx="29">
                  <c:v>30 Республика Мордовия</c:v>
                </c:pt>
                <c:pt idx="30">
                  <c:v>31 Новгородская область</c:v>
                </c:pt>
                <c:pt idx="31">
                  <c:v>32 Ивановская область</c:v>
                </c:pt>
                <c:pt idx="32">
                  <c:v>33 Краснодарский край</c:v>
                </c:pt>
                <c:pt idx="33">
                  <c:v>34 Владимирская область</c:v>
                </c:pt>
                <c:pt idx="34">
                  <c:v>35 Костромская область</c:v>
                </c:pt>
                <c:pt idx="35">
                  <c:v>36 Самарская область</c:v>
                </c:pt>
                <c:pt idx="36">
                  <c:v>37 Воронежская область</c:v>
                </c:pt>
                <c:pt idx="37">
                  <c:v>38 Красноярский край</c:v>
                </c:pt>
                <c:pt idx="38">
                  <c:v>39 Псковская область</c:v>
                </c:pt>
                <c:pt idx="39">
                  <c:v>40 Московская область</c:v>
                </c:pt>
                <c:pt idx="40">
                  <c:v>41 Саратовская область</c:v>
                </c:pt>
                <c:pt idx="41">
                  <c:v>42 Нижегородская область</c:v>
                </c:pt>
                <c:pt idx="42">
                  <c:v>43 Республика Татарстан</c:v>
                </c:pt>
                <c:pt idx="43">
                  <c:v>44 Карачаево-Черкесская Республика</c:v>
                </c:pt>
                <c:pt idx="44">
                  <c:v>45 Мурманская область</c:v>
                </c:pt>
                <c:pt idx="45">
                  <c:v>46 Томская область</c:v>
                </c:pt>
                <c:pt idx="46">
                  <c:v>47 Республика Алтай</c:v>
                </c:pt>
                <c:pt idx="47">
                  <c:v>48 Свердловская область</c:v>
                </c:pt>
                <c:pt idx="48">
                  <c:v>49 Кабардино-Балкарская Республика</c:v>
                </c:pt>
                <c:pt idx="49">
                  <c:v>50 г.Москва</c:v>
                </c:pt>
                <c:pt idx="50">
                  <c:v>51 Камчатский край</c:v>
                </c:pt>
                <c:pt idx="51">
                  <c:v>52 Рязанская область</c:v>
                </c:pt>
                <c:pt idx="52">
                  <c:v>53 Пермский край</c:v>
                </c:pt>
                <c:pt idx="53">
                  <c:v>54 Республика Карелия</c:v>
                </c:pt>
                <c:pt idx="54">
                  <c:v>55 Амурская область</c:v>
                </c:pt>
                <c:pt idx="55">
                  <c:v>56 Республика Хакасия</c:v>
                </c:pt>
                <c:pt idx="56">
                  <c:v>57 Республика Калмыкия</c:v>
                </c:pt>
                <c:pt idx="57">
                  <c:v>58 Тамбовская область</c:v>
                </c:pt>
                <c:pt idx="58">
                  <c:v>59 Республика Саха (Якутия)</c:v>
                </c:pt>
                <c:pt idx="59">
                  <c:v>60 Республика Ингушетия</c:v>
                </c:pt>
                <c:pt idx="60">
                  <c:v>61 Челябинская область</c:v>
                </c:pt>
                <c:pt idx="61">
                  <c:v>62 г.Санкт-Петербург</c:v>
                </c:pt>
                <c:pt idx="62">
                  <c:v>63 Тульская область</c:v>
                </c:pt>
                <c:pt idx="63">
                  <c:v>64 Республика Марий Эл</c:v>
                </c:pt>
                <c:pt idx="64">
                  <c:v>65 Республика Коми</c:v>
                </c:pt>
                <c:pt idx="65">
                  <c:v>66 Калининградская область</c:v>
                </c:pt>
                <c:pt idx="66">
                  <c:v>67 Ярославская область</c:v>
                </c:pt>
                <c:pt idx="67">
                  <c:v>68 Ленинградская область</c:v>
                </c:pt>
                <c:pt idx="68">
                  <c:v>69 Чукотский автономный округ</c:v>
                </c:pt>
                <c:pt idx="69">
                  <c:v>70 Калужская область</c:v>
                </c:pt>
                <c:pt idx="70">
                  <c:v>71 Белгородская область</c:v>
                </c:pt>
                <c:pt idx="71">
                  <c:v>72 Кемеровская область</c:v>
                </c:pt>
                <c:pt idx="72">
                  <c:v>73 Республика Бурятия</c:v>
                </c:pt>
                <c:pt idx="73">
                  <c:v>74 Липецкая область</c:v>
                </c:pt>
                <c:pt idx="74">
                  <c:v>75 Тверская область</c:v>
                </c:pt>
                <c:pt idx="75">
                  <c:v>76 Волгоградская область</c:v>
                </c:pt>
                <c:pt idx="76">
                  <c:v>77 Кировская область</c:v>
                </c:pt>
                <c:pt idx="77">
                  <c:v>78 Курская область</c:v>
                </c:pt>
                <c:pt idx="78">
                  <c:v>79 Оренбургская область</c:v>
                </c:pt>
                <c:pt idx="79">
                  <c:v>80 Архангельская область</c:v>
                </c:pt>
                <c:pt idx="80">
                  <c:v>81 Астраханская область</c:v>
                </c:pt>
                <c:pt idx="81">
                  <c:v>82 Тюменская область</c:v>
                </c:pt>
                <c:pt idx="82">
                  <c:v>83 Ханты-Мансийский автономный округ</c:v>
                </c:pt>
                <c:pt idx="83">
                  <c:v>84 Ненецкий автономный округ</c:v>
                </c:pt>
                <c:pt idx="84">
                  <c:v>85 Сахалинская область</c:v>
                </c:pt>
              </c:strCache>
            </c:strRef>
          </c:cat>
          <c:val>
            <c:numRef>
              <c:f>Лист1!$B$2:$B$86</c:f>
              <c:numCache>
                <c:formatCode>#,##0.000</c:formatCode>
                <c:ptCount val="85"/>
                <c:pt idx="0">
                  <c:v>1.3380231432913265</c:v>
                </c:pt>
                <c:pt idx="1">
                  <c:v>1.3308140260869676</c:v>
                </c:pt>
                <c:pt idx="2">
                  <c:v>1.3303761173576816</c:v>
                </c:pt>
                <c:pt idx="3">
                  <c:v>1.2903071458841582</c:v>
                </c:pt>
                <c:pt idx="4">
                  <c:v>1.271929864458569</c:v>
                </c:pt>
                <c:pt idx="5">
                  <c:v>1.2602806939331113</c:v>
                </c:pt>
                <c:pt idx="6">
                  <c:v>1.2590066781247256</c:v>
                </c:pt>
                <c:pt idx="7">
                  <c:v>1.23993163714165</c:v>
                </c:pt>
                <c:pt idx="8">
                  <c:v>1.2344348374632472</c:v>
                </c:pt>
                <c:pt idx="9">
                  <c:v>1.2236956739752605</c:v>
                </c:pt>
                <c:pt idx="10">
                  <c:v>1.2122171400073387</c:v>
                </c:pt>
                <c:pt idx="11">
                  <c:v>1.2097544795475903</c:v>
                </c:pt>
                <c:pt idx="12">
                  <c:v>1.2068622298024083</c:v>
                </c:pt>
                <c:pt idx="13">
                  <c:v>1.2052953354403091</c:v>
                </c:pt>
                <c:pt idx="14">
                  <c:v>1.1965529505650316</c:v>
                </c:pt>
                <c:pt idx="15">
                  <c:v>1.1929623417489117</c:v>
                </c:pt>
                <c:pt idx="16">
                  <c:v>1.1828316878044984</c:v>
                </c:pt>
                <c:pt idx="17">
                  <c:v>1.1800938817748401</c:v>
                </c:pt>
                <c:pt idx="18">
                  <c:v>1.176014346308736</c:v>
                </c:pt>
                <c:pt idx="19">
                  <c:v>1.1749432328549931</c:v>
                </c:pt>
                <c:pt idx="20">
                  <c:v>1.173419182662566</c:v>
                </c:pt>
                <c:pt idx="21">
                  <c:v>1.1691502926859885</c:v>
                </c:pt>
                <c:pt idx="22">
                  <c:v>1.1680895722917926</c:v>
                </c:pt>
                <c:pt idx="23">
                  <c:v>1.1657622421635929</c:v>
                </c:pt>
                <c:pt idx="24">
                  <c:v>1.1652458621119219</c:v>
                </c:pt>
                <c:pt idx="25">
                  <c:v>1.1648228238683058</c:v>
                </c:pt>
                <c:pt idx="26">
                  <c:v>1.1646360762852106</c:v>
                </c:pt>
                <c:pt idx="27">
                  <c:v>1.1603299062459713</c:v>
                </c:pt>
                <c:pt idx="28">
                  <c:v>1.1579383383190811</c:v>
                </c:pt>
                <c:pt idx="29">
                  <c:v>1.1569826619579648</c:v>
                </c:pt>
                <c:pt idx="30">
                  <c:v>1.1551276459838602</c:v>
                </c:pt>
                <c:pt idx="31">
                  <c:v>1.1542663456719648</c:v>
                </c:pt>
                <c:pt idx="32">
                  <c:v>1.1536138281609765</c:v>
                </c:pt>
                <c:pt idx="33">
                  <c:v>1.1501044185226432</c:v>
                </c:pt>
                <c:pt idx="34">
                  <c:v>1.1498944653806156</c:v>
                </c:pt>
                <c:pt idx="35">
                  <c:v>1.1490318837365772</c:v>
                </c:pt>
                <c:pt idx="36">
                  <c:v>1.1456440395945233</c:v>
                </c:pt>
                <c:pt idx="37">
                  <c:v>1.1370689468011024</c:v>
                </c:pt>
                <c:pt idx="38">
                  <c:v>1.1358012466821086</c:v>
                </c:pt>
                <c:pt idx="39">
                  <c:v>1.1331789747634233</c:v>
                </c:pt>
                <c:pt idx="40">
                  <c:v>1.1324616339193496</c:v>
                </c:pt>
                <c:pt idx="41">
                  <c:v>1.1310817280138283</c:v>
                </c:pt>
                <c:pt idx="42">
                  <c:v>1.1295608496415468</c:v>
                </c:pt>
                <c:pt idx="43">
                  <c:v>1.1278811108269073</c:v>
                </c:pt>
                <c:pt idx="44">
                  <c:v>1.1266172412195568</c:v>
                </c:pt>
                <c:pt idx="45">
                  <c:v>1.124780727341276</c:v>
                </c:pt>
                <c:pt idx="46">
                  <c:v>1.1225143382858771</c:v>
                </c:pt>
                <c:pt idx="47">
                  <c:v>1.1215547933574614</c:v>
                </c:pt>
                <c:pt idx="48">
                  <c:v>1.1166633715718752</c:v>
                </c:pt>
                <c:pt idx="49">
                  <c:v>1.1165001036666533</c:v>
                </c:pt>
                <c:pt idx="50">
                  <c:v>1.1157081357102516</c:v>
                </c:pt>
                <c:pt idx="51">
                  <c:v>1.115134742216654</c:v>
                </c:pt>
                <c:pt idx="52">
                  <c:v>1.108539297755589</c:v>
                </c:pt>
                <c:pt idx="53">
                  <c:v>1.1036743031863328</c:v>
                </c:pt>
                <c:pt idx="54">
                  <c:v>1.1031630204635026</c:v>
                </c:pt>
                <c:pt idx="55">
                  <c:v>1.1013598520102497</c:v>
                </c:pt>
                <c:pt idx="56">
                  <c:v>1.1010196083978883</c:v>
                </c:pt>
                <c:pt idx="57">
                  <c:v>1.0995679995684673</c:v>
                </c:pt>
                <c:pt idx="58">
                  <c:v>1.0955303761755988</c:v>
                </c:pt>
                <c:pt idx="59">
                  <c:v>1.0944640121083786</c:v>
                </c:pt>
                <c:pt idx="60">
                  <c:v>1.0919945226327139</c:v>
                </c:pt>
                <c:pt idx="61">
                  <c:v>1.0914148341063201</c:v>
                </c:pt>
                <c:pt idx="62">
                  <c:v>1.0857756821617568</c:v>
                </c:pt>
                <c:pt idx="63">
                  <c:v>1.081934218731784</c:v>
                </c:pt>
                <c:pt idx="64">
                  <c:v>1.0768975098411653</c:v>
                </c:pt>
                <c:pt idx="65">
                  <c:v>1.0758870860356664</c:v>
                </c:pt>
                <c:pt idx="66">
                  <c:v>1.0725524164981437</c:v>
                </c:pt>
                <c:pt idx="67">
                  <c:v>1.0660693779723835</c:v>
                </c:pt>
                <c:pt idx="68">
                  <c:v>1.0638858553996982</c:v>
                </c:pt>
                <c:pt idx="69">
                  <c:v>1.0571689629023393</c:v>
                </c:pt>
                <c:pt idx="70">
                  <c:v>1.0508071792778821</c:v>
                </c:pt>
                <c:pt idx="71">
                  <c:v>1.0490745564538433</c:v>
                </c:pt>
                <c:pt idx="72">
                  <c:v>1.0408404984426176</c:v>
                </c:pt>
                <c:pt idx="73">
                  <c:v>1.036990775168799</c:v>
                </c:pt>
                <c:pt idx="74">
                  <c:v>1.0318048336808405</c:v>
                </c:pt>
                <c:pt idx="75">
                  <c:v>1.0275479283649545</c:v>
                </c:pt>
                <c:pt idx="76">
                  <c:v>1.0208379266454155</c:v>
                </c:pt>
                <c:pt idx="77">
                  <c:v>1.0205484478760254</c:v>
                </c:pt>
                <c:pt idx="78">
                  <c:v>0.98128760953603411</c:v>
                </c:pt>
                <c:pt idx="79">
                  <c:v>0.9792491129961246</c:v>
                </c:pt>
                <c:pt idx="80">
                  <c:v>0.92925630990492114</c:v>
                </c:pt>
                <c:pt idx="81">
                  <c:v>0.9186375303345381</c:v>
                </c:pt>
                <c:pt idx="82">
                  <c:v>0.88455177202969615</c:v>
                </c:pt>
                <c:pt idx="83">
                  <c:v>0.74294111903774329</c:v>
                </c:pt>
                <c:pt idx="84">
                  <c:v>0.65437053826821479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29470720"/>
        <c:axId val="2947225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 РФ</c:v>
                </c:pt>
              </c:strCache>
            </c:strRef>
          </c:tx>
          <c:marker>
            <c:symbol val="none"/>
          </c:marker>
          <c:dPt>
            <c:idx val="18"/>
            <c:bubble3D val="0"/>
          </c:dPt>
          <c:dPt>
            <c:idx val="24"/>
            <c:bubble3D val="0"/>
          </c:dPt>
          <c:cat>
            <c:strRef>
              <c:f>Лист1!$A$2:$A$86</c:f>
              <c:strCache>
                <c:ptCount val="85"/>
                <c:pt idx="0">
                  <c:v>1 Ульяновская область</c:v>
                </c:pt>
                <c:pt idx="1">
                  <c:v>2 Республика Северная Осетия-Алания</c:v>
                </c:pt>
                <c:pt idx="2">
                  <c:v>3 Чеченская Республика</c:v>
                </c:pt>
                <c:pt idx="3">
                  <c:v>4 Магаданская область</c:v>
                </c:pt>
                <c:pt idx="4">
                  <c:v>5 Иркутская область</c:v>
                </c:pt>
                <c:pt idx="5">
                  <c:v>6 Пензенская область</c:v>
                </c:pt>
                <c:pt idx="6">
                  <c:v>7 г.Севастополь</c:v>
                </c:pt>
                <c:pt idx="7">
                  <c:v>8 Ростовская область</c:v>
                </c:pt>
                <c:pt idx="8">
                  <c:v>9 Вологодская область</c:v>
                </c:pt>
                <c:pt idx="9">
                  <c:v>10 Брянская область</c:v>
                </c:pt>
                <c:pt idx="10">
                  <c:v>11 Алтайский край</c:v>
                </c:pt>
                <c:pt idx="11">
                  <c:v>12 Курганская область</c:v>
                </c:pt>
                <c:pt idx="12">
                  <c:v>13 Республика Адыгея</c:v>
                </c:pt>
                <c:pt idx="13">
                  <c:v>14 Удмуртская Республика</c:v>
                </c:pt>
                <c:pt idx="14">
                  <c:v>15 Еврейская автономная область</c:v>
                </c:pt>
                <c:pt idx="15">
                  <c:v>16 Новосибирская область</c:v>
                </c:pt>
                <c:pt idx="16">
                  <c:v>17 Республика Крым</c:v>
                </c:pt>
                <c:pt idx="17">
                  <c:v>18 Омская область</c:v>
                </c:pt>
                <c:pt idx="18">
                  <c:v>19 Хабаровский край</c:v>
                </c:pt>
                <c:pt idx="19">
                  <c:v>20 Орловская область</c:v>
                </c:pt>
                <c:pt idx="20">
                  <c:v>21 Забайкальский край</c:v>
                </c:pt>
                <c:pt idx="21">
                  <c:v>22 Чувашская Республика</c:v>
                </c:pt>
                <c:pt idx="22">
                  <c:v>23 Республика Тыва</c:v>
                </c:pt>
                <c:pt idx="23">
                  <c:v>24 Смоленская область</c:v>
                </c:pt>
                <c:pt idx="24">
                  <c:v>25 Ставропольский край</c:v>
                </c:pt>
                <c:pt idx="25">
                  <c:v>26 Ямало-Ненецкий автономный округ</c:v>
                </c:pt>
                <c:pt idx="26">
                  <c:v>27 Приморский край</c:v>
                </c:pt>
                <c:pt idx="27">
                  <c:v>28 Республика Дагестан</c:v>
                </c:pt>
                <c:pt idx="28">
                  <c:v>29 Республика Башкортостан</c:v>
                </c:pt>
                <c:pt idx="29">
                  <c:v>30 Республика Мордовия</c:v>
                </c:pt>
                <c:pt idx="30">
                  <c:v>31 Новгородская область</c:v>
                </c:pt>
                <c:pt idx="31">
                  <c:v>32 Ивановская область</c:v>
                </c:pt>
                <c:pt idx="32">
                  <c:v>33 Краснодарский край</c:v>
                </c:pt>
                <c:pt idx="33">
                  <c:v>34 Владимирская область</c:v>
                </c:pt>
                <c:pt idx="34">
                  <c:v>35 Костромская область</c:v>
                </c:pt>
                <c:pt idx="35">
                  <c:v>36 Самарская область</c:v>
                </c:pt>
                <c:pt idx="36">
                  <c:v>37 Воронежская область</c:v>
                </c:pt>
                <c:pt idx="37">
                  <c:v>38 Красноярский край</c:v>
                </c:pt>
                <c:pt idx="38">
                  <c:v>39 Псковская область</c:v>
                </c:pt>
                <c:pt idx="39">
                  <c:v>40 Московская область</c:v>
                </c:pt>
                <c:pt idx="40">
                  <c:v>41 Саратовская область</c:v>
                </c:pt>
                <c:pt idx="41">
                  <c:v>42 Нижегородская область</c:v>
                </c:pt>
                <c:pt idx="42">
                  <c:v>43 Республика Татарстан</c:v>
                </c:pt>
                <c:pt idx="43">
                  <c:v>44 Карачаево-Черкесская Республика</c:v>
                </c:pt>
                <c:pt idx="44">
                  <c:v>45 Мурманская область</c:v>
                </c:pt>
                <c:pt idx="45">
                  <c:v>46 Томская область</c:v>
                </c:pt>
                <c:pt idx="46">
                  <c:v>47 Республика Алтай</c:v>
                </c:pt>
                <c:pt idx="47">
                  <c:v>48 Свердловская область</c:v>
                </c:pt>
                <c:pt idx="48">
                  <c:v>49 Кабардино-Балкарская Республика</c:v>
                </c:pt>
                <c:pt idx="49">
                  <c:v>50 г.Москва</c:v>
                </c:pt>
                <c:pt idx="50">
                  <c:v>51 Камчатский край</c:v>
                </c:pt>
                <c:pt idx="51">
                  <c:v>52 Рязанская область</c:v>
                </c:pt>
                <c:pt idx="52">
                  <c:v>53 Пермский край</c:v>
                </c:pt>
                <c:pt idx="53">
                  <c:v>54 Республика Карелия</c:v>
                </c:pt>
                <c:pt idx="54">
                  <c:v>55 Амурская область</c:v>
                </c:pt>
                <c:pt idx="55">
                  <c:v>56 Республика Хакасия</c:v>
                </c:pt>
                <c:pt idx="56">
                  <c:v>57 Республика Калмыкия</c:v>
                </c:pt>
                <c:pt idx="57">
                  <c:v>58 Тамбовская область</c:v>
                </c:pt>
                <c:pt idx="58">
                  <c:v>59 Республика Саха (Якутия)</c:v>
                </c:pt>
                <c:pt idx="59">
                  <c:v>60 Республика Ингушетия</c:v>
                </c:pt>
                <c:pt idx="60">
                  <c:v>61 Челябинская область</c:v>
                </c:pt>
                <c:pt idx="61">
                  <c:v>62 г.Санкт-Петербург</c:v>
                </c:pt>
                <c:pt idx="62">
                  <c:v>63 Тульская область</c:v>
                </c:pt>
                <c:pt idx="63">
                  <c:v>64 Республика Марий Эл</c:v>
                </c:pt>
                <c:pt idx="64">
                  <c:v>65 Республика Коми</c:v>
                </c:pt>
                <c:pt idx="65">
                  <c:v>66 Калининградская область</c:v>
                </c:pt>
                <c:pt idx="66">
                  <c:v>67 Ярославская область</c:v>
                </c:pt>
                <c:pt idx="67">
                  <c:v>68 Ленинградская область</c:v>
                </c:pt>
                <c:pt idx="68">
                  <c:v>69 Чукотский автономный округ</c:v>
                </c:pt>
                <c:pt idx="69">
                  <c:v>70 Калужская область</c:v>
                </c:pt>
                <c:pt idx="70">
                  <c:v>71 Белгородская область</c:v>
                </c:pt>
                <c:pt idx="71">
                  <c:v>72 Кемеровская область</c:v>
                </c:pt>
                <c:pt idx="72">
                  <c:v>73 Республика Бурятия</c:v>
                </c:pt>
                <c:pt idx="73">
                  <c:v>74 Липецкая область</c:v>
                </c:pt>
                <c:pt idx="74">
                  <c:v>75 Тверская область</c:v>
                </c:pt>
                <c:pt idx="75">
                  <c:v>76 Волгоградская область</c:v>
                </c:pt>
                <c:pt idx="76">
                  <c:v>77 Кировская область</c:v>
                </c:pt>
                <c:pt idx="77">
                  <c:v>78 Курская область</c:v>
                </c:pt>
                <c:pt idx="78">
                  <c:v>79 Оренбургская область</c:v>
                </c:pt>
                <c:pt idx="79">
                  <c:v>80 Архангельская область</c:v>
                </c:pt>
                <c:pt idx="80">
                  <c:v>81 Астраханская область</c:v>
                </c:pt>
                <c:pt idx="81">
                  <c:v>82 Тюменская область</c:v>
                </c:pt>
                <c:pt idx="82">
                  <c:v>83 Ханты-Мансийский автономный округ</c:v>
                </c:pt>
                <c:pt idx="83">
                  <c:v>84 Ненецкий автономный округ</c:v>
                </c:pt>
                <c:pt idx="84">
                  <c:v>85 Сахалинская область</c:v>
                </c:pt>
              </c:strCache>
            </c:strRef>
          </c:cat>
          <c:val>
            <c:numRef>
              <c:f>Лист1!$C$2:$C$86</c:f>
              <c:numCache>
                <c:formatCode>#,##0.000</c:formatCode>
                <c:ptCount val="85"/>
                <c:pt idx="0">
                  <c:v>1.0963117533228213</c:v>
                </c:pt>
                <c:pt idx="1">
                  <c:v>1.0963117533228213</c:v>
                </c:pt>
                <c:pt idx="2">
                  <c:v>1.0963117533228213</c:v>
                </c:pt>
                <c:pt idx="3">
                  <c:v>1.0963117533228213</c:v>
                </c:pt>
                <c:pt idx="4">
                  <c:v>1.0963117533228213</c:v>
                </c:pt>
                <c:pt idx="5">
                  <c:v>1.0963117533228213</c:v>
                </c:pt>
                <c:pt idx="6">
                  <c:v>1.0963117533228213</c:v>
                </c:pt>
                <c:pt idx="7">
                  <c:v>1.0963117533228213</c:v>
                </c:pt>
                <c:pt idx="8">
                  <c:v>1.0963117533228213</c:v>
                </c:pt>
                <c:pt idx="9">
                  <c:v>1.0963117533228213</c:v>
                </c:pt>
                <c:pt idx="10">
                  <c:v>1.0963117533228213</c:v>
                </c:pt>
                <c:pt idx="11">
                  <c:v>1.0963117533228213</c:v>
                </c:pt>
                <c:pt idx="12">
                  <c:v>1.0963117533228213</c:v>
                </c:pt>
                <c:pt idx="13">
                  <c:v>1.0963117533228213</c:v>
                </c:pt>
                <c:pt idx="14">
                  <c:v>1.0963117533228213</c:v>
                </c:pt>
                <c:pt idx="15">
                  <c:v>1.0963117533228213</c:v>
                </c:pt>
                <c:pt idx="16">
                  <c:v>1.0963117533228213</c:v>
                </c:pt>
                <c:pt idx="17">
                  <c:v>1.0963117533228213</c:v>
                </c:pt>
                <c:pt idx="18">
                  <c:v>1.0963117533228213</c:v>
                </c:pt>
                <c:pt idx="19">
                  <c:v>1.0963117533228213</c:v>
                </c:pt>
                <c:pt idx="20">
                  <c:v>1.0963117533228213</c:v>
                </c:pt>
                <c:pt idx="21">
                  <c:v>1.0963117533228213</c:v>
                </c:pt>
                <c:pt idx="22">
                  <c:v>1.0963117533228213</c:v>
                </c:pt>
                <c:pt idx="23">
                  <c:v>1.0963117533228213</c:v>
                </c:pt>
                <c:pt idx="24">
                  <c:v>1.0963117533228213</c:v>
                </c:pt>
                <c:pt idx="25">
                  <c:v>1.0963117533228213</c:v>
                </c:pt>
                <c:pt idx="26">
                  <c:v>1.0963117533228213</c:v>
                </c:pt>
                <c:pt idx="27">
                  <c:v>1.0963117533228213</c:v>
                </c:pt>
                <c:pt idx="28">
                  <c:v>1.0963117533228213</c:v>
                </c:pt>
                <c:pt idx="29">
                  <c:v>1.0963117533228213</c:v>
                </c:pt>
                <c:pt idx="30">
                  <c:v>1.0963117533228213</c:v>
                </c:pt>
                <c:pt idx="31">
                  <c:v>1.0963117533228213</c:v>
                </c:pt>
                <c:pt idx="32">
                  <c:v>1.0963117533228213</c:v>
                </c:pt>
                <c:pt idx="33">
                  <c:v>1.0963117533228213</c:v>
                </c:pt>
                <c:pt idx="34">
                  <c:v>1.0963117533228213</c:v>
                </c:pt>
                <c:pt idx="35">
                  <c:v>1.0963117533228213</c:v>
                </c:pt>
                <c:pt idx="36">
                  <c:v>1.0963117533228213</c:v>
                </c:pt>
                <c:pt idx="37">
                  <c:v>1.0963117533228213</c:v>
                </c:pt>
                <c:pt idx="38">
                  <c:v>1.0963117533228213</c:v>
                </c:pt>
                <c:pt idx="39">
                  <c:v>1.0963117533228213</c:v>
                </c:pt>
                <c:pt idx="40">
                  <c:v>1.0963117533228213</c:v>
                </c:pt>
                <c:pt idx="41">
                  <c:v>1.0963117533228213</c:v>
                </c:pt>
                <c:pt idx="42">
                  <c:v>1.0963117533228213</c:v>
                </c:pt>
                <c:pt idx="43">
                  <c:v>1.0963117533228213</c:v>
                </c:pt>
                <c:pt idx="44">
                  <c:v>1.0963117533228213</c:v>
                </c:pt>
                <c:pt idx="45">
                  <c:v>1.0963117533228213</c:v>
                </c:pt>
                <c:pt idx="46">
                  <c:v>1.0963117533228213</c:v>
                </c:pt>
                <c:pt idx="47">
                  <c:v>1.0963117533228213</c:v>
                </c:pt>
                <c:pt idx="48">
                  <c:v>1.0963117533228213</c:v>
                </c:pt>
                <c:pt idx="49">
                  <c:v>1.0963117533228213</c:v>
                </c:pt>
                <c:pt idx="50">
                  <c:v>1.0963117533228213</c:v>
                </c:pt>
                <c:pt idx="51">
                  <c:v>1.0963117533228213</c:v>
                </c:pt>
                <c:pt idx="52">
                  <c:v>1.0963117533228213</c:v>
                </c:pt>
                <c:pt idx="53">
                  <c:v>1.0963117533228213</c:v>
                </c:pt>
                <c:pt idx="54">
                  <c:v>1.0963117533228213</c:v>
                </c:pt>
                <c:pt idx="55">
                  <c:v>1.0963117533228213</c:v>
                </c:pt>
                <c:pt idx="56">
                  <c:v>1.0963117533228213</c:v>
                </c:pt>
                <c:pt idx="57">
                  <c:v>1.0963117533228213</c:v>
                </c:pt>
                <c:pt idx="58">
                  <c:v>1.0963117533228213</c:v>
                </c:pt>
                <c:pt idx="59">
                  <c:v>1.0963117533228213</c:v>
                </c:pt>
                <c:pt idx="60">
                  <c:v>1.0963117533228213</c:v>
                </c:pt>
                <c:pt idx="61">
                  <c:v>1.0963117533228213</c:v>
                </c:pt>
                <c:pt idx="62">
                  <c:v>1.0963117533228213</c:v>
                </c:pt>
                <c:pt idx="63">
                  <c:v>1.0963117533228213</c:v>
                </c:pt>
                <c:pt idx="64">
                  <c:v>1.0963117533228213</c:v>
                </c:pt>
                <c:pt idx="65">
                  <c:v>1.0963117533228213</c:v>
                </c:pt>
                <c:pt idx="66">
                  <c:v>1.0963117533228213</c:v>
                </c:pt>
                <c:pt idx="67">
                  <c:v>1.0963117533228213</c:v>
                </c:pt>
                <c:pt idx="68">
                  <c:v>1.0963117533228213</c:v>
                </c:pt>
                <c:pt idx="69">
                  <c:v>1.0963117533228213</c:v>
                </c:pt>
                <c:pt idx="70">
                  <c:v>1.0963117533228213</c:v>
                </c:pt>
                <c:pt idx="71">
                  <c:v>1.0963117533228213</c:v>
                </c:pt>
                <c:pt idx="72">
                  <c:v>1.0963117533228213</c:v>
                </c:pt>
                <c:pt idx="73">
                  <c:v>1.0963117533228213</c:v>
                </c:pt>
                <c:pt idx="74">
                  <c:v>1.0963117533228213</c:v>
                </c:pt>
                <c:pt idx="75">
                  <c:v>1.0963117533228213</c:v>
                </c:pt>
                <c:pt idx="76">
                  <c:v>1.0963117533228213</c:v>
                </c:pt>
                <c:pt idx="77">
                  <c:v>1.0963117533228213</c:v>
                </c:pt>
                <c:pt idx="78">
                  <c:v>1.0963117533228213</c:v>
                </c:pt>
                <c:pt idx="79">
                  <c:v>1.0963117533228213</c:v>
                </c:pt>
                <c:pt idx="80">
                  <c:v>1.0963117533228213</c:v>
                </c:pt>
                <c:pt idx="81">
                  <c:v>1.0963117533228213</c:v>
                </c:pt>
                <c:pt idx="82">
                  <c:v>1.0963117533228213</c:v>
                </c:pt>
                <c:pt idx="83">
                  <c:v>1.0963117533228213</c:v>
                </c:pt>
                <c:pt idx="84">
                  <c:v>1.0963117533228213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по ПФО</c:v>
                </c:pt>
              </c:strCache>
            </c:strRef>
          </c:tx>
          <c:marker>
            <c:symbol val="none"/>
          </c:marker>
          <c:cat>
            <c:strRef>
              <c:f>Лист1!$A$2:$A$86</c:f>
              <c:strCache>
                <c:ptCount val="85"/>
                <c:pt idx="0">
                  <c:v>1 Ульяновская область</c:v>
                </c:pt>
                <c:pt idx="1">
                  <c:v>2 Республика Северная Осетия-Алания</c:v>
                </c:pt>
                <c:pt idx="2">
                  <c:v>3 Чеченская Республика</c:v>
                </c:pt>
                <c:pt idx="3">
                  <c:v>4 Магаданская область</c:v>
                </c:pt>
                <c:pt idx="4">
                  <c:v>5 Иркутская область</c:v>
                </c:pt>
                <c:pt idx="5">
                  <c:v>6 Пензенская область</c:v>
                </c:pt>
                <c:pt idx="6">
                  <c:v>7 г.Севастополь</c:v>
                </c:pt>
                <c:pt idx="7">
                  <c:v>8 Ростовская область</c:v>
                </c:pt>
                <c:pt idx="8">
                  <c:v>9 Вологодская область</c:v>
                </c:pt>
                <c:pt idx="9">
                  <c:v>10 Брянская область</c:v>
                </c:pt>
                <c:pt idx="10">
                  <c:v>11 Алтайский край</c:v>
                </c:pt>
                <c:pt idx="11">
                  <c:v>12 Курганская область</c:v>
                </c:pt>
                <c:pt idx="12">
                  <c:v>13 Республика Адыгея</c:v>
                </c:pt>
                <c:pt idx="13">
                  <c:v>14 Удмуртская Республика</c:v>
                </c:pt>
                <c:pt idx="14">
                  <c:v>15 Еврейская автономная область</c:v>
                </c:pt>
                <c:pt idx="15">
                  <c:v>16 Новосибирская область</c:v>
                </c:pt>
                <c:pt idx="16">
                  <c:v>17 Республика Крым</c:v>
                </c:pt>
                <c:pt idx="17">
                  <c:v>18 Омская область</c:v>
                </c:pt>
                <c:pt idx="18">
                  <c:v>19 Хабаровский край</c:v>
                </c:pt>
                <c:pt idx="19">
                  <c:v>20 Орловская область</c:v>
                </c:pt>
                <c:pt idx="20">
                  <c:v>21 Забайкальский край</c:v>
                </c:pt>
                <c:pt idx="21">
                  <c:v>22 Чувашская Республика</c:v>
                </c:pt>
                <c:pt idx="22">
                  <c:v>23 Республика Тыва</c:v>
                </c:pt>
                <c:pt idx="23">
                  <c:v>24 Смоленская область</c:v>
                </c:pt>
                <c:pt idx="24">
                  <c:v>25 Ставропольский край</c:v>
                </c:pt>
                <c:pt idx="25">
                  <c:v>26 Ямало-Ненецкий автономный округ</c:v>
                </c:pt>
                <c:pt idx="26">
                  <c:v>27 Приморский край</c:v>
                </c:pt>
                <c:pt idx="27">
                  <c:v>28 Республика Дагестан</c:v>
                </c:pt>
                <c:pt idx="28">
                  <c:v>29 Республика Башкортостан</c:v>
                </c:pt>
                <c:pt idx="29">
                  <c:v>30 Республика Мордовия</c:v>
                </c:pt>
                <c:pt idx="30">
                  <c:v>31 Новгородская область</c:v>
                </c:pt>
                <c:pt idx="31">
                  <c:v>32 Ивановская область</c:v>
                </c:pt>
                <c:pt idx="32">
                  <c:v>33 Краснодарский край</c:v>
                </c:pt>
                <c:pt idx="33">
                  <c:v>34 Владимирская область</c:v>
                </c:pt>
                <c:pt idx="34">
                  <c:v>35 Костромская область</c:v>
                </c:pt>
                <c:pt idx="35">
                  <c:v>36 Самарская область</c:v>
                </c:pt>
                <c:pt idx="36">
                  <c:v>37 Воронежская область</c:v>
                </c:pt>
                <c:pt idx="37">
                  <c:v>38 Красноярский край</c:v>
                </c:pt>
                <c:pt idx="38">
                  <c:v>39 Псковская область</c:v>
                </c:pt>
                <c:pt idx="39">
                  <c:v>40 Московская область</c:v>
                </c:pt>
                <c:pt idx="40">
                  <c:v>41 Саратовская область</c:v>
                </c:pt>
                <c:pt idx="41">
                  <c:v>42 Нижегородская область</c:v>
                </c:pt>
                <c:pt idx="42">
                  <c:v>43 Республика Татарстан</c:v>
                </c:pt>
                <c:pt idx="43">
                  <c:v>44 Карачаево-Черкесская Республика</c:v>
                </c:pt>
                <c:pt idx="44">
                  <c:v>45 Мурманская область</c:v>
                </c:pt>
                <c:pt idx="45">
                  <c:v>46 Томская область</c:v>
                </c:pt>
                <c:pt idx="46">
                  <c:v>47 Республика Алтай</c:v>
                </c:pt>
                <c:pt idx="47">
                  <c:v>48 Свердловская область</c:v>
                </c:pt>
                <c:pt idx="48">
                  <c:v>49 Кабардино-Балкарская Республика</c:v>
                </c:pt>
                <c:pt idx="49">
                  <c:v>50 г.Москва</c:v>
                </c:pt>
                <c:pt idx="50">
                  <c:v>51 Камчатский край</c:v>
                </c:pt>
                <c:pt idx="51">
                  <c:v>52 Рязанская область</c:v>
                </c:pt>
                <c:pt idx="52">
                  <c:v>53 Пермский край</c:v>
                </c:pt>
                <c:pt idx="53">
                  <c:v>54 Республика Карелия</c:v>
                </c:pt>
                <c:pt idx="54">
                  <c:v>55 Амурская область</c:v>
                </c:pt>
                <c:pt idx="55">
                  <c:v>56 Республика Хакасия</c:v>
                </c:pt>
                <c:pt idx="56">
                  <c:v>57 Республика Калмыкия</c:v>
                </c:pt>
                <c:pt idx="57">
                  <c:v>58 Тамбовская область</c:v>
                </c:pt>
                <c:pt idx="58">
                  <c:v>59 Республика Саха (Якутия)</c:v>
                </c:pt>
                <c:pt idx="59">
                  <c:v>60 Республика Ингушетия</c:v>
                </c:pt>
                <c:pt idx="60">
                  <c:v>61 Челябинская область</c:v>
                </c:pt>
                <c:pt idx="61">
                  <c:v>62 г.Санкт-Петербург</c:v>
                </c:pt>
                <c:pt idx="62">
                  <c:v>63 Тульская область</c:v>
                </c:pt>
                <c:pt idx="63">
                  <c:v>64 Республика Марий Эл</c:v>
                </c:pt>
                <c:pt idx="64">
                  <c:v>65 Республика Коми</c:v>
                </c:pt>
                <c:pt idx="65">
                  <c:v>66 Калининградская область</c:v>
                </c:pt>
                <c:pt idx="66">
                  <c:v>67 Ярославская область</c:v>
                </c:pt>
                <c:pt idx="67">
                  <c:v>68 Ленинградская область</c:v>
                </c:pt>
                <c:pt idx="68">
                  <c:v>69 Чукотский автономный округ</c:v>
                </c:pt>
                <c:pt idx="69">
                  <c:v>70 Калужская область</c:v>
                </c:pt>
                <c:pt idx="70">
                  <c:v>71 Белгородская область</c:v>
                </c:pt>
                <c:pt idx="71">
                  <c:v>72 Кемеровская область</c:v>
                </c:pt>
                <c:pt idx="72">
                  <c:v>73 Республика Бурятия</c:v>
                </c:pt>
                <c:pt idx="73">
                  <c:v>74 Липецкая область</c:v>
                </c:pt>
                <c:pt idx="74">
                  <c:v>75 Тверская область</c:v>
                </c:pt>
                <c:pt idx="75">
                  <c:v>76 Волгоградская область</c:v>
                </c:pt>
                <c:pt idx="76">
                  <c:v>77 Кировская область</c:v>
                </c:pt>
                <c:pt idx="77">
                  <c:v>78 Курская область</c:v>
                </c:pt>
                <c:pt idx="78">
                  <c:v>79 Оренбургская область</c:v>
                </c:pt>
                <c:pt idx="79">
                  <c:v>80 Архангельская область</c:v>
                </c:pt>
                <c:pt idx="80">
                  <c:v>81 Астраханская область</c:v>
                </c:pt>
                <c:pt idx="81">
                  <c:v>82 Тюменская область</c:v>
                </c:pt>
                <c:pt idx="82">
                  <c:v>83 Ханты-Мансийский автономный округ</c:v>
                </c:pt>
                <c:pt idx="83">
                  <c:v>84 Ненецкий автономный округ</c:v>
                </c:pt>
                <c:pt idx="84">
                  <c:v>85 Сахалинская область</c:v>
                </c:pt>
              </c:strCache>
            </c:strRef>
          </c:cat>
          <c:val>
            <c:numRef>
              <c:f>Лист1!$D$2:$D$86</c:f>
              <c:numCache>
                <c:formatCode>#,##0.000</c:formatCode>
                <c:ptCount val="85"/>
                <c:pt idx="0">
                  <c:v>1.1356547692948367</c:v>
                </c:pt>
                <c:pt idx="1">
                  <c:v>1.1356547692948367</c:v>
                </c:pt>
                <c:pt idx="2">
                  <c:v>1.1356547692948367</c:v>
                </c:pt>
                <c:pt idx="3">
                  <c:v>1.1356547692948367</c:v>
                </c:pt>
                <c:pt idx="4">
                  <c:v>1.1356547692948367</c:v>
                </c:pt>
                <c:pt idx="5">
                  <c:v>1.1356547692948367</c:v>
                </c:pt>
                <c:pt idx="6">
                  <c:v>1.1356547692948367</c:v>
                </c:pt>
                <c:pt idx="7">
                  <c:v>1.1356547692948367</c:v>
                </c:pt>
                <c:pt idx="8">
                  <c:v>1.1356547692948367</c:v>
                </c:pt>
                <c:pt idx="9">
                  <c:v>1.1356547692948367</c:v>
                </c:pt>
                <c:pt idx="10">
                  <c:v>1.1356547692948367</c:v>
                </c:pt>
                <c:pt idx="11">
                  <c:v>1.1356547692948367</c:v>
                </c:pt>
                <c:pt idx="12">
                  <c:v>1.1356547692948367</c:v>
                </c:pt>
                <c:pt idx="13">
                  <c:v>1.1356547692948367</c:v>
                </c:pt>
                <c:pt idx="14">
                  <c:v>1.1356547692948367</c:v>
                </c:pt>
                <c:pt idx="15">
                  <c:v>1.1356547692948367</c:v>
                </c:pt>
                <c:pt idx="16">
                  <c:v>1.1356547692948367</c:v>
                </c:pt>
                <c:pt idx="17">
                  <c:v>1.1356547692948367</c:v>
                </c:pt>
                <c:pt idx="18">
                  <c:v>1.1356547692948367</c:v>
                </c:pt>
                <c:pt idx="19">
                  <c:v>1.1356547692948367</c:v>
                </c:pt>
                <c:pt idx="20">
                  <c:v>1.1356547692948367</c:v>
                </c:pt>
                <c:pt idx="21">
                  <c:v>1.1356547692948367</c:v>
                </c:pt>
                <c:pt idx="22">
                  <c:v>1.1356547692948367</c:v>
                </c:pt>
                <c:pt idx="23">
                  <c:v>1.1356547692948367</c:v>
                </c:pt>
                <c:pt idx="24">
                  <c:v>1.1356547692948367</c:v>
                </c:pt>
                <c:pt idx="25">
                  <c:v>1.1356547692948367</c:v>
                </c:pt>
                <c:pt idx="26">
                  <c:v>1.1356547692948367</c:v>
                </c:pt>
                <c:pt idx="27">
                  <c:v>1.1356547692948367</c:v>
                </c:pt>
                <c:pt idx="28">
                  <c:v>1.1356547692948367</c:v>
                </c:pt>
                <c:pt idx="29">
                  <c:v>1.1356547692948367</c:v>
                </c:pt>
                <c:pt idx="30">
                  <c:v>1.1356547692948367</c:v>
                </c:pt>
                <c:pt idx="31">
                  <c:v>1.1356547692948367</c:v>
                </c:pt>
                <c:pt idx="32">
                  <c:v>1.1356547692948367</c:v>
                </c:pt>
                <c:pt idx="33">
                  <c:v>1.1356547692948367</c:v>
                </c:pt>
                <c:pt idx="34">
                  <c:v>1.1356547692948367</c:v>
                </c:pt>
                <c:pt idx="35">
                  <c:v>1.1356547692948367</c:v>
                </c:pt>
                <c:pt idx="36">
                  <c:v>1.1356547692948367</c:v>
                </c:pt>
                <c:pt idx="37">
                  <c:v>1.1356547692948367</c:v>
                </c:pt>
                <c:pt idx="38">
                  <c:v>1.1356547692948367</c:v>
                </c:pt>
                <c:pt idx="39">
                  <c:v>1.1356547692948367</c:v>
                </c:pt>
                <c:pt idx="40">
                  <c:v>1.1356547692948367</c:v>
                </c:pt>
                <c:pt idx="41">
                  <c:v>1.1356547692948367</c:v>
                </c:pt>
                <c:pt idx="42">
                  <c:v>1.1356547692948367</c:v>
                </c:pt>
                <c:pt idx="43">
                  <c:v>1.1356547692948367</c:v>
                </c:pt>
                <c:pt idx="44">
                  <c:v>1.1356547692948367</c:v>
                </c:pt>
                <c:pt idx="45">
                  <c:v>1.1356547692948367</c:v>
                </c:pt>
                <c:pt idx="46">
                  <c:v>1.1356547692948367</c:v>
                </c:pt>
                <c:pt idx="47">
                  <c:v>1.1356547692948367</c:v>
                </c:pt>
                <c:pt idx="48">
                  <c:v>1.1356547692948367</c:v>
                </c:pt>
                <c:pt idx="49">
                  <c:v>1.1356547692948367</c:v>
                </c:pt>
                <c:pt idx="50">
                  <c:v>1.1356547692948367</c:v>
                </c:pt>
                <c:pt idx="51">
                  <c:v>1.1356547692948367</c:v>
                </c:pt>
                <c:pt idx="52">
                  <c:v>1.1356547692948367</c:v>
                </c:pt>
                <c:pt idx="53">
                  <c:v>1.1356547692948367</c:v>
                </c:pt>
                <c:pt idx="54">
                  <c:v>1.1356547692948367</c:v>
                </c:pt>
                <c:pt idx="55">
                  <c:v>1.1356547692948367</c:v>
                </c:pt>
                <c:pt idx="56">
                  <c:v>1.1356547692948367</c:v>
                </c:pt>
                <c:pt idx="57">
                  <c:v>1.1356547692948367</c:v>
                </c:pt>
                <c:pt idx="58">
                  <c:v>1.1356547692948367</c:v>
                </c:pt>
                <c:pt idx="59">
                  <c:v>1.1356547692948367</c:v>
                </c:pt>
                <c:pt idx="60">
                  <c:v>1.1356547692948367</c:v>
                </c:pt>
                <c:pt idx="61">
                  <c:v>1.1356547692948367</c:v>
                </c:pt>
                <c:pt idx="62">
                  <c:v>1.1356547692948367</c:v>
                </c:pt>
                <c:pt idx="63">
                  <c:v>1.1356547692948367</c:v>
                </c:pt>
                <c:pt idx="64">
                  <c:v>1.1356547692948367</c:v>
                </c:pt>
                <c:pt idx="65">
                  <c:v>1.1356547692948367</c:v>
                </c:pt>
                <c:pt idx="66">
                  <c:v>1.1356547692948367</c:v>
                </c:pt>
                <c:pt idx="67">
                  <c:v>1.1356547692948367</c:v>
                </c:pt>
                <c:pt idx="68">
                  <c:v>1.1356547692948367</c:v>
                </c:pt>
                <c:pt idx="69">
                  <c:v>1.1356547692948367</c:v>
                </c:pt>
                <c:pt idx="70">
                  <c:v>1.1356547692948367</c:v>
                </c:pt>
                <c:pt idx="71">
                  <c:v>1.1356547692948367</c:v>
                </c:pt>
                <c:pt idx="72">
                  <c:v>1.1356547692948367</c:v>
                </c:pt>
                <c:pt idx="73">
                  <c:v>1.1356547692948367</c:v>
                </c:pt>
                <c:pt idx="74">
                  <c:v>1.1356547692948367</c:v>
                </c:pt>
                <c:pt idx="75">
                  <c:v>1.1356547692948367</c:v>
                </c:pt>
                <c:pt idx="76">
                  <c:v>1.1356547692948367</c:v>
                </c:pt>
                <c:pt idx="77">
                  <c:v>1.1356547692948367</c:v>
                </c:pt>
                <c:pt idx="78">
                  <c:v>1.1356547692948367</c:v>
                </c:pt>
                <c:pt idx="79">
                  <c:v>1.1356547692948367</c:v>
                </c:pt>
                <c:pt idx="80">
                  <c:v>1.1356547692948367</c:v>
                </c:pt>
                <c:pt idx="81">
                  <c:v>1.1356547692948367</c:v>
                </c:pt>
                <c:pt idx="82">
                  <c:v>1.1356547692948367</c:v>
                </c:pt>
                <c:pt idx="83">
                  <c:v>1.1356547692948367</c:v>
                </c:pt>
                <c:pt idx="84">
                  <c:v>1.1356547692948367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70720"/>
        <c:axId val="29472256"/>
      </c:lineChart>
      <c:catAx>
        <c:axId val="2947072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29472256"/>
        <c:crosses val="autoZero"/>
        <c:auto val="1"/>
        <c:lblAlgn val="ctr"/>
        <c:lblOffset val="1"/>
        <c:tickLblSkip val="1"/>
        <c:noMultiLvlLbl val="0"/>
      </c:catAx>
      <c:valAx>
        <c:axId val="29472256"/>
        <c:scaling>
          <c:orientation val="minMax"/>
        </c:scaling>
        <c:delete val="1"/>
        <c:axPos val="l"/>
        <c:numFmt formatCode="#,##0.000" sourceLinked="1"/>
        <c:majorTickMark val="out"/>
        <c:minorTickMark val="none"/>
        <c:tickLblPos val="nextTo"/>
        <c:crossAx val="2947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Недоимка в бюджет Пермского края</a:t>
            </a:r>
          </a:p>
        </c:rich>
      </c:tx>
      <c:layout>
        <c:manualLayout>
          <c:xMode val="edge"/>
          <c:yMode val="edge"/>
          <c:x val="0.34327313461463838"/>
          <c:y val="1.68009220497367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548661259860016"/>
          <c:y val="0.14961700383459076"/>
          <c:w val="0.72105654166110589"/>
          <c:h val="0.619024453755651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Прочие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на 01.01.2016</c:v>
                </c:pt>
                <c:pt idx="1">
                  <c:v>на 01.01.2017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30654000</c:v>
                </c:pt>
                <c:pt idx="1">
                  <c:v>17430000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НИО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на 01.01.2016</c:v>
                </c:pt>
                <c:pt idx="1">
                  <c:v>на 01.01.2017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>
                  <c:v>308955000</c:v>
                </c:pt>
                <c:pt idx="1">
                  <c:v>318906000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ННП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на 01.01.2016</c:v>
                </c:pt>
                <c:pt idx="1">
                  <c:v>на 01.01.2017</c:v>
                </c:pt>
              </c:strCache>
            </c:strRef>
          </c:cat>
          <c:val>
            <c:numRef>
              <c:f>Лист1!$B$4:$C$4</c:f>
              <c:numCache>
                <c:formatCode>#,##0</c:formatCode>
                <c:ptCount val="2"/>
                <c:pt idx="0">
                  <c:v>630890000</c:v>
                </c:pt>
                <c:pt idx="1">
                  <c:v>851935000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на 01.01.2016</c:v>
                </c:pt>
                <c:pt idx="1">
                  <c:v>на 01.01.2017</c:v>
                </c:pt>
              </c:strCache>
            </c:strRef>
          </c:cat>
          <c:val>
            <c:numRef>
              <c:f>Лист1!$B$5:$C$5</c:f>
              <c:numCache>
                <c:formatCode>#,##0</c:formatCode>
                <c:ptCount val="2"/>
                <c:pt idx="0">
                  <c:v>855088000</c:v>
                </c:pt>
                <c:pt idx="1">
                  <c:v>1034771000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180736"/>
        <c:axId val="40186624"/>
      </c:barChart>
      <c:catAx>
        <c:axId val="40180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defRPr>
            </a:pPr>
            <a:endParaRPr lang="ru-RU"/>
          </a:p>
        </c:txPr>
        <c:crossAx val="40186624"/>
        <c:crosses val="autoZero"/>
        <c:auto val="1"/>
        <c:lblAlgn val="ctr"/>
        <c:lblOffset val="100"/>
        <c:noMultiLvlLbl val="0"/>
      </c:catAx>
      <c:valAx>
        <c:axId val="4018662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018073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6.7571182322074222E-2"/>
                <c:y val="0.25602911968899489"/>
              </c:manualLayout>
            </c:layout>
            <c:tx>
              <c:rich>
                <a:bodyPr/>
                <a:lstStyle/>
                <a:p>
                  <a:pPr>
                    <a:defRPr sz="14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r>
                    <a:rPr lang="ru-RU" sz="14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млн. рублей</a:t>
                  </a: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5.2072506137033917E-2"/>
          <c:y val="0.89211257671706512"/>
          <c:w val="0.88248104966606"/>
          <c:h val="6.41619626038024E-2"/>
        </c:manualLayout>
      </c:layout>
      <c:overlay val="0"/>
      <c:spPr>
        <a:noFill/>
      </c:spPr>
      <c:txPr>
        <a:bodyPr/>
        <a:lstStyle/>
        <a:p>
          <a:pPr>
            <a:defRPr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Переплата по налогу</a:t>
            </a:r>
            <a:r>
              <a:rPr lang="ru-RU" sz="1600" b="1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прибыль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бюджет Пермского края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826609150404041"/>
          <c:y val="4.87243959851187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978372309465069"/>
          <c:y val="0.27772724375718177"/>
          <c:w val="0.71054223445240061"/>
          <c:h val="0.46752646916781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7.5002585277215584E-3"/>
                  <c:y val="0.18549158935228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15941192000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7558907387984317E-3"/>
                  <c:y val="0.14291981037608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10965648000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02560"/>
        <c:axId val="40812544"/>
      </c:barChart>
      <c:catAx>
        <c:axId val="4080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12544"/>
        <c:crosses val="autoZero"/>
        <c:auto val="1"/>
        <c:lblAlgn val="ctr"/>
        <c:lblOffset val="100"/>
        <c:noMultiLvlLbl val="0"/>
      </c:catAx>
      <c:valAx>
        <c:axId val="4081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080256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6.3943507999586358E-3"/>
                <c:y val="0.38477316978952875"/>
              </c:manualLayout>
            </c:layout>
            <c:tx>
              <c:rich>
                <a:bodyPr/>
                <a:lstStyle/>
                <a:p>
                  <a:pPr>
                    <a:defRPr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r>
                    <a:rPr lang="ru-RU" sz="1400" b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млрд. рублей</a:t>
                  </a:r>
                  <a:endParaRPr lang="ru-RU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2.3724333493683081E-2"/>
          <c:y val="0.81751735858787689"/>
          <c:w val="0.9"/>
          <c:h val="7.275885618711081E-2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34118848136613E-4"/>
          <c:y val="6.6807626188556818E-2"/>
          <c:w val="0.56454639209820801"/>
          <c:h val="0.769015151935112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Инвестиционные расходы</c:v>
                </c:pt>
              </c:strCache>
            </c:strRef>
          </c:tx>
          <c:spPr>
            <a:gradFill>
              <a:gsLst>
                <a:gs pos="13000">
                  <a:srgbClr val="F6B000"/>
                </a:gs>
                <a:gs pos="0">
                  <a:srgbClr val="F6B000"/>
                </a:gs>
                <a:gs pos="100000">
                  <a:srgbClr val="FFEA00"/>
                </a:gs>
              </a:gsLst>
              <a:lin ang="16200000" scaled="1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414-4BC9-A4B7-E88DDD0CB2BE}"/>
              </c:ext>
            </c:extLst>
          </c:dPt>
          <c:dLbls>
            <c:dLbl>
              <c:idx val="0"/>
              <c:layout>
                <c:manualLayout>
                  <c:x val="-2.4395581166249168E-3"/>
                  <c:y val="-1.37722050096637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</a:t>
                    </a:r>
                    <a:r>
                      <a:rPr lang="en-US" dirty="0"/>
                      <a:t>939,4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85142424994099E-3"/>
                  <c:y val="8.90958712522226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</a:t>
                    </a:r>
                    <a:r>
                      <a:rPr lang="en-US" dirty="0"/>
                      <a:t>510,0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042651432927748E-3"/>
                  <c:y val="1.029516030341585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</a:t>
                    </a:r>
                    <a:r>
                      <a:rPr lang="en-US" dirty="0"/>
                      <a:t>378,8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2015</c:v>
                </c:pt>
                <c:pt idx="1">
                  <c:v>План 2016</c:v>
                </c:pt>
                <c:pt idx="2">
                  <c:v>Факт 2016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13939.4</c:v>
                </c:pt>
                <c:pt idx="1">
                  <c:v>13510</c:v>
                </c:pt>
                <c:pt idx="2">
                  <c:v>11378.8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14-4BC9-A4B7-E88DDD0CB2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Текущие расходы</c:v>
                </c:pt>
              </c:strCache>
            </c:strRef>
          </c:tx>
          <c:spPr>
            <a:gradFill>
              <a:gsLst>
                <a:gs pos="0">
                  <a:srgbClr val="007CF1"/>
                </a:gs>
                <a:gs pos="100000">
                  <a:srgbClr val="04BCFE"/>
                </a:gs>
              </a:gsLst>
              <a:lin ang="16200000" scaled="1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3.939999087905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3339989966963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485952114918411E-3"/>
                  <c:y val="-2.75799574596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2015</c:v>
                </c:pt>
                <c:pt idx="1">
                  <c:v>План 2016</c:v>
                </c:pt>
                <c:pt idx="2">
                  <c:v>Факт 2016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100808.8</c:v>
                </c:pt>
                <c:pt idx="1">
                  <c:v>110527.9</c:v>
                </c:pt>
                <c:pt idx="2">
                  <c:v>104607.9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14-4BC9-A4B7-E88DDD0CB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100"/>
        <c:axId val="40326656"/>
        <c:axId val="40328192"/>
      </c:barChart>
      <c:catAx>
        <c:axId val="4032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40328192"/>
        <c:crosses val="autoZero"/>
        <c:auto val="1"/>
        <c:lblAlgn val="ctr"/>
        <c:lblOffset val="100"/>
        <c:noMultiLvlLbl val="0"/>
      </c:catAx>
      <c:valAx>
        <c:axId val="403281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4032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6.8275713007991373E-2"/>
          <c:y val="0.92777770223676925"/>
          <c:w val="0.45241741087697063"/>
          <c:h val="4.7552762696555E-2"/>
        </c:manualLayout>
      </c:layout>
      <c:overlay val="0"/>
      <c:spPr>
        <a:noFill/>
        <a:ln>
          <a:noFill/>
        </a:ln>
        <a:effectLst>
          <a:outerShdw blurRad="304800" dist="152400" dir="5400000" algn="t" rotWithShape="0">
            <a:prstClr val="black">
              <a:alpha val="10000"/>
            </a:prstClr>
          </a:outerShdw>
        </a:effectLst>
      </c:spPr>
      <c:txPr>
        <a:bodyPr rot="0" vert="horz"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aseline="0">
          <a:solidFill>
            <a:schemeClr val="bg1">
              <a:lumMod val="50000"/>
            </a:schemeClr>
          </a:solidFill>
          <a:latin typeface="+mj-lt"/>
          <a:ea typeface="Arial" charset="0"/>
          <a:cs typeface="Arial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64187838978707"/>
          <c:y val="3.2025258783031224E-2"/>
          <c:w val="0.51492928741478383"/>
          <c:h val="0.476146080217467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Элементы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gradFill>
                <a:gsLst>
                  <a:gs pos="0">
                    <a:srgbClr val="038103"/>
                  </a:gs>
                  <a:gs pos="100000">
                    <a:srgbClr val="049A04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glow>
                  <a:schemeClr val="accent1"/>
                </a:glow>
                <a:outerShdw blurRad="50800" dist="76200" dir="5400000" algn="t" rotWithShape="0">
                  <a:prstClr val="black">
                    <a:alpha val="20000"/>
                  </a:prst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96-4820-AC9C-5A9E33902F0C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70E0"/>
                  </a:gs>
                  <a:gs pos="99000">
                    <a:srgbClr val="009CEC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20000"/>
                  </a:prst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96-4820-AC9C-5A9E33902F0C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FFB427"/>
                  </a:gs>
                  <a:gs pos="99000">
                    <a:srgbClr val="FFE340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96-4820-AC9C-5A9E33902F0C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4C219C"/>
                  </a:gs>
                  <a:gs pos="99000">
                    <a:srgbClr val="7937AC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96-4820-AC9C-5A9E33902F0C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rgbClr val="FF9F05"/>
                  </a:gs>
                  <a:gs pos="0">
                    <a:srgbClr val="FF7B00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96-4820-AC9C-5A9E33902F0C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rgbClr val="0579CC"/>
                  </a:gs>
                  <a:gs pos="0">
                    <a:srgbClr val="003BD1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496-4820-AC9C-5A9E33902F0C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rgbClr val="FF1403"/>
                  </a:gs>
                  <a:gs pos="0">
                    <a:srgbClr val="DA0000"/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496-4820-AC9C-5A9E33902F0C}"/>
              </c:ext>
            </c:extLst>
          </c:dPt>
          <c:dLbls>
            <c:dLbl>
              <c:idx val="1"/>
              <c:layout>
                <c:manualLayout>
                  <c:x val="4.973319373946855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Государственные программы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98.3</c:v>
                </c:pt>
                <c:pt idx="1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496-4820-AC9C-5A9E33902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"/>
        <c:holeSize val="4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31878078810641"/>
          <c:y val="0.54810115015390548"/>
          <c:w val="0.81649925768774045"/>
          <c:h val="0.14621781759803423"/>
        </c:manualLayout>
      </c:layout>
      <c:overlay val="0"/>
      <c:spPr>
        <a:noFill/>
        <a:ln>
          <a:noFill/>
        </a:ln>
        <a:effectLst>
          <a:outerShdw blurRad="304800" dist="152400" dir="5400000" algn="t" rotWithShape="0">
            <a:prstClr val="black">
              <a:alpha val="1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PT Serif" charset="0"/>
              <a:ea typeface="PT Serif" charset="0"/>
              <a:cs typeface="PT Serif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0.10783</cdr:x>
      <cdr:y>0.02691</cdr:y>
    </cdr:from>
    <cdr:to>
      <cdr:x>0.18738</cdr:x>
      <cdr:y>0.08214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7148" y="123032"/>
          <a:ext cx="927442" cy="252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100 495,6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0.40246</cdr:x>
      <cdr:y>0.02691</cdr:y>
    </cdr:from>
    <cdr:to>
      <cdr:x>0.48201</cdr:x>
      <cdr:y>0.08608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92069" y="123032"/>
          <a:ext cx="927441" cy="27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101 774,5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0.68152</cdr:x>
      <cdr:y>0</cdr:y>
    </cdr:from>
    <cdr:to>
      <cdr:x>0.81564</cdr:x>
      <cdr:y>0.07718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87548" y="0"/>
          <a:ext cx="1217706" cy="271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104 944,5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0.17211</cdr:x>
      <cdr:y>0.26927</cdr:y>
    </cdr:from>
    <cdr:to>
      <cdr:x>0.74192</cdr:x>
      <cdr:y>0.48561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1562594" y="948896"/>
          <a:ext cx="5173361" cy="762380"/>
        </a:xfrm>
        <a:prstGeom xmlns:a="http://schemas.openxmlformats.org/drawingml/2006/main" prst="straightConnector1">
          <a:avLst/>
        </a:prstGeom>
        <a:ln xmlns:a="http://schemas.openxmlformats.org/drawingml/2006/main" w="38100" cmpd="sng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0.50886</cdr:x>
      <cdr:y>0.26277</cdr:y>
    </cdr:from>
    <cdr:to>
      <cdr:x>0.59258</cdr:x>
      <cdr:y>0.34258</cdr:y>
    </cdr:to>
    <cdr:sp macro="" textlink="">
      <cdr:nvSpPr>
        <cdr:cNvPr id="7" name="TextBox 6"/>
        <cdr:cNvSpPr txBox="1"/>
      </cdr:nvSpPr>
      <cdr:spPr>
        <a:xfrm xmlns:a="http://schemas.openxmlformats.org/drawingml/2006/main" rot="21018672">
          <a:off x="4619951" y="925980"/>
          <a:ext cx="760128" cy="281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rgbClr val="FF0000"/>
              </a:solidFill>
            </a:rPr>
            <a:t>+3,1%</a:t>
          </a:r>
          <a:endParaRPr lang="ru-RU" sz="1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0.17491</cdr:x>
      <cdr:y>0.62356</cdr:y>
    </cdr:from>
    <cdr:to>
      <cdr:x>0.7386</cdr:x>
      <cdr:y>0.68181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1588044" y="2197401"/>
          <a:ext cx="5117776" cy="205270"/>
        </a:xfrm>
        <a:prstGeom xmlns:a="http://schemas.openxmlformats.org/drawingml/2006/main" prst="straightConnector1">
          <a:avLst/>
        </a:prstGeom>
        <a:ln xmlns:a="http://schemas.openxmlformats.org/drawingml/2006/main" w="38100" cmpd="sng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0.52201</cdr:x>
      <cdr:y>0.58255</cdr:y>
    </cdr:from>
    <cdr:to>
      <cdr:x>0.62742</cdr:x>
      <cdr:y>0.671</cdr:y>
    </cdr:to>
    <cdr:sp macro="" textlink="">
      <cdr:nvSpPr>
        <cdr:cNvPr id="14" name="TextBox 13"/>
        <cdr:cNvSpPr txBox="1"/>
      </cdr:nvSpPr>
      <cdr:spPr>
        <a:xfrm xmlns:a="http://schemas.openxmlformats.org/drawingml/2006/main" rot="169179">
          <a:off x="4739349" y="2052870"/>
          <a:ext cx="957035" cy="311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FF0000"/>
              </a:solidFill>
            </a:rPr>
            <a:t>-</a:t>
          </a:r>
          <a:r>
            <a:rPr lang="ru-RU" sz="1400" dirty="0" smtClean="0">
              <a:solidFill>
                <a:srgbClr val="FF0000"/>
              </a:solidFill>
            </a:rPr>
            <a:t>5,0%</a:t>
          </a:r>
          <a:endParaRPr lang="ru-RU" sz="1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0.41145</cdr:x>
      <cdr:y>0.63814</cdr:y>
    </cdr:from>
    <cdr:to>
      <cdr:x>0.50656</cdr:x>
      <cdr:y>0.72548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3735602" y="2248783"/>
          <a:ext cx="86347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rPr>
            <a:t>( 16%) 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0.7386</cdr:x>
      <cdr:y>0.63814</cdr:y>
    </cdr:from>
    <cdr:to>
      <cdr:x>0.83371</cdr:x>
      <cdr:y>0.72548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6705820" y="2248783"/>
          <a:ext cx="86347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rPr>
            <a:t>( 15%) 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0.72528</cdr:x>
      <cdr:y>0.00432</cdr:y>
    </cdr:from>
    <cdr:to>
      <cdr:x>0.87049</cdr:x>
      <cdr:y>0.14088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 flipH="1">
          <a:off x="8890973" y="26254"/>
          <a:ext cx="1780082" cy="829645"/>
        </a:xfrm>
        <a:prstGeom xmlns:a="http://schemas.openxmlformats.org/drawingml/2006/main" prst="wedgeRoundRectCallout">
          <a:avLst>
            <a:gd name="adj1" fmla="val 89580"/>
            <a:gd name="adj2" fmla="val 49742"/>
            <a:gd name="adj3" fmla="val 16667"/>
          </a:avLst>
        </a:prstGeom>
        <a:noFill xmlns:a="http://schemas.openxmlformats.org/drawingml/2006/main"/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rIns="3600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FF0000"/>
              </a:solidFill>
            </a:rPr>
            <a:t>104,4%</a:t>
          </a:r>
        </a:p>
        <a:p xmlns:a="http://schemas.openxmlformats.org/drawingml/2006/main">
          <a:pPr algn="l"/>
          <a:r>
            <a:rPr lang="ru-RU" sz="1600" b="1" dirty="0" smtClean="0">
              <a:solidFill>
                <a:srgbClr val="FF0000"/>
              </a:solidFill>
            </a:rPr>
            <a:t>11 место в ПФО</a:t>
          </a:r>
        </a:p>
        <a:p xmlns:a="http://schemas.openxmlformats.org/drawingml/2006/main">
          <a:pPr algn="l"/>
          <a:r>
            <a:rPr lang="ru-RU" sz="1600" b="1" dirty="0">
              <a:solidFill>
                <a:srgbClr val="FF0000"/>
              </a:solidFill>
            </a:rPr>
            <a:t>58 место в РФ</a:t>
          </a:r>
        </a:p>
        <a:p xmlns:a="http://schemas.openxmlformats.org/drawingml/2006/main">
          <a:pPr algn="l"/>
          <a:endParaRPr lang="ru-RU" sz="1600" b="1" dirty="0" smtClean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0.3602</cdr:x>
      <cdr:y>0.24242</cdr:y>
    </cdr:from>
    <cdr:to>
      <cdr:x>0.53429</cdr:x>
      <cdr:y>0.31345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8412" y="999495"/>
          <a:ext cx="1260695" cy="292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1 825,6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0.69968</cdr:x>
      <cdr:y>0.15121</cdr:y>
    </cdr:from>
    <cdr:to>
      <cdr:x>0.91143</cdr:x>
      <cdr:y>0.2349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81885" y="685800"/>
          <a:ext cx="1295881" cy="379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2 223,0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0.48178</cdr:x>
      <cdr:y>0.16903</cdr:y>
    </cdr:from>
    <cdr:to>
      <cdr:x>0.71956</cdr:x>
      <cdr:y>0.28136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3488886" y="696926"/>
          <a:ext cx="1721922" cy="463137"/>
        </a:xfrm>
        <a:prstGeom xmlns:a="http://schemas.openxmlformats.org/drawingml/2006/main" prst="straightConnector1">
          <a:avLst/>
        </a:prstGeom>
        <a:ln xmlns:a="http://schemas.openxmlformats.org/drawingml/2006/main" w="38100" cmpd="sng">
          <a:solidFill>
            <a:schemeClr val="bg1">
              <a:lumMod val="50000"/>
            </a:schemeClr>
          </a:solidFill>
          <a:tailEnd type="arrow"/>
        </a:ln>
        <a:effectLst xmlns:a="http://schemas.openxmlformats.org/drawingml/2006/main">
          <a:outerShdw blurRad="50800" dist="38100" dir="5400000" rotWithShape="0">
            <a:schemeClr val="bg1">
              <a:alpha val="35000"/>
            </a:scheme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0.36364</cdr:y>
    </cdr:from>
    <cdr:to>
      <cdr:x>0.70822</cdr:x>
      <cdr:y>0.44887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2664296" y="1728192"/>
          <a:ext cx="1109506" cy="405061"/>
        </a:xfrm>
        <a:prstGeom xmlns:a="http://schemas.openxmlformats.org/drawingml/2006/main" prst="straightConnector1">
          <a:avLst/>
        </a:prstGeom>
        <a:ln xmlns:a="http://schemas.openxmlformats.org/drawingml/2006/main" w="38100" cmpd="sng">
          <a:solidFill>
            <a:srgbClr val="00B0F0"/>
          </a:solidFill>
          <a:tailEnd type="arrow"/>
        </a:ln>
        <a:effectLst xmlns:a="http://schemas.openxmlformats.org/drawingml/2006/main">
          <a:outerShdw blurRad="50800" dist="38100" dir="5400000" rotWithShape="0">
            <a:schemeClr val="bg1">
              <a:alpha val="41000"/>
            </a:schemeClr>
          </a:outerShdw>
        </a:effectLst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0.59091</cdr:y>
    </cdr:from>
    <cdr:to>
      <cdr:x>0.70822</cdr:x>
      <cdr:y>0.61932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2664296" y="2808312"/>
          <a:ext cx="1109506" cy="135021"/>
        </a:xfrm>
        <a:prstGeom xmlns:a="http://schemas.openxmlformats.org/drawingml/2006/main" prst="straightConnector1">
          <a:avLst/>
        </a:prstGeom>
        <a:ln xmlns:a="http://schemas.openxmlformats.org/drawingml/2006/main" w="38100" cmpd="sng">
          <a:solidFill>
            <a:srgbClr val="92D050"/>
          </a:solidFill>
          <a:tailEnd type="arrow"/>
        </a:ln>
        <a:effectLst xmlns:a="http://schemas.openxmlformats.org/drawingml/2006/main">
          <a:outerShdw blurRad="50800" dist="38100" dir="5400000" rotWithShape="0">
            <a:schemeClr val="bg1">
              <a:alpha val="35000"/>
            </a:schemeClr>
          </a:outerShdw>
        </a:effectLst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0.72205</cdr:y>
    </cdr:from>
    <cdr:to>
      <cdr:x>0.713</cdr:x>
      <cdr:y>0.72633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3620814" y="2976987"/>
          <a:ext cx="1542493" cy="17663"/>
        </a:xfrm>
        <a:prstGeom xmlns:a="http://schemas.openxmlformats.org/drawingml/2006/main" prst="straightConnector1">
          <a:avLst/>
        </a:prstGeom>
        <a:ln xmlns:a="http://schemas.openxmlformats.org/drawingml/2006/main" w="38100" cmpd="sng">
          <a:solidFill>
            <a:srgbClr val="FC1310"/>
          </a:solidFill>
          <a:tailEnd type="arrow"/>
        </a:ln>
        <a:effectLst xmlns:a="http://schemas.openxmlformats.org/drawingml/2006/main">
          <a:outerShdw blurRad="50800" dist="38100" dir="5400000" rotWithShape="0">
            <a:schemeClr val="bg1">
              <a:alpha val="35000"/>
            </a:schemeClr>
          </a:outerShdw>
        </a:effectLst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0.53068</cdr:x>
      <cdr:y>0.14604</cdr:y>
    </cdr:from>
    <cdr:to>
      <cdr:x>0.6491</cdr:x>
      <cdr:y>0.23227</cdr:y>
    </cdr:to>
    <cdr:sp macro="" textlink="">
      <cdr:nvSpPr>
        <cdr:cNvPr id="12" name="TextBox 1"/>
        <cdr:cNvSpPr txBox="1"/>
      </cdr:nvSpPr>
      <cdr:spPr>
        <a:xfrm xmlns:a="http://schemas.openxmlformats.org/drawingml/2006/main" rot="20696227">
          <a:off x="3842965" y="602124"/>
          <a:ext cx="857544" cy="355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121,8%</a:t>
          </a:r>
          <a:endParaRPr lang="ru-RU" sz="1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0.54787</cdr:x>
      <cdr:y>0.65376</cdr:y>
    </cdr:from>
    <cdr:to>
      <cdr:x>0.66629</cdr:x>
      <cdr:y>0.73999</cdr:y>
    </cdr:to>
    <cdr:sp macro="" textlink="">
      <cdr:nvSpPr>
        <cdr:cNvPr id="13" name="TextBox 1"/>
        <cdr:cNvSpPr txBox="1"/>
      </cdr:nvSpPr>
      <cdr:spPr>
        <a:xfrm xmlns:a="http://schemas.openxmlformats.org/drawingml/2006/main" rot="21343145">
          <a:off x="3967476" y="2695428"/>
          <a:ext cx="857544" cy="355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103,2%</a:t>
          </a:r>
          <a:endParaRPr lang="ru-RU" sz="1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0.56431</cdr:x>
      <cdr:y>0.29999</cdr:y>
    </cdr:from>
    <cdr:to>
      <cdr:x>0.73454</cdr:x>
      <cdr:y>0.40344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1909927" y="1124930"/>
          <a:ext cx="576152" cy="387932"/>
        </a:xfrm>
        <a:prstGeom xmlns:a="http://schemas.openxmlformats.org/drawingml/2006/main" prst="straightConnector1">
          <a:avLst/>
        </a:prstGeom>
        <a:ln xmlns:a="http://schemas.openxmlformats.org/drawingml/2006/main" w="38100" cmpd="sng">
          <a:solidFill>
            <a:schemeClr val="bg1">
              <a:lumMod val="50000"/>
            </a:schemeClr>
          </a:solidFill>
          <a:tailEnd type="arrow"/>
        </a:ln>
        <a:effectLst xmlns:a="http://schemas.openxmlformats.org/drawingml/2006/main">
          <a:outerShdw blurRad="50800" dist="38100" dir="5400000" rotWithShape="0">
            <a:schemeClr val="bg1">
              <a:alpha val="35000"/>
            </a:scheme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0.56732</cdr:x>
      <cdr:y>0.26736</cdr:y>
    </cdr:from>
    <cdr:to>
      <cdr:x>0.82069</cdr:x>
      <cdr:y>0.36217</cdr:y>
    </cdr:to>
    <cdr:sp macro="" textlink="">
      <cdr:nvSpPr>
        <cdr:cNvPr id="4" name="TextBox 3"/>
        <cdr:cNvSpPr txBox="1"/>
      </cdr:nvSpPr>
      <cdr:spPr>
        <a:xfrm xmlns:a="http://schemas.openxmlformats.org/drawingml/2006/main" rot="2103357">
          <a:off x="1985416" y="1537984"/>
          <a:ext cx="886704" cy="545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68,8%</a:t>
          </a:r>
          <a:endParaRPr lang="ru-RU" sz="1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0.04782</cdr:x>
      <cdr:y>0.05207</cdr:y>
    </cdr:from>
    <cdr:to>
      <cdr:x>0.12737</cdr:x>
      <cdr:y>0.1073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2" y="268048"/>
          <a:ext cx="887372" cy="284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104 </a:t>
          </a:r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748,2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0.23564</cdr:x>
      <cdr:y>0.03457</cdr:y>
    </cdr:from>
    <cdr:to>
      <cdr:x>0.31519</cdr:x>
      <cdr:y>0.09374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28524" y="177992"/>
          <a:ext cx="887372" cy="304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114 037,9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0.43694</cdr:x>
      <cdr:y>0.05035</cdr:y>
    </cdr:from>
    <cdr:to>
      <cdr:x>0.51648</cdr:x>
      <cdr:y>0.09374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74044" y="259228"/>
          <a:ext cx="887260" cy="223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105 </a:t>
          </a:r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986,7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0.24351</cdr:x>
      <cdr:y>0.0846</cdr:y>
    </cdr:from>
    <cdr:to>
      <cdr:x>0.32445</cdr:x>
      <cdr:y>0.14439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716339" y="435538"/>
          <a:ext cx="902811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T Serif" charset="0"/>
              <a:ea typeface="PT Serif" charset="0"/>
              <a:cs typeface="PT Serif" charset="0"/>
            </a:rPr>
            <a:t>млн </a:t>
          </a:r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T Serif" charset="0"/>
              <a:ea typeface="PT Serif" charset="0"/>
              <a:cs typeface="PT Serif" charset="0"/>
            </a:rPr>
            <a:t>руб.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0.43625</cdr:x>
      <cdr:y>0.09374</cdr:y>
    </cdr:from>
    <cdr:to>
      <cdr:x>0.51718</cdr:x>
      <cdr:y>0.15353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866268" y="482601"/>
          <a:ext cx="902811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T Serif" charset="0"/>
              <a:ea typeface="PT Serif" charset="0"/>
              <a:cs typeface="PT Serif" charset="0"/>
            </a:rPr>
            <a:t>млн </a:t>
          </a:r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T Serif" charset="0"/>
              <a:ea typeface="PT Serif" charset="0"/>
              <a:cs typeface="PT Serif" charset="0"/>
            </a:rPr>
            <a:t>руб.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0.24945</cdr:x>
      <cdr:y>0.51138</cdr:y>
    </cdr:from>
    <cdr:to>
      <cdr:x>0.74316</cdr:x>
      <cdr:y>0.70429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1235" y="2400800"/>
          <a:ext cx="2060833" cy="905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0.45637</cdr:x>
      <cdr:y>0.20509</cdr:y>
    </cdr:from>
    <cdr:to>
      <cdr:x>0.66701</cdr:x>
      <cdr:y>0.3187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81199" y="962837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+mj-lt"/>
            </a:rPr>
            <a:t>Факт 2016</a:t>
          </a:r>
          <a:r>
            <a:rPr lang="ru-RU" sz="1400" b="1" dirty="0" smtClean="0">
              <a:latin typeface="+mj-lt"/>
            </a:rPr>
            <a:t/>
          </a:r>
          <a:br>
            <a:rPr lang="ru-RU" sz="1400" b="1" dirty="0" smtClean="0">
              <a:latin typeface="+mj-lt"/>
            </a:rPr>
          </a:br>
          <a:r>
            <a:rPr lang="ru-RU" sz="1400" b="1" dirty="0" smtClean="0">
              <a:latin typeface="+mj-lt"/>
            </a:rPr>
            <a:t>105 986,7</a:t>
          </a:r>
          <a:endParaRPr lang="ru-RU" sz="1400" b="1" dirty="0">
            <a:latin typeface="+mj-lt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0.24945</cdr:x>
      <cdr:y>0.51138</cdr:y>
    </cdr:from>
    <cdr:to>
      <cdr:x>0.74316</cdr:x>
      <cdr:y>0.70429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1235" y="2400800"/>
          <a:ext cx="2060833" cy="905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0.40558</cdr:x>
      <cdr:y>0.22309</cdr:y>
    </cdr:from>
    <cdr:to>
      <cdr:x>0.69487</cdr:x>
      <cdr:y>0.40616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15557" y="934753"/>
          <a:ext cx="1081010" cy="767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Факт </a:t>
          </a:r>
          <a:br>
            <a:rPr lang="ru-RU" sz="1600" b="1" dirty="0" smtClean="0">
              <a:solidFill>
                <a:schemeClr val="bg2">
                  <a:lumMod val="25000"/>
                </a:schemeClr>
              </a:solidFill>
            </a:rPr>
          </a:br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6 777,1</a:t>
          </a:r>
          <a:endParaRPr lang="ru-RU" sz="1600" b="1" dirty="0">
            <a:solidFill>
              <a:schemeClr val="bg2">
                <a:lumMod val="2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0.11269</cdr:x>
      <cdr:y>0.15999</cdr:y>
    </cdr:from>
    <cdr:to>
      <cdr:x>0.26558</cdr:x>
      <cdr:y>0.30572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381378" y="905435"/>
          <a:ext cx="1874255" cy="824753"/>
        </a:xfrm>
        <a:prstGeom xmlns:a="http://schemas.openxmlformats.org/drawingml/2006/main" prst="wedgeRoundRectCallout">
          <a:avLst>
            <a:gd name="adj1" fmla="val -12820"/>
            <a:gd name="adj2" fmla="val 115139"/>
            <a:gd name="adj3" fmla="val 16667"/>
          </a:avLst>
        </a:prstGeom>
        <a:noFill xmlns:a="http://schemas.openxmlformats.org/drawingml/2006/main"/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rIns="3600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FF0000"/>
              </a:solidFill>
            </a:rPr>
            <a:t>23,5%</a:t>
          </a:r>
        </a:p>
        <a:p xmlns:a="http://schemas.openxmlformats.org/drawingml/2006/main">
          <a:pPr algn="l"/>
          <a:r>
            <a:rPr lang="ru-RU" sz="1600" b="1" dirty="0" smtClean="0">
              <a:solidFill>
                <a:srgbClr val="FF0000"/>
              </a:solidFill>
            </a:rPr>
            <a:t>2 место в ПФО</a:t>
          </a:r>
        </a:p>
        <a:p xmlns:a="http://schemas.openxmlformats.org/drawingml/2006/main">
          <a:pPr algn="l"/>
          <a:r>
            <a:rPr lang="ru-RU" sz="1600" b="1" dirty="0">
              <a:solidFill>
                <a:srgbClr val="FF0000"/>
              </a:solidFill>
            </a:rPr>
            <a:t>15 место в РФ</a:t>
          </a:r>
        </a:p>
        <a:p xmlns:a="http://schemas.openxmlformats.org/drawingml/2006/main">
          <a:pPr algn="l"/>
          <a:endParaRPr lang="ru-RU" sz="1600" b="1" dirty="0" smtClean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0.3734</cdr:x>
      <cdr:y>0.35857</cdr:y>
    </cdr:from>
    <cdr:to>
      <cdr:x>0.48084</cdr:x>
      <cdr:y>0.41492</cdr:y>
    </cdr:to>
    <cdr:sp macro="" textlink="">
      <cdr:nvSpPr>
        <cdr:cNvPr id="2" name="TextBox 1"/>
        <cdr:cNvSpPr txBox="1"/>
      </cdr:nvSpPr>
      <cdr:spPr>
        <a:xfrm xmlns:a="http://schemas.openxmlformats.org/drawingml/2006/main" rot="21142098">
          <a:off x="4337720" y="1832898"/>
          <a:ext cx="1248098" cy="288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+9,6%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0.38268</cdr:x>
      <cdr:y>0.74741</cdr:y>
    </cdr:from>
    <cdr:to>
      <cdr:x>0.49012</cdr:x>
      <cdr:y>0.80376</cdr:y>
    </cdr:to>
    <cdr:sp macro="" textlink="">
      <cdr:nvSpPr>
        <cdr:cNvPr id="3" name="TextBox 1"/>
        <cdr:cNvSpPr txBox="1"/>
      </cdr:nvSpPr>
      <cdr:spPr>
        <a:xfrm xmlns:a="http://schemas.openxmlformats.org/drawingml/2006/main" rot="21420927">
          <a:off x="4445479" y="3820498"/>
          <a:ext cx="1248098" cy="2880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/>
            <a:t>+6,6%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74AA5-AF0D-C348-8C7D-A29798CB37F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1069A-5EC0-A044-89A8-CA2A55D6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288" marR="158072" lvl="0" indent="163513" algn="just" defTabSz="724245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538163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85817" y="4140134"/>
            <a:ext cx="5532091" cy="487858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873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0789" y="3666502"/>
            <a:ext cx="6244390" cy="6067046"/>
          </a:xfrm>
        </p:spPr>
        <p:txBody>
          <a:bodyPr/>
          <a:lstStyle/>
          <a:p>
            <a:pPr indent="180975"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55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2127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76726" y="3562350"/>
            <a:ext cx="6424863" cy="6219324"/>
          </a:xfrm>
        </p:spPr>
        <p:txBody>
          <a:bodyPr/>
          <a:lstStyle/>
          <a:p>
            <a:pPr indent="180975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62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177800"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indent="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288" marR="158072" lvl="0" indent="163513" algn="just" defTabSz="724245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85817" y="4777194"/>
            <a:ext cx="5532091" cy="3908614"/>
          </a:xfrm>
        </p:spPr>
        <p:txBody>
          <a:bodyPr/>
          <a:lstStyle/>
          <a:p>
            <a:pPr lvl="0" indent="177800"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42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7649" y="4777194"/>
            <a:ext cx="6042378" cy="3908614"/>
          </a:xfrm>
        </p:spPr>
        <p:txBody>
          <a:bodyPr/>
          <a:lstStyle/>
          <a:p>
            <a:pPr indent="177800" algn="just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7649" y="4777195"/>
            <a:ext cx="6042378" cy="4955752"/>
          </a:xfrm>
        </p:spPr>
        <p:txBody>
          <a:bodyPr/>
          <a:lstStyle/>
          <a:p>
            <a:pPr indent="177800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61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7649" y="4777195"/>
            <a:ext cx="6042378" cy="4955752"/>
          </a:xfrm>
        </p:spPr>
        <p:txBody>
          <a:bodyPr/>
          <a:lstStyle/>
          <a:p>
            <a:pPr indent="177800"/>
            <a:endParaRPr lang="ru-RU" dirty="0" smtClean="0"/>
          </a:p>
          <a:p>
            <a:pPr indent="17780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61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6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273050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3784530"/>
            <a:ext cx="5333135" cy="5851572"/>
          </a:xfrm>
        </p:spPr>
        <p:txBody>
          <a:bodyPr/>
          <a:lstStyle/>
          <a:p>
            <a:pPr marR="0" indent="1778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3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77800" algn="just"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58072" lvl="0" indent="177800" algn="just" fontAlgn="auto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85407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7" y="4548595"/>
            <a:ext cx="5695633" cy="11898574"/>
          </a:xfrm>
        </p:spPr>
        <p:txBody>
          <a:bodyPr/>
          <a:lstStyle/>
          <a:p>
            <a:pPr indent="177800" algn="just">
              <a:spcAft>
                <a:spcPts val="0"/>
              </a:spcAft>
            </a:pPr>
            <a:endParaRPr lang="ru-RU" sz="1400" dirty="0" smtClean="0">
              <a:effectLst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4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99537" indent="177800" algn="just">
              <a:spcBef>
                <a:spcPts val="1073"/>
              </a:spcBef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77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5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7774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01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391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688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703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626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08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23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03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39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49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389E-DB01-41FA-9764-6E696D87C1D5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923" y="5372918"/>
            <a:ext cx="9434469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PT Serif" charset="0"/>
                <a:ea typeface="PT Serif" charset="0"/>
                <a:cs typeface="PT Serif" charset="0"/>
              </a:rPr>
              <a:t>Докладчик: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Serif" charset="0"/>
                <a:ea typeface="PT Serif" charset="0"/>
                <a:cs typeface="PT Serif" charset="0"/>
              </a:rPr>
              <a:t>Чугарина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PT Serif" charset="0"/>
                <a:ea typeface="PT Serif" charset="0"/>
                <a:cs typeface="PT Serif" charset="0"/>
              </a:rPr>
              <a:t>Елена Александровна</a:t>
            </a:r>
          </a:p>
          <a:p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PT Serif" charset="0"/>
                <a:ea typeface="PT Serif" charset="0"/>
                <a:cs typeface="PT Serif" charset="0"/>
              </a:rPr>
              <a:t>И.о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Serif" charset="0"/>
                <a:ea typeface="PT Serif" charset="0"/>
                <a:cs typeface="PT Serif" charset="0"/>
              </a:rPr>
              <a:t>. министра финансов Пермского края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923" y="4370398"/>
            <a:ext cx="11121089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Отчет об исполнении бюджета Пермского </a:t>
            </a:r>
            <a:r>
              <a:rPr lang="ru-RU" sz="28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края за </a:t>
            </a:r>
            <a:r>
              <a: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2016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0580" y="6019249"/>
            <a:ext cx="1170432" cy="396000"/>
          </a:xfrm>
          <a:prstGeom prst="rect">
            <a:avLst/>
          </a:prstGeom>
          <a:noFill/>
          <a:ln>
            <a:noFill/>
          </a:ln>
        </p:spPr>
        <p:txBody>
          <a:bodyPr wrap="square" rIns="72000" rtlCol="0" anchor="ctr">
            <a:noAutofit/>
          </a:bodyPr>
          <a:lstStyle/>
          <a:p>
            <a:pPr algn="r"/>
            <a:r>
              <a:rPr lang="ru-RU" dirty="0">
                <a:latin typeface="PT Serif" charset="0"/>
                <a:ea typeface="PT Serif" charset="0"/>
                <a:cs typeface="PT Serif" charset="0"/>
              </a:rPr>
              <a:t>2017</a:t>
            </a:r>
            <a:endParaRPr lang="en-US" dirty="0">
              <a:latin typeface="PT Serif" charset="0"/>
              <a:ea typeface="PT Serif" charset="0"/>
              <a:cs typeface="PT Serif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0889" y="5171486"/>
            <a:ext cx="1092055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EAN\Documents\Оформление документов, докладов, презентаций\logo-miru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3" y="395941"/>
            <a:ext cx="37814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11356402"/>
              </p:ext>
            </p:extLst>
          </p:nvPr>
        </p:nvGraphicFramePr>
        <p:xfrm>
          <a:off x="72510" y="848099"/>
          <a:ext cx="12258676" cy="617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43"/>
            <a:ext cx="12192000" cy="121756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13438" y="252933"/>
            <a:ext cx="11765123" cy="622685"/>
            <a:chOff x="270302" y="166037"/>
            <a:chExt cx="11765123" cy="622685"/>
          </a:xfrm>
        </p:grpSpPr>
        <p:sp>
          <p:nvSpPr>
            <p:cNvPr id="30" name="TextBox 29"/>
            <p:cNvSpPr txBox="1"/>
            <p:nvPr/>
          </p:nvSpPr>
          <p:spPr>
            <a:xfrm>
              <a:off x="742225" y="265502"/>
              <a:ext cx="11293200" cy="5232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r>
                <a:rPr lang="ru-RU" sz="2800" b="1" dirty="0" smtClean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Расходы субъектов РФ на душу населения за 2016 год</a:t>
              </a:r>
              <a:endPara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2" y="166037"/>
              <a:ext cx="315925" cy="592361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4131" y="1815174"/>
            <a:ext cx="5310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PT Serif" charset="0"/>
                <a:ea typeface="PT Serif" charset="0"/>
              </a:rPr>
              <a:t>Средний уровень по РФ – </a:t>
            </a:r>
            <a:r>
              <a:rPr lang="ru-RU" dirty="0" smtClean="0">
                <a:solidFill>
                  <a:srgbClr val="00B0F0"/>
                </a:solidFill>
                <a:latin typeface="PT Serif" charset="0"/>
                <a:ea typeface="PT Serif" charset="0"/>
              </a:rPr>
              <a:t>58 543 руб.</a:t>
            </a:r>
            <a:endParaRPr lang="ru-RU" dirty="0">
              <a:solidFill>
                <a:srgbClr val="00B0F0"/>
              </a:solidFill>
              <a:latin typeface="PT Serif" charset="0"/>
              <a:ea typeface="PT Serif" charset="0"/>
            </a:endParaRPr>
          </a:p>
          <a:p>
            <a:r>
              <a:rPr lang="ru-RU" dirty="0">
                <a:solidFill>
                  <a:srgbClr val="99CCFF"/>
                </a:solidFill>
                <a:latin typeface="PT Serif" charset="0"/>
                <a:ea typeface="PT Serif" charset="0"/>
              </a:rPr>
              <a:t>Средний уровень по ПФО – </a:t>
            </a:r>
            <a:r>
              <a:rPr lang="ru-RU" dirty="0" smtClean="0">
                <a:solidFill>
                  <a:srgbClr val="99CCFF"/>
                </a:solidFill>
                <a:latin typeface="PT Serif" charset="0"/>
                <a:ea typeface="PT Serif" charset="0"/>
              </a:rPr>
              <a:t>41 681 руб.</a:t>
            </a:r>
            <a:endParaRPr lang="ru-RU" dirty="0">
              <a:solidFill>
                <a:srgbClr val="99CCFF"/>
              </a:solidFill>
              <a:latin typeface="PT Serif" charset="0"/>
              <a:ea typeface="PT Serif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flipH="1">
            <a:off x="7886205" y="2207935"/>
            <a:ext cx="1780082" cy="791175"/>
          </a:xfrm>
          <a:prstGeom prst="wedgeRoundRectCallout">
            <a:avLst>
              <a:gd name="adj1" fmla="val 46883"/>
              <a:gd name="adj2" fmla="val 116025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40 267руб.</a:t>
            </a:r>
          </a:p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>6 место в ПФО</a:t>
            </a:r>
          </a:p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> 56 место </a:t>
            </a:r>
            <a:r>
              <a:rPr lang="ru-RU" sz="1600" b="1" dirty="0">
                <a:solidFill>
                  <a:srgbClr val="FF0000"/>
                </a:solidFill>
              </a:rPr>
              <a:t>в РФ</a:t>
            </a:r>
          </a:p>
          <a:p>
            <a:pPr algn="l"/>
            <a:endParaRPr lang="ru-RU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" y="11444"/>
            <a:ext cx="12192000" cy="10853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153944"/>
            <a:ext cx="11433755" cy="665734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DC241D"/>
                </a:solidFill>
                <a:latin typeface="PT Serif" charset="0"/>
                <a:ea typeface="PT Serif" charset="0"/>
                <a:cs typeface="PT Serif" charset="0"/>
              </a:rPr>
              <a:t>Расходы </a:t>
            </a:r>
            <a:r>
              <a:rPr lang="ru-RU" sz="2600" b="1" dirty="0">
                <a:solidFill>
                  <a:srgbClr val="DC241D"/>
                </a:solidFill>
                <a:latin typeface="PT Serif" charset="0"/>
                <a:ea typeface="PT Serif" charset="0"/>
                <a:cs typeface="PT Serif" charset="0"/>
              </a:rPr>
              <a:t>в разрезе государственных программ </a:t>
            </a:r>
            <a:r>
              <a:rPr lang="ru-RU" sz="2600" b="1" dirty="0" smtClean="0">
                <a:solidFill>
                  <a:srgbClr val="DC241D"/>
                </a:solidFill>
                <a:latin typeface="PT Serif" charset="0"/>
                <a:ea typeface="PT Serif" charset="0"/>
                <a:cs typeface="PT Serif" charset="0"/>
              </a:rPr>
              <a:t>Пермского края, млн рублей</a:t>
            </a:r>
            <a:endParaRPr lang="ru-RU" sz="2600" b="1" dirty="0">
              <a:solidFill>
                <a:srgbClr val="DC24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094997"/>
              </p:ext>
            </p:extLst>
          </p:nvPr>
        </p:nvGraphicFramePr>
        <p:xfrm>
          <a:off x="3878323" y="831771"/>
          <a:ext cx="8303577" cy="5904182"/>
        </p:xfrm>
        <a:graphic>
          <a:graphicData uri="http://schemas.openxmlformats.org/drawingml/2006/table">
            <a:tbl>
              <a:tblPr firstRow="1" bandRow="1"/>
              <a:tblGrid>
                <a:gridCol w="1156139"/>
                <a:gridCol w="1082567"/>
                <a:gridCol w="6064871"/>
              </a:tblGrid>
              <a:tr h="321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3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исполнения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ГП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9" marR="8669" marT="866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29 332,0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 и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науки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21 683,9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здравоохранения</a:t>
                      </a:r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10 400,3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Семья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9 489,9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поддержка </a:t>
                      </a: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</a:t>
                      </a:r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8 778,5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государственными финансами и государственным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долгом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7 155,4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транспортной </a:t>
                      </a: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системы</a:t>
                      </a:r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3 309,7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качественным жильем и услугами ЖКХ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населения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3 072,6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сельского хозяйства и устойчивое развитие сельских </a:t>
                      </a: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территорий</a:t>
                      </a:r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физической культуры и </a:t>
                      </a: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спорта</a:t>
                      </a:r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5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занятости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населения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общественной </a:t>
                      </a: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безопасности</a:t>
                      </a:r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1 330,1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Региональная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политика и развитие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территорий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Воспроизводство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использование природных </a:t>
                      </a: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ресурсов</a:t>
                      </a:r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информационного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общества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Экономическое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 инновационная </a:t>
                      </a: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экономика</a:t>
                      </a:r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взаимодействия общества и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власти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земельными ресурсами и </a:t>
                      </a: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имуществом</a:t>
                      </a:r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Энергосбережение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повышение энергетической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Доступная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среда. Реабилитация и создание условий для социальной интеграции инвалидов Пермского </a:t>
                      </a: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края</a:t>
                      </a:r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туризма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Совершенствование </a:t>
                      </a:r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государственного </a:t>
                      </a:r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</a:t>
                      </a:r>
                      <a:endParaRPr lang="ru-RU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2" descr="C:\Users\GYK\Desktop\Рисуно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36013" y="1006540"/>
            <a:ext cx="569339" cy="5851460"/>
          </a:xfrm>
          <a:prstGeom prst="snip2DiagRect">
            <a:avLst/>
          </a:prstGeom>
          <a:solidFill>
            <a:sysClr val="window" lastClr="FFFFFF"/>
          </a:solidFill>
          <a:ln w="38100" cap="flat" cmpd="sng" algn="ctr">
            <a:noFill/>
            <a:prstDash val="solid"/>
          </a:ln>
          <a:effectLst/>
        </p:spPr>
      </p:pic>
      <p:sp>
        <p:nvSpPr>
          <p:cNvPr id="11" name="Овал 10"/>
          <p:cNvSpPr/>
          <p:nvPr/>
        </p:nvSpPr>
        <p:spPr>
          <a:xfrm>
            <a:off x="273131" y="1229711"/>
            <a:ext cx="2018091" cy="1298377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Расходы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05 986,7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млн руб.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85186" y="2359503"/>
            <a:ext cx="2122387" cy="1103620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Программные расходы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98,3%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9" y="0"/>
            <a:ext cx="429528" cy="76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yesimcandanismanlik.com/uploads/images/gw7wis201605260017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0" y="4405746"/>
            <a:ext cx="1621783" cy="16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8"/>
            <a:ext cx="12192000" cy="1371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799" y="149461"/>
            <a:ext cx="11088413" cy="757130"/>
          </a:xfr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4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Бюджетные инвестиции на строительство объектов общественной инфраструктуры регионального </a:t>
            </a:r>
            <a:r>
              <a:rPr lang="ru-RU" sz="24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значения</a:t>
            </a:r>
            <a:endParaRPr lang="ru-RU" sz="2400" b="1" dirty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179990"/>
            <a:ext cx="3286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3968694" y="2974426"/>
            <a:ext cx="4194927" cy="16955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– 2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271,6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Факт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058,2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Исполнение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46,6%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0982" y="1208690"/>
            <a:ext cx="2660679" cy="11035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Крытый футбольный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манеж в г. Перми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489,4 млн руб. (76,9%)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– 2017 г.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16604" y="1199494"/>
            <a:ext cx="2813081" cy="11035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Приспособление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Речного вокзала для современного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117,4 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(</a:t>
            </a: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53,3%)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2017 г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194035" y="2554856"/>
            <a:ext cx="2588952" cy="8293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Зоопарк в г. Перми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38,0 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(</a:t>
            </a: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15,2%)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0976" y="3822185"/>
            <a:ext cx="2540920" cy="1103586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Здание Пермской государственной художественной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галереи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25,8 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(</a:t>
            </a: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10,3%)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094523" y="1208690"/>
            <a:ext cx="2660679" cy="11035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Пермского кадетского корпуса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164,2 млн руб. (77,2</a:t>
            </a: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0976" y="5178475"/>
            <a:ext cx="2576791" cy="15429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Лечебный корпус с поликлиникой ГБУЗ ПК "Коми-Пермяцкая окружная больница",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Юрла</a:t>
            </a:r>
          </a:p>
          <a:p>
            <a:pPr algn="ctr"/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8,0 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(</a:t>
            </a: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61,7%)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54019" y="5417308"/>
            <a:ext cx="2588945" cy="1270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Лечебный корпус с инженерным блоком,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Оханск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 млн руб. </a:t>
            </a: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(34,1%)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Ввод– 2018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0982" y="2554855"/>
            <a:ext cx="2576785" cy="9424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РАСЦО ГО ПК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42,4 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(</a:t>
            </a: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50,2%)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2017 г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22317" y="1199494"/>
            <a:ext cx="2660679" cy="11035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Пожарные депо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140,0 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(</a:t>
            </a: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57,4%)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69006" y="5417308"/>
            <a:ext cx="2660679" cy="13400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котельной ГБПОУ "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Юсьвинский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агротехнический техникум"</a:t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 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(</a:t>
            </a: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100,0%)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2017 г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266558" y="5035106"/>
            <a:ext cx="2516438" cy="13400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Остальные объекты</a:t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 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(</a:t>
            </a: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1,9%)</a:t>
            </a:r>
            <a:endParaRPr lang="ru-RU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>
            <a:endCxn id="7" idx="1"/>
          </p:cNvCxnSpPr>
          <p:nvPr/>
        </p:nvCxnSpPr>
        <p:spPr>
          <a:xfrm>
            <a:off x="2757759" y="2303094"/>
            <a:ext cx="1825260" cy="919649"/>
          </a:xfrm>
          <a:prstGeom prst="straightConnector1">
            <a:avLst/>
          </a:prstGeom>
          <a:ln w="254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2" idx="3"/>
          </p:cNvCxnSpPr>
          <p:nvPr/>
        </p:nvCxnSpPr>
        <p:spPr>
          <a:xfrm>
            <a:off x="2757767" y="3026100"/>
            <a:ext cx="1418309" cy="471244"/>
          </a:xfrm>
          <a:prstGeom prst="straightConnector1">
            <a:avLst/>
          </a:prstGeom>
          <a:ln w="254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5" idx="3"/>
          </p:cNvCxnSpPr>
          <p:nvPr/>
        </p:nvCxnSpPr>
        <p:spPr>
          <a:xfrm flipV="1">
            <a:off x="2721896" y="4001984"/>
            <a:ext cx="1351340" cy="371994"/>
          </a:xfrm>
          <a:prstGeom prst="straightConnector1">
            <a:avLst/>
          </a:prstGeom>
          <a:ln w="254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757759" y="4429948"/>
            <a:ext cx="1896380" cy="939902"/>
          </a:xfrm>
          <a:prstGeom prst="straightConnector1">
            <a:avLst/>
          </a:prstGeom>
          <a:ln w="254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424855" y="4600280"/>
            <a:ext cx="854156" cy="804440"/>
          </a:xfrm>
          <a:prstGeom prst="straightConnector1">
            <a:avLst/>
          </a:prstGeom>
          <a:ln w="254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4" idx="0"/>
          </p:cNvCxnSpPr>
          <p:nvPr/>
        </p:nvCxnSpPr>
        <p:spPr>
          <a:xfrm flipH="1" flipV="1">
            <a:off x="6834442" y="4600280"/>
            <a:ext cx="664903" cy="817028"/>
          </a:xfrm>
          <a:prstGeom prst="straightConnector1">
            <a:avLst/>
          </a:prstGeom>
          <a:ln w="254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7" idx="5"/>
          </p:cNvCxnSpPr>
          <p:nvPr/>
        </p:nvCxnSpPr>
        <p:spPr>
          <a:xfrm flipH="1" flipV="1">
            <a:off x="7549280" y="4421655"/>
            <a:ext cx="1717269" cy="895047"/>
          </a:xfrm>
          <a:prstGeom prst="straightConnector1">
            <a:avLst/>
          </a:prstGeom>
          <a:ln w="254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0" name="Прямая со стрелкой 7169"/>
          <p:cNvCxnSpPr/>
          <p:nvPr/>
        </p:nvCxnSpPr>
        <p:spPr>
          <a:xfrm flipH="1" flipV="1">
            <a:off x="8164249" y="3961185"/>
            <a:ext cx="1030420" cy="142146"/>
          </a:xfrm>
          <a:prstGeom prst="straightConnector1">
            <a:avLst/>
          </a:prstGeom>
          <a:ln w="254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3" name="Прямая со стрелкой 7172"/>
          <p:cNvCxnSpPr>
            <a:stCxn id="34" idx="1"/>
          </p:cNvCxnSpPr>
          <p:nvPr/>
        </p:nvCxnSpPr>
        <p:spPr>
          <a:xfrm flipH="1">
            <a:off x="7975085" y="2969540"/>
            <a:ext cx="1218959" cy="527804"/>
          </a:xfrm>
          <a:prstGeom prst="straightConnector1">
            <a:avLst/>
          </a:prstGeom>
          <a:ln w="254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Прямая со стрелкой 7175"/>
          <p:cNvCxnSpPr>
            <a:endCxn id="7" idx="7"/>
          </p:cNvCxnSpPr>
          <p:nvPr/>
        </p:nvCxnSpPr>
        <p:spPr>
          <a:xfrm flipH="1">
            <a:off x="7549281" y="2303094"/>
            <a:ext cx="1644755" cy="919649"/>
          </a:xfrm>
          <a:prstGeom prst="straightConnector1">
            <a:avLst/>
          </a:prstGeom>
          <a:ln w="254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Прямая со стрелкой 7178"/>
          <p:cNvCxnSpPr>
            <a:stCxn id="33" idx="2"/>
          </p:cNvCxnSpPr>
          <p:nvPr/>
        </p:nvCxnSpPr>
        <p:spPr>
          <a:xfrm flipH="1">
            <a:off x="6768445" y="2303094"/>
            <a:ext cx="654691" cy="751205"/>
          </a:xfrm>
          <a:prstGeom prst="straightConnector1">
            <a:avLst/>
          </a:prstGeom>
          <a:ln w="254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1" name="Прямая со стрелкой 7180"/>
          <p:cNvCxnSpPr>
            <a:stCxn id="45" idx="2"/>
          </p:cNvCxnSpPr>
          <p:nvPr/>
        </p:nvCxnSpPr>
        <p:spPr>
          <a:xfrm>
            <a:off x="4424857" y="2312276"/>
            <a:ext cx="1118107" cy="713824"/>
          </a:xfrm>
          <a:prstGeom prst="straightConnector1">
            <a:avLst/>
          </a:prstGeom>
          <a:ln w="254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pics.who.pho.to/img/thumbs/fulleglen.com_favicon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10" y="1873762"/>
            <a:ext cx="600209" cy="5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hareicon.net/download/2015/12/23/692114_fire_512x512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18" y="1873763"/>
            <a:ext cx="617433" cy="6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b/b7/Italian_traffic_signs_-_icona_museo.svg/1024px-Italian_traffic_signs_-_icona_museo.svg.png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13" y="3618832"/>
            <a:ext cx="684706" cy="6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nforline.com.ua/images/kyivcompanytop/company/health-center-318-30967.jpg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53" y="5083824"/>
            <a:ext cx="626462" cy="6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pd4pic.com/images/ferry-boat-sign-symbol-icon.png"/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955" y="1075452"/>
            <a:ext cx="588040" cy="5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9266548" y="3529110"/>
            <a:ext cx="2660679" cy="13400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по фигурному катанию,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Пермь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 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 (</a:t>
            </a: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72,2%)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https://d1zqayhc1yz6oo.cloudfront.net/eb01b0157bd0a2bc88afbfad0746d47d.png"/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166" y="4061016"/>
            <a:ext cx="635616" cy="7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shareicon.net/download/2016/01/31/711766_animal_512x512.png"/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692" y="2429523"/>
            <a:ext cx="704510" cy="70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image.freepik.com/free-icon/female-university-graduate-with-cap-on-head-and-eyeglasses_318-58840.jpg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06" y="5178475"/>
            <a:ext cx="481277" cy="48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1.iconbird.com/ico/2013/9/452/w513h5121380477062sound.png"/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6" y="3134032"/>
            <a:ext cx="364022" cy="3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ages.vectorhq.com/images/premium/thumbs/144/military-uniform-cap-vector-icon_144313471.jpg"/>
          <p:cNvPicPr>
            <a:picLocks noChangeAspect="1" noChangeArrowheads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57" y="1925320"/>
            <a:ext cx="626350" cy="6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kovk.ru/img/5c770d63aad07f5f61f7873958c0c9b1.jpg"/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85" y="5951069"/>
            <a:ext cx="592235" cy="59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freepik.com/free-icon/road-roller-tractor_318-48071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960" y="5419450"/>
            <a:ext cx="1364467" cy="136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8"/>
            <a:ext cx="12192000" cy="1371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710" y="1"/>
            <a:ext cx="11647290" cy="12231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6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Расходы </a:t>
            </a:r>
            <a:r>
              <a:rPr lang="ru-RU" sz="26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дорожного фонда Пермского края </a:t>
            </a:r>
            <a:r>
              <a:rPr lang="ru-RU" sz="26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за 2016 год, </a:t>
            </a:r>
            <a:r>
              <a:rPr lang="ru-RU" sz="26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млн 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5988" y="6356350"/>
            <a:ext cx="2743200" cy="365125"/>
          </a:xfrm>
        </p:spPr>
        <p:txBody>
          <a:bodyPr/>
          <a:lstStyle/>
          <a:p>
            <a:fld id="{8A579F46-E50F-8441-B540-38CA5E5D3E04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7" y="245268"/>
            <a:ext cx="3286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5"/>
          <p:cNvGraphicFramePr/>
          <p:nvPr>
            <p:extLst>
              <p:ext uri="{D42A27DB-BD31-4B8C-83A1-F6EECF244321}">
                <p14:modId xmlns:p14="http://schemas.microsoft.com/office/powerpoint/2010/main" val="708251252"/>
              </p:ext>
            </p:extLst>
          </p:nvPr>
        </p:nvGraphicFramePr>
        <p:xfrm>
          <a:off x="0" y="1337113"/>
          <a:ext cx="9031111" cy="5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7597" y="151339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9 339,7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2042" y="155731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6 777,1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323677" y="2180927"/>
            <a:ext cx="1582280" cy="854765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Остаток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2 562,6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784679112"/>
              </p:ext>
            </p:extLst>
          </p:nvPr>
        </p:nvGraphicFramePr>
        <p:xfrm>
          <a:off x="8302905" y="1687985"/>
          <a:ext cx="3736768" cy="419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369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37"/>
            <a:ext cx="12192000" cy="108539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70302" y="166036"/>
            <a:ext cx="11765123" cy="622685"/>
            <a:chOff x="270302" y="166037"/>
            <a:chExt cx="11765123" cy="622685"/>
          </a:xfrm>
        </p:grpSpPr>
        <p:sp>
          <p:nvSpPr>
            <p:cNvPr id="30" name="TextBox 29"/>
            <p:cNvSpPr txBox="1"/>
            <p:nvPr/>
          </p:nvSpPr>
          <p:spPr>
            <a:xfrm>
              <a:off x="742225" y="265502"/>
              <a:ext cx="11293200" cy="5232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r>
                <a:rPr lang="ru-RU" sz="2800" b="1" dirty="0" smtClean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Характеристики краевого бюджета за 2016  год, </a:t>
              </a:r>
              <a:r>
                <a:rPr lang="ru-RU" sz="2800" b="1" dirty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млн рублей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2" y="166037"/>
              <a:ext cx="315925" cy="592361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2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47916"/>
              </p:ext>
            </p:extLst>
          </p:nvPr>
        </p:nvGraphicFramePr>
        <p:xfrm>
          <a:off x="5159419" y="4806290"/>
          <a:ext cx="6804984" cy="168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5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06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2954"/>
                <a:gridCol w="938151"/>
              </a:tblGrid>
              <a:tr h="398216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Показатель</a:t>
                      </a:r>
                      <a:endParaRPr lang="ru-RU" sz="1200" b="1" i="0" dirty="0">
                        <a:solidFill>
                          <a:srgbClr val="FA131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R="144000" marT="72000" marB="72000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Факт</a:t>
                      </a:r>
                      <a:r>
                        <a:rPr lang="ru-RU" sz="1200" b="1" i="0" baseline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2015</a:t>
                      </a:r>
                      <a:endParaRPr lang="ru-RU" sz="1200" b="1" i="0" dirty="0">
                        <a:solidFill>
                          <a:srgbClr val="FA131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R="144000" marT="72000" marB="72000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План</a:t>
                      </a:r>
                      <a:r>
                        <a:rPr lang="ru-RU" sz="1200" b="1" i="0" baseline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ru-RU" sz="1200" b="1" i="0" baseline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на 2016</a:t>
                      </a:r>
                      <a:endParaRPr lang="ru-RU" sz="1200" b="1" i="0" dirty="0">
                        <a:solidFill>
                          <a:srgbClr val="FA131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R="144000" marT="72000" marB="72000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Факт</a:t>
                      </a:r>
                      <a:r>
                        <a:rPr lang="ru-RU" sz="1200" b="1" i="0" baseline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2016</a:t>
                      </a:r>
                      <a:endParaRPr lang="ru-RU" sz="1200" b="1" i="0" dirty="0" smtClean="0">
                        <a:solidFill>
                          <a:srgbClr val="FA131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R="144000" marT="72000" marB="72000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%  к плану</a:t>
                      </a:r>
                    </a:p>
                  </a:txBody>
                  <a:tcPr marL="144000" marR="144000" marT="72000" marB="72000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noProof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% к 2015</a:t>
                      </a:r>
                    </a:p>
                  </a:txBody>
                  <a:tcPr marL="144000" marR="144000" marT="72000" marB="72000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135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T Serif" charset="0"/>
                          <a:ea typeface="PT Serif" charset="0"/>
                          <a:cs typeface="PT Serif" charset="0"/>
                        </a:rPr>
                        <a:t>Доходы</a:t>
                      </a:r>
                    </a:p>
                  </a:txBody>
                  <a:tcPr marL="144000" marR="144000" marT="108000" marB="108000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100 495,6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21920" marR="12192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tabLst>
                          <a:tab pos="1163638" algn="l"/>
                        </a:tabLst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101 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771,5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2700" marR="12700" marT="9525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tabLst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104 944,5                             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2700" marR="12700" marT="9525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103,1</a:t>
                      </a:r>
                      <a:endParaRPr lang="ru-RU" sz="14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21920" marR="12192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104,4</a:t>
                      </a:r>
                      <a:endParaRPr lang="ru-RU" sz="14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21920" marR="12192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00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T Serif" charset="0"/>
                          <a:ea typeface="PT Serif" charset="0"/>
                          <a:cs typeface="PT Serif" charset="0"/>
                        </a:rPr>
                        <a:t>Расходы</a:t>
                      </a:r>
                    </a:p>
                  </a:txBody>
                  <a:tcPr marL="144000" marR="144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104 748,3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3288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114 037,9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105 986,7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92,9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101,2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2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T Serif" charset="0"/>
                          <a:ea typeface="PT Serif" charset="0"/>
                          <a:cs typeface="PT Serif" charset="0"/>
                        </a:rPr>
                        <a:t>Дефицит</a:t>
                      </a:r>
                    </a:p>
                  </a:txBody>
                  <a:tcPr marL="144000" marR="144000" marT="108000" marB="10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-4 252,6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-12 266,4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-1 042,2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21920" marR="1219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944702" y="1583255"/>
            <a:ext cx="388222" cy="33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70302" y="1712289"/>
            <a:ext cx="2944992" cy="2792432"/>
            <a:chOff x="270302" y="1712289"/>
            <a:chExt cx="2944992" cy="279243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70302" y="1712289"/>
              <a:ext cx="2944992" cy="2792432"/>
              <a:chOff x="270302" y="1680062"/>
              <a:chExt cx="2944992" cy="2792432"/>
            </a:xfrm>
          </p:grpSpPr>
          <p:pic>
            <p:nvPicPr>
              <p:cNvPr id="22" name="Picture 3" descr="C:\Users\alexa\Совет Глав и МО, совещания, выездные, лекции\2014\публичные слушания бюджет 2015-2017\рисунки\2015 д и р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302" y="1680062"/>
                <a:ext cx="2944992" cy="2792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2827072" y="1951533"/>
                <a:ext cx="388222" cy="337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919484" y="1783739"/>
              <a:ext cx="907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4 252,6</a:t>
              </a:r>
              <a:endParaRPr lang="ru-RU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0826" y="3118343"/>
              <a:ext cx="760018" cy="246221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100 495,6</a:t>
              </a:r>
              <a:endParaRPr lang="ru-RU" sz="1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6433" y="2960144"/>
              <a:ext cx="765634" cy="246221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104 748,</a:t>
              </a:r>
              <a:r>
                <a:rPr lang="ru-RU" sz="10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  <a:endParaRPr lang="ru-RU" sz="1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800092" y="1440818"/>
            <a:ext cx="2944992" cy="2792432"/>
            <a:chOff x="3800092" y="1440818"/>
            <a:chExt cx="2944992" cy="2792432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3800092" y="1440818"/>
              <a:ext cx="2944992" cy="2792432"/>
              <a:chOff x="270302" y="1680062"/>
              <a:chExt cx="2944992" cy="2792432"/>
            </a:xfrm>
          </p:grpSpPr>
          <p:pic>
            <p:nvPicPr>
              <p:cNvPr id="25" name="Picture 3" descr="C:\Users\alexa\Совет Глав и МО, совещания, выездные, лекции\2014\публичные слушания бюджет 2015-2017\рисунки\2015 д и р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302" y="1680062"/>
                <a:ext cx="2944992" cy="2792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2827072" y="1951533"/>
                <a:ext cx="388222" cy="337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425336" y="1533647"/>
              <a:ext cx="907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12 266,4</a:t>
              </a:r>
              <a:endParaRPr lang="ru-RU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05815" y="2837034"/>
              <a:ext cx="760018" cy="246221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101 771,5</a:t>
              </a:r>
              <a:endParaRPr lang="ru-RU" sz="1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93785" y="2631730"/>
              <a:ext cx="765634" cy="246221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114 037,9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138104" y="1182882"/>
            <a:ext cx="2944992" cy="2792432"/>
            <a:chOff x="7138104" y="1182882"/>
            <a:chExt cx="2944992" cy="279243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7138104" y="1182882"/>
              <a:ext cx="2944992" cy="2792432"/>
              <a:chOff x="6853096" y="1073230"/>
              <a:chExt cx="2944992" cy="2792432"/>
            </a:xfrm>
          </p:grpSpPr>
          <p:pic>
            <p:nvPicPr>
              <p:cNvPr id="18" name="Picture 3" descr="C:\Users\alexa\Совет Глав и МО, совещания, выездные, лекции\2014\публичные слушания бюджет 2015-2017\рисунки\2015 д и р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3096" y="1073230"/>
                <a:ext cx="2944992" cy="2792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9409866" y="1331166"/>
                <a:ext cx="388222" cy="337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8787286" y="1243173"/>
              <a:ext cx="907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1 042,2</a:t>
              </a:r>
              <a:endParaRPr lang="ru-RU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747528" y="2579098"/>
              <a:ext cx="760018" cy="246221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104 944,5</a:t>
              </a:r>
              <a:endParaRPr lang="ru-RU" sz="1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726706" y="2385509"/>
              <a:ext cx="765634" cy="246221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105 986,7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084605" y="4436958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A1310"/>
                </a:solidFill>
                <a:latin typeface="Arial" charset="0"/>
                <a:ea typeface="Arial" charset="0"/>
                <a:cs typeface="Arial" charset="0"/>
              </a:rPr>
              <a:t>Факт 2015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562744" y="4163380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A1310"/>
                </a:solidFill>
                <a:latin typeface="Arial" charset="0"/>
                <a:ea typeface="Arial" charset="0"/>
                <a:cs typeface="Arial" charset="0"/>
              </a:rPr>
              <a:t>План 2016</a:t>
            </a:r>
            <a:endParaRPr lang="ru-RU" b="1" dirty="0">
              <a:solidFill>
                <a:srgbClr val="FA131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52407" y="3863918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A1310"/>
                </a:solidFill>
                <a:latin typeface="Arial" charset="0"/>
                <a:ea typeface="Arial" charset="0"/>
                <a:cs typeface="Arial" charset="0"/>
              </a:rPr>
              <a:t>Факт </a:t>
            </a:r>
            <a:r>
              <a:rPr lang="ru-RU" b="1" dirty="0" smtClean="0">
                <a:solidFill>
                  <a:srgbClr val="FA1310"/>
                </a:solidFill>
                <a:latin typeface="Arial" charset="0"/>
                <a:ea typeface="Arial" charset="0"/>
                <a:cs typeface="Arial" charset="0"/>
              </a:rPr>
              <a:t>2016</a:t>
            </a:r>
            <a:endParaRPr lang="ru-RU" b="1" dirty="0">
              <a:solidFill>
                <a:srgbClr val="FA131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74" name="Picture 2" descr="https://granit-ritual.com/images/miss.png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2" y="1899559"/>
            <a:ext cx="1101893" cy="110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37"/>
            <a:ext cx="12192000" cy="108539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70302" y="166036"/>
            <a:ext cx="11765123" cy="622685"/>
            <a:chOff x="270302" y="166037"/>
            <a:chExt cx="11765123" cy="622685"/>
          </a:xfrm>
        </p:grpSpPr>
        <p:sp>
          <p:nvSpPr>
            <p:cNvPr id="30" name="TextBox 29"/>
            <p:cNvSpPr txBox="1"/>
            <p:nvPr/>
          </p:nvSpPr>
          <p:spPr>
            <a:xfrm>
              <a:off x="742225" y="265502"/>
              <a:ext cx="11293200" cy="5232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r>
                <a:rPr lang="ru-RU" sz="2800" b="1" dirty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Структура государственного </a:t>
              </a:r>
              <a:r>
                <a:rPr lang="ru-RU" sz="2800" b="1" dirty="0" smtClean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долга, </a:t>
              </a:r>
              <a:r>
                <a:rPr lang="ru-RU" sz="2800" b="1" dirty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млн </a:t>
              </a:r>
              <a:r>
                <a:rPr lang="ru-RU" sz="2800" b="1" dirty="0" smtClean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рублей</a:t>
              </a:r>
              <a:endPara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2" y="166037"/>
              <a:ext cx="315925" cy="592361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13" name="Диаграмма 5"/>
          <p:cNvGraphicFramePr/>
          <p:nvPr>
            <p:extLst>
              <p:ext uri="{D42A27DB-BD31-4B8C-83A1-F6EECF244321}">
                <p14:modId xmlns:p14="http://schemas.microsoft.com/office/powerpoint/2010/main" val="293572283"/>
              </p:ext>
            </p:extLst>
          </p:nvPr>
        </p:nvGraphicFramePr>
        <p:xfrm>
          <a:off x="297126" y="1339123"/>
          <a:ext cx="9761274" cy="322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35201" y="186060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19 542,4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55774" y="125143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28 131,8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19001" y="179843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21 008,4</a:t>
            </a:r>
          </a:p>
        </p:txBody>
      </p:sp>
      <p:graphicFrame>
        <p:nvGraphicFramePr>
          <p:cNvPr id="1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46195"/>
              </p:ext>
            </p:extLst>
          </p:nvPr>
        </p:nvGraphicFramePr>
        <p:xfrm>
          <a:off x="3596949" y="4447696"/>
          <a:ext cx="7756852" cy="219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58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54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29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8586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Показатель</a:t>
                      </a:r>
                      <a:endParaRPr lang="ru-RU" sz="1200" b="1" i="0" dirty="0">
                        <a:solidFill>
                          <a:srgbClr val="FA131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R="144000" marT="72000" marB="72000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Факт</a:t>
                      </a:r>
                      <a:r>
                        <a:rPr lang="ru-RU" sz="1200" b="1" i="0" baseline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за  2015</a:t>
                      </a:r>
                      <a:endParaRPr lang="ru-RU" sz="1200" b="1" i="0" dirty="0">
                        <a:solidFill>
                          <a:srgbClr val="FA131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R="144000" marT="72000" marB="72000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План</a:t>
                      </a:r>
                      <a:r>
                        <a:rPr lang="ru-RU" sz="1200" b="1" i="0" baseline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на 2017</a:t>
                      </a:r>
                    </a:p>
                    <a:p>
                      <a:r>
                        <a:rPr lang="ru-RU" sz="1200" b="1" i="0" baseline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первоначальный/ уточненный</a:t>
                      </a:r>
                      <a:endParaRPr lang="ru-RU" sz="1200" b="1" i="0" dirty="0">
                        <a:solidFill>
                          <a:srgbClr val="FA131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R="144000" marT="72000" marB="72000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Факт</a:t>
                      </a:r>
                      <a:r>
                        <a:rPr lang="ru-RU" sz="1200" b="1" i="0" baseline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за 2016</a:t>
                      </a:r>
                      <a:endParaRPr lang="ru-RU" sz="1200" b="1" i="0" dirty="0" smtClean="0">
                        <a:solidFill>
                          <a:srgbClr val="FA131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R="144000" marT="72000" marB="72000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4724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T Serif" charset="0"/>
                          <a:ea typeface="PT Serif" charset="0"/>
                          <a:cs typeface="PT Serif" charset="0"/>
                        </a:rPr>
                        <a:t>% долга к объему собственных доходов </a:t>
                      </a:r>
                    </a:p>
                  </a:txBody>
                  <a:tcPr marL="144000" marR="144000" marT="108000" marB="108000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24,2%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44000" marR="144000" marT="108000" marB="108000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36,0% / 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33,0%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44000" marR="144000" marT="108000" marB="108000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23,5%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44000" marR="144000" marT="108000" marB="108000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21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T Serif" charset="0"/>
                          <a:ea typeface="PT Serif" charset="0"/>
                          <a:cs typeface="PT Serif" charset="0"/>
                        </a:rPr>
                        <a:t>Расходы на обслуживание государственного долга, млн руб.</a:t>
                      </a:r>
                    </a:p>
                  </a:txBody>
                  <a:tcPr marL="144000" marR="144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383,1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44000" marR="144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1 894,7/ </a:t>
                      </a:r>
                    </a:p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108,2</a:t>
                      </a:r>
                    </a:p>
                    <a:p>
                      <a:pPr algn="r"/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44000" marR="144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259,1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44000" marR="144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230241" y="1634083"/>
            <a:ext cx="929178" cy="45305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 rot="1640901">
            <a:off x="4255583" y="1447986"/>
            <a:ext cx="938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-7 123,4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050" name="Picture 2" descr="http://www.zeona.ru/images/individ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7" y="4730482"/>
            <a:ext cx="1625867" cy="16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12"/>
            <a:ext cx="12192000" cy="13716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13438" y="166037"/>
            <a:ext cx="11765123" cy="607298"/>
            <a:chOff x="270302" y="166037"/>
            <a:chExt cx="11765123" cy="607298"/>
          </a:xfrm>
        </p:grpSpPr>
        <p:sp>
          <p:nvSpPr>
            <p:cNvPr id="30" name="TextBox 29"/>
            <p:cNvSpPr txBox="1"/>
            <p:nvPr/>
          </p:nvSpPr>
          <p:spPr>
            <a:xfrm>
              <a:off x="742225" y="280892"/>
              <a:ext cx="11293200" cy="492443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r>
                <a:rPr lang="ru-RU" sz="2600" b="1" dirty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Соотношение объема долга к собственным </a:t>
              </a:r>
              <a:r>
                <a:rPr lang="ru-RU" sz="2600" b="1" dirty="0" smtClean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доходам субъектов </a:t>
              </a:r>
              <a:r>
                <a:rPr lang="ru-RU" sz="2600" b="1" dirty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РФ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2" y="166037"/>
              <a:ext cx="315925" cy="592361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86119750"/>
              </p:ext>
            </p:extLst>
          </p:nvPr>
        </p:nvGraphicFramePr>
        <p:xfrm>
          <a:off x="104774" y="1165412"/>
          <a:ext cx="12258676" cy="5659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3438" y="1153646"/>
            <a:ext cx="3952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PT Serif" charset="0"/>
                <a:ea typeface="PT Serif" charset="0"/>
              </a:rPr>
              <a:t>Средний уровень по РФ – 33,8%</a:t>
            </a:r>
          </a:p>
          <a:p>
            <a:r>
              <a:rPr lang="ru-RU" dirty="0">
                <a:solidFill>
                  <a:srgbClr val="99CCFF"/>
                </a:solidFill>
                <a:latin typeface="PT Serif" charset="0"/>
                <a:ea typeface="PT Serif" charset="0"/>
              </a:rPr>
              <a:t>Средний уровень по ПФО – 56,9%</a:t>
            </a:r>
          </a:p>
        </p:txBody>
      </p:sp>
    </p:spTree>
    <p:extLst>
      <p:ext uri="{BB962C8B-B14F-4D97-AF65-F5344CB8AC3E}">
        <p14:creationId xmlns:p14="http://schemas.microsoft.com/office/powerpoint/2010/main" val="18342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 rot="357273">
            <a:off x="5642794" y="333564"/>
            <a:ext cx="5551057" cy="6332929"/>
            <a:chOff x="1746" y="346"/>
            <a:chExt cx="2375" cy="3456"/>
          </a:xfrm>
          <a:noFill/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46" y="346"/>
              <a:ext cx="2375" cy="34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756" y="455"/>
              <a:ext cx="2305" cy="3337"/>
            </a:xfrm>
            <a:custGeom>
              <a:avLst/>
              <a:gdLst>
                <a:gd name="T0" fmla="*/ 0 w 16135"/>
                <a:gd name="T1" fmla="*/ 0 h 23355"/>
                <a:gd name="T2" fmla="*/ 0 w 16135"/>
                <a:gd name="T3" fmla="*/ 0 h 23355"/>
                <a:gd name="T4" fmla="*/ 0 w 16135"/>
                <a:gd name="T5" fmla="*/ 0 h 23355"/>
                <a:gd name="T6" fmla="*/ 0 w 16135"/>
                <a:gd name="T7" fmla="*/ 0 h 23355"/>
                <a:gd name="T8" fmla="*/ 0 w 16135"/>
                <a:gd name="T9" fmla="*/ 0 h 23355"/>
                <a:gd name="T10" fmla="*/ 0 w 16135"/>
                <a:gd name="T11" fmla="*/ 0 h 23355"/>
                <a:gd name="T12" fmla="*/ 0 w 16135"/>
                <a:gd name="T13" fmla="*/ 0 h 23355"/>
                <a:gd name="T14" fmla="*/ 0 w 16135"/>
                <a:gd name="T15" fmla="*/ 0 h 23355"/>
                <a:gd name="T16" fmla="*/ 0 w 16135"/>
                <a:gd name="T17" fmla="*/ 0 h 23355"/>
                <a:gd name="T18" fmla="*/ 0 w 16135"/>
                <a:gd name="T19" fmla="*/ 0 h 23355"/>
                <a:gd name="T20" fmla="*/ 0 w 16135"/>
                <a:gd name="T21" fmla="*/ 0 h 23355"/>
                <a:gd name="T22" fmla="*/ 0 w 16135"/>
                <a:gd name="T23" fmla="*/ 0 h 23355"/>
                <a:gd name="T24" fmla="*/ 0 w 16135"/>
                <a:gd name="T25" fmla="*/ 0 h 23355"/>
                <a:gd name="T26" fmla="*/ 0 w 16135"/>
                <a:gd name="T27" fmla="*/ 0 h 23355"/>
                <a:gd name="T28" fmla="*/ 0 w 16135"/>
                <a:gd name="T29" fmla="*/ 0 h 23355"/>
                <a:gd name="T30" fmla="*/ 0 w 16135"/>
                <a:gd name="T31" fmla="*/ 0 h 23355"/>
                <a:gd name="T32" fmla="*/ 0 w 16135"/>
                <a:gd name="T33" fmla="*/ 0 h 23355"/>
                <a:gd name="T34" fmla="*/ 0 w 16135"/>
                <a:gd name="T35" fmla="*/ 0 h 23355"/>
                <a:gd name="T36" fmla="*/ 0 w 16135"/>
                <a:gd name="T37" fmla="*/ 0 h 23355"/>
                <a:gd name="T38" fmla="*/ 0 w 16135"/>
                <a:gd name="T39" fmla="*/ 0 h 23355"/>
                <a:gd name="T40" fmla="*/ 0 w 16135"/>
                <a:gd name="T41" fmla="*/ 0 h 23355"/>
                <a:gd name="T42" fmla="*/ 0 w 16135"/>
                <a:gd name="T43" fmla="*/ 0 h 23355"/>
                <a:gd name="T44" fmla="*/ 0 w 16135"/>
                <a:gd name="T45" fmla="*/ 0 h 23355"/>
                <a:gd name="T46" fmla="*/ 0 w 16135"/>
                <a:gd name="T47" fmla="*/ 0 h 23355"/>
                <a:gd name="T48" fmla="*/ 0 w 16135"/>
                <a:gd name="T49" fmla="*/ 0 h 23355"/>
                <a:gd name="T50" fmla="*/ 0 w 16135"/>
                <a:gd name="T51" fmla="*/ 0 h 23355"/>
                <a:gd name="T52" fmla="*/ 0 w 16135"/>
                <a:gd name="T53" fmla="*/ 0 h 23355"/>
                <a:gd name="T54" fmla="*/ 0 w 16135"/>
                <a:gd name="T55" fmla="*/ 0 h 23355"/>
                <a:gd name="T56" fmla="*/ 0 w 16135"/>
                <a:gd name="T57" fmla="*/ 0 h 23355"/>
                <a:gd name="T58" fmla="*/ 0 w 16135"/>
                <a:gd name="T59" fmla="*/ 0 h 23355"/>
                <a:gd name="T60" fmla="*/ 0 w 16135"/>
                <a:gd name="T61" fmla="*/ 0 h 23355"/>
                <a:gd name="T62" fmla="*/ 0 w 16135"/>
                <a:gd name="T63" fmla="*/ 0 h 23355"/>
                <a:gd name="T64" fmla="*/ 0 w 16135"/>
                <a:gd name="T65" fmla="*/ 0 h 23355"/>
                <a:gd name="T66" fmla="*/ 0 w 16135"/>
                <a:gd name="T67" fmla="*/ 0 h 23355"/>
                <a:gd name="T68" fmla="*/ 0 w 16135"/>
                <a:gd name="T69" fmla="*/ 0 h 23355"/>
                <a:gd name="T70" fmla="*/ 0 w 16135"/>
                <a:gd name="T71" fmla="*/ 0 h 23355"/>
                <a:gd name="T72" fmla="*/ 0 w 16135"/>
                <a:gd name="T73" fmla="*/ 0 h 23355"/>
                <a:gd name="T74" fmla="*/ 0 w 16135"/>
                <a:gd name="T75" fmla="*/ 0 h 23355"/>
                <a:gd name="T76" fmla="*/ 0 w 16135"/>
                <a:gd name="T77" fmla="*/ 0 h 23355"/>
                <a:gd name="T78" fmla="*/ 0 w 16135"/>
                <a:gd name="T79" fmla="*/ 0 h 23355"/>
                <a:gd name="T80" fmla="*/ 0 w 16135"/>
                <a:gd name="T81" fmla="*/ 0 h 23355"/>
                <a:gd name="T82" fmla="*/ 0 w 16135"/>
                <a:gd name="T83" fmla="*/ 0 h 23355"/>
                <a:gd name="T84" fmla="*/ 0 w 16135"/>
                <a:gd name="T85" fmla="*/ 0 h 23355"/>
                <a:gd name="T86" fmla="*/ 0 w 16135"/>
                <a:gd name="T87" fmla="*/ 0 h 23355"/>
                <a:gd name="T88" fmla="*/ 0 w 16135"/>
                <a:gd name="T89" fmla="*/ 0 h 23355"/>
                <a:gd name="T90" fmla="*/ 0 w 16135"/>
                <a:gd name="T91" fmla="*/ 0 h 23355"/>
                <a:gd name="T92" fmla="*/ 0 w 16135"/>
                <a:gd name="T93" fmla="*/ 0 h 23355"/>
                <a:gd name="T94" fmla="*/ 0 w 16135"/>
                <a:gd name="T95" fmla="*/ 0 h 23355"/>
                <a:gd name="T96" fmla="*/ 0 w 16135"/>
                <a:gd name="T97" fmla="*/ 0 h 23355"/>
                <a:gd name="T98" fmla="*/ 0 w 16135"/>
                <a:gd name="T99" fmla="*/ 0 h 23355"/>
                <a:gd name="T100" fmla="*/ 0 w 16135"/>
                <a:gd name="T101" fmla="*/ 0 h 23355"/>
                <a:gd name="T102" fmla="*/ 0 w 16135"/>
                <a:gd name="T103" fmla="*/ 0 h 23355"/>
                <a:gd name="T104" fmla="*/ 0 w 16135"/>
                <a:gd name="T105" fmla="*/ 0 h 23355"/>
                <a:gd name="T106" fmla="*/ 0 w 16135"/>
                <a:gd name="T107" fmla="*/ 0 h 23355"/>
                <a:gd name="T108" fmla="*/ 0 w 16135"/>
                <a:gd name="T109" fmla="*/ 0 h 23355"/>
                <a:gd name="T110" fmla="*/ 0 w 16135"/>
                <a:gd name="T111" fmla="*/ 0 h 23355"/>
                <a:gd name="T112" fmla="*/ 0 w 16135"/>
                <a:gd name="T113" fmla="*/ 0 h 23355"/>
                <a:gd name="T114" fmla="*/ 0 w 16135"/>
                <a:gd name="T115" fmla="*/ 0 h 23355"/>
                <a:gd name="T116" fmla="*/ 0 w 16135"/>
                <a:gd name="T117" fmla="*/ 0 h 23355"/>
                <a:gd name="T118" fmla="*/ 0 w 16135"/>
                <a:gd name="T119" fmla="*/ 0 h 23355"/>
                <a:gd name="T120" fmla="*/ 0 w 16135"/>
                <a:gd name="T121" fmla="*/ 0 h 23355"/>
                <a:gd name="T122" fmla="*/ 0 w 16135"/>
                <a:gd name="T123" fmla="*/ 0 h 23355"/>
                <a:gd name="T124" fmla="*/ 0 w 16135"/>
                <a:gd name="T125" fmla="*/ 0 h 233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135"/>
                <a:gd name="T190" fmla="*/ 0 h 23355"/>
                <a:gd name="T191" fmla="*/ 16135 w 16135"/>
                <a:gd name="T192" fmla="*/ 23355 h 233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135" h="23355">
                  <a:moveTo>
                    <a:pt x="768" y="4413"/>
                  </a:moveTo>
                  <a:lnTo>
                    <a:pt x="658" y="4742"/>
                  </a:lnTo>
                  <a:lnTo>
                    <a:pt x="1140" y="4874"/>
                  </a:lnTo>
                  <a:lnTo>
                    <a:pt x="1100" y="5029"/>
                  </a:lnTo>
                  <a:lnTo>
                    <a:pt x="1055" y="5203"/>
                  </a:lnTo>
                  <a:lnTo>
                    <a:pt x="1140" y="5224"/>
                  </a:lnTo>
                  <a:lnTo>
                    <a:pt x="989" y="5729"/>
                  </a:lnTo>
                  <a:lnTo>
                    <a:pt x="1253" y="5948"/>
                  </a:lnTo>
                  <a:lnTo>
                    <a:pt x="2393" y="6147"/>
                  </a:lnTo>
                  <a:lnTo>
                    <a:pt x="3209" y="6192"/>
                  </a:lnTo>
                  <a:lnTo>
                    <a:pt x="3293" y="5905"/>
                  </a:lnTo>
                  <a:lnTo>
                    <a:pt x="3391" y="5983"/>
                  </a:lnTo>
                  <a:lnTo>
                    <a:pt x="3498" y="6098"/>
                  </a:lnTo>
                  <a:lnTo>
                    <a:pt x="3585" y="6199"/>
                  </a:lnTo>
                  <a:lnTo>
                    <a:pt x="3620" y="6239"/>
                  </a:lnTo>
                  <a:lnTo>
                    <a:pt x="3669" y="6300"/>
                  </a:lnTo>
                  <a:lnTo>
                    <a:pt x="3683" y="6323"/>
                  </a:lnTo>
                  <a:lnTo>
                    <a:pt x="3700" y="6366"/>
                  </a:lnTo>
                  <a:lnTo>
                    <a:pt x="3754" y="6521"/>
                  </a:lnTo>
                  <a:lnTo>
                    <a:pt x="3798" y="6784"/>
                  </a:lnTo>
                  <a:lnTo>
                    <a:pt x="3794" y="6826"/>
                  </a:lnTo>
                  <a:lnTo>
                    <a:pt x="3774" y="6872"/>
                  </a:lnTo>
                  <a:lnTo>
                    <a:pt x="3645" y="7882"/>
                  </a:lnTo>
                  <a:lnTo>
                    <a:pt x="3556" y="8166"/>
                  </a:lnTo>
                  <a:lnTo>
                    <a:pt x="3272" y="8122"/>
                  </a:lnTo>
                  <a:lnTo>
                    <a:pt x="3249" y="8145"/>
                  </a:lnTo>
                  <a:lnTo>
                    <a:pt x="3074" y="8824"/>
                  </a:lnTo>
                  <a:lnTo>
                    <a:pt x="3029" y="9089"/>
                  </a:lnTo>
                  <a:lnTo>
                    <a:pt x="2933" y="9167"/>
                  </a:lnTo>
                  <a:lnTo>
                    <a:pt x="2829" y="9282"/>
                  </a:lnTo>
                  <a:lnTo>
                    <a:pt x="2740" y="9426"/>
                  </a:lnTo>
                  <a:lnTo>
                    <a:pt x="2721" y="9466"/>
                  </a:lnTo>
                  <a:lnTo>
                    <a:pt x="2704" y="9507"/>
                  </a:lnTo>
                  <a:lnTo>
                    <a:pt x="2691" y="9549"/>
                  </a:lnTo>
                  <a:lnTo>
                    <a:pt x="2680" y="9593"/>
                  </a:lnTo>
                  <a:lnTo>
                    <a:pt x="2964" y="10361"/>
                  </a:lnTo>
                  <a:lnTo>
                    <a:pt x="3009" y="10361"/>
                  </a:lnTo>
                  <a:lnTo>
                    <a:pt x="3029" y="10427"/>
                  </a:lnTo>
                  <a:lnTo>
                    <a:pt x="3119" y="10427"/>
                  </a:lnTo>
                  <a:lnTo>
                    <a:pt x="3119" y="10451"/>
                  </a:lnTo>
                  <a:lnTo>
                    <a:pt x="3138" y="10445"/>
                  </a:lnTo>
                  <a:lnTo>
                    <a:pt x="3185" y="10432"/>
                  </a:lnTo>
                  <a:lnTo>
                    <a:pt x="3272" y="10405"/>
                  </a:lnTo>
                  <a:lnTo>
                    <a:pt x="3338" y="10451"/>
                  </a:lnTo>
                  <a:lnTo>
                    <a:pt x="3711" y="10558"/>
                  </a:lnTo>
                  <a:lnTo>
                    <a:pt x="3645" y="10427"/>
                  </a:lnTo>
                  <a:lnTo>
                    <a:pt x="3734" y="10296"/>
                  </a:lnTo>
                  <a:lnTo>
                    <a:pt x="3909" y="10625"/>
                  </a:lnTo>
                  <a:lnTo>
                    <a:pt x="4019" y="10558"/>
                  </a:lnTo>
                  <a:lnTo>
                    <a:pt x="4085" y="10734"/>
                  </a:lnTo>
                  <a:lnTo>
                    <a:pt x="4107" y="10734"/>
                  </a:lnTo>
                  <a:lnTo>
                    <a:pt x="3974" y="10954"/>
                  </a:lnTo>
                  <a:lnTo>
                    <a:pt x="3798" y="11019"/>
                  </a:lnTo>
                  <a:lnTo>
                    <a:pt x="3789" y="11056"/>
                  </a:lnTo>
                  <a:lnTo>
                    <a:pt x="3783" y="11095"/>
                  </a:lnTo>
                  <a:lnTo>
                    <a:pt x="3780" y="11133"/>
                  </a:lnTo>
                  <a:lnTo>
                    <a:pt x="3780" y="11172"/>
                  </a:lnTo>
                  <a:lnTo>
                    <a:pt x="3800" y="11447"/>
                  </a:lnTo>
                  <a:lnTo>
                    <a:pt x="3803" y="11465"/>
                  </a:lnTo>
                  <a:lnTo>
                    <a:pt x="3812" y="11548"/>
                  </a:lnTo>
                  <a:lnTo>
                    <a:pt x="3831" y="11656"/>
                  </a:lnTo>
                  <a:lnTo>
                    <a:pt x="3836" y="11681"/>
                  </a:lnTo>
                  <a:lnTo>
                    <a:pt x="3846" y="11706"/>
                  </a:lnTo>
                  <a:lnTo>
                    <a:pt x="3860" y="11729"/>
                  </a:lnTo>
                  <a:lnTo>
                    <a:pt x="3868" y="11739"/>
                  </a:lnTo>
                  <a:lnTo>
                    <a:pt x="3878" y="11750"/>
                  </a:lnTo>
                  <a:lnTo>
                    <a:pt x="4085" y="11941"/>
                  </a:lnTo>
                  <a:lnTo>
                    <a:pt x="4061" y="12006"/>
                  </a:lnTo>
                  <a:lnTo>
                    <a:pt x="4107" y="12030"/>
                  </a:lnTo>
                  <a:lnTo>
                    <a:pt x="4083" y="12070"/>
                  </a:lnTo>
                  <a:lnTo>
                    <a:pt x="4080" y="12070"/>
                  </a:lnTo>
                  <a:lnTo>
                    <a:pt x="4061" y="12094"/>
                  </a:lnTo>
                  <a:lnTo>
                    <a:pt x="3909" y="12161"/>
                  </a:lnTo>
                  <a:lnTo>
                    <a:pt x="3876" y="12178"/>
                  </a:lnTo>
                  <a:lnTo>
                    <a:pt x="3867" y="12185"/>
                  </a:lnTo>
                  <a:lnTo>
                    <a:pt x="3817" y="12215"/>
                  </a:lnTo>
                  <a:lnTo>
                    <a:pt x="3734" y="12246"/>
                  </a:lnTo>
                  <a:lnTo>
                    <a:pt x="3734" y="12293"/>
                  </a:lnTo>
                  <a:lnTo>
                    <a:pt x="3711" y="12312"/>
                  </a:lnTo>
                  <a:lnTo>
                    <a:pt x="3625" y="12377"/>
                  </a:lnTo>
                  <a:lnTo>
                    <a:pt x="3711" y="12532"/>
                  </a:lnTo>
                  <a:lnTo>
                    <a:pt x="3535" y="12730"/>
                  </a:lnTo>
                  <a:lnTo>
                    <a:pt x="3578" y="12796"/>
                  </a:lnTo>
                  <a:lnTo>
                    <a:pt x="3596" y="12841"/>
                  </a:lnTo>
                  <a:lnTo>
                    <a:pt x="3629" y="12972"/>
                  </a:lnTo>
                  <a:lnTo>
                    <a:pt x="3645" y="13035"/>
                  </a:lnTo>
                  <a:lnTo>
                    <a:pt x="3647" y="13052"/>
                  </a:lnTo>
                  <a:lnTo>
                    <a:pt x="3707" y="13280"/>
                  </a:lnTo>
                  <a:lnTo>
                    <a:pt x="3704" y="13320"/>
                  </a:lnTo>
                  <a:lnTo>
                    <a:pt x="3694" y="13366"/>
                  </a:lnTo>
                  <a:lnTo>
                    <a:pt x="3664" y="13541"/>
                  </a:lnTo>
                  <a:lnTo>
                    <a:pt x="3685" y="13564"/>
                  </a:lnTo>
                  <a:lnTo>
                    <a:pt x="3727" y="13653"/>
                  </a:lnTo>
                  <a:lnTo>
                    <a:pt x="3774" y="13828"/>
                  </a:lnTo>
                  <a:lnTo>
                    <a:pt x="3820" y="13828"/>
                  </a:lnTo>
                  <a:lnTo>
                    <a:pt x="3909" y="13959"/>
                  </a:lnTo>
                  <a:lnTo>
                    <a:pt x="3843" y="14046"/>
                  </a:lnTo>
                  <a:lnTo>
                    <a:pt x="3843" y="14070"/>
                  </a:lnTo>
                  <a:lnTo>
                    <a:pt x="3820" y="14091"/>
                  </a:lnTo>
                  <a:lnTo>
                    <a:pt x="3758" y="14159"/>
                  </a:lnTo>
                  <a:lnTo>
                    <a:pt x="3754" y="14168"/>
                  </a:lnTo>
                  <a:lnTo>
                    <a:pt x="3749" y="14173"/>
                  </a:lnTo>
                  <a:lnTo>
                    <a:pt x="3664" y="14291"/>
                  </a:lnTo>
                  <a:lnTo>
                    <a:pt x="3711" y="14351"/>
                  </a:lnTo>
                  <a:lnTo>
                    <a:pt x="3756" y="14399"/>
                  </a:lnTo>
                  <a:lnTo>
                    <a:pt x="3845" y="14473"/>
                  </a:lnTo>
                  <a:lnTo>
                    <a:pt x="3852" y="14481"/>
                  </a:lnTo>
                  <a:lnTo>
                    <a:pt x="3909" y="14531"/>
                  </a:lnTo>
                  <a:lnTo>
                    <a:pt x="3864" y="14573"/>
                  </a:lnTo>
                  <a:lnTo>
                    <a:pt x="3954" y="14638"/>
                  </a:lnTo>
                  <a:lnTo>
                    <a:pt x="3974" y="14927"/>
                  </a:lnTo>
                  <a:lnTo>
                    <a:pt x="4061" y="14969"/>
                  </a:lnTo>
                  <a:lnTo>
                    <a:pt x="4085" y="15012"/>
                  </a:lnTo>
                  <a:lnTo>
                    <a:pt x="4261" y="15275"/>
                  </a:lnTo>
                  <a:lnTo>
                    <a:pt x="4261" y="15344"/>
                  </a:lnTo>
                  <a:lnTo>
                    <a:pt x="4349" y="15454"/>
                  </a:lnTo>
                  <a:lnTo>
                    <a:pt x="4261" y="15694"/>
                  </a:lnTo>
                  <a:lnTo>
                    <a:pt x="4285" y="15734"/>
                  </a:lnTo>
                  <a:lnTo>
                    <a:pt x="4369" y="15847"/>
                  </a:lnTo>
                  <a:lnTo>
                    <a:pt x="4349" y="15870"/>
                  </a:lnTo>
                  <a:lnTo>
                    <a:pt x="4369" y="15891"/>
                  </a:lnTo>
                  <a:lnTo>
                    <a:pt x="4349" y="15956"/>
                  </a:lnTo>
                  <a:lnTo>
                    <a:pt x="4369" y="15980"/>
                  </a:lnTo>
                  <a:lnTo>
                    <a:pt x="4360" y="16023"/>
                  </a:lnTo>
                  <a:lnTo>
                    <a:pt x="4369" y="16091"/>
                  </a:lnTo>
                  <a:lnTo>
                    <a:pt x="4325" y="16109"/>
                  </a:lnTo>
                  <a:lnTo>
                    <a:pt x="4369" y="16199"/>
                  </a:lnTo>
                  <a:lnTo>
                    <a:pt x="4391" y="16176"/>
                  </a:lnTo>
                  <a:lnTo>
                    <a:pt x="4414" y="16220"/>
                  </a:lnTo>
                  <a:lnTo>
                    <a:pt x="4385" y="16260"/>
                  </a:lnTo>
                  <a:lnTo>
                    <a:pt x="4363" y="16288"/>
                  </a:lnTo>
                  <a:lnTo>
                    <a:pt x="4351" y="16302"/>
                  </a:lnTo>
                  <a:lnTo>
                    <a:pt x="4283" y="16373"/>
                  </a:lnTo>
                  <a:lnTo>
                    <a:pt x="4349" y="16483"/>
                  </a:lnTo>
                  <a:lnTo>
                    <a:pt x="4391" y="16507"/>
                  </a:lnTo>
                  <a:lnTo>
                    <a:pt x="4367" y="16523"/>
                  </a:lnTo>
                  <a:lnTo>
                    <a:pt x="4367" y="16525"/>
                  </a:lnTo>
                  <a:lnTo>
                    <a:pt x="4329" y="16547"/>
                  </a:lnTo>
                  <a:lnTo>
                    <a:pt x="4325" y="16549"/>
                  </a:lnTo>
                  <a:lnTo>
                    <a:pt x="4301" y="16528"/>
                  </a:lnTo>
                  <a:lnTo>
                    <a:pt x="4283" y="16549"/>
                  </a:lnTo>
                  <a:lnTo>
                    <a:pt x="4301" y="16570"/>
                  </a:lnTo>
                  <a:lnTo>
                    <a:pt x="4261" y="16570"/>
                  </a:lnTo>
                  <a:lnTo>
                    <a:pt x="4172" y="16636"/>
                  </a:lnTo>
                  <a:lnTo>
                    <a:pt x="4172" y="16770"/>
                  </a:lnTo>
                  <a:lnTo>
                    <a:pt x="4151" y="16770"/>
                  </a:lnTo>
                  <a:lnTo>
                    <a:pt x="4172" y="16791"/>
                  </a:lnTo>
                  <a:lnTo>
                    <a:pt x="4216" y="16791"/>
                  </a:lnTo>
                  <a:lnTo>
                    <a:pt x="4301" y="16881"/>
                  </a:lnTo>
                  <a:lnTo>
                    <a:pt x="4299" y="16901"/>
                  </a:lnTo>
                  <a:lnTo>
                    <a:pt x="4283" y="16967"/>
                  </a:lnTo>
                  <a:lnTo>
                    <a:pt x="4193" y="16923"/>
                  </a:lnTo>
                  <a:lnTo>
                    <a:pt x="4172" y="16943"/>
                  </a:lnTo>
                  <a:lnTo>
                    <a:pt x="4151" y="16943"/>
                  </a:lnTo>
                  <a:lnTo>
                    <a:pt x="4127" y="16988"/>
                  </a:lnTo>
                  <a:lnTo>
                    <a:pt x="4107" y="16988"/>
                  </a:lnTo>
                  <a:lnTo>
                    <a:pt x="4085" y="16986"/>
                  </a:lnTo>
                  <a:lnTo>
                    <a:pt x="4038" y="16967"/>
                  </a:lnTo>
                  <a:lnTo>
                    <a:pt x="3998" y="16988"/>
                  </a:lnTo>
                  <a:lnTo>
                    <a:pt x="3974" y="17099"/>
                  </a:lnTo>
                  <a:lnTo>
                    <a:pt x="3998" y="17143"/>
                  </a:lnTo>
                  <a:lnTo>
                    <a:pt x="4019" y="17120"/>
                  </a:lnTo>
                  <a:lnTo>
                    <a:pt x="4061" y="17143"/>
                  </a:lnTo>
                  <a:lnTo>
                    <a:pt x="4107" y="17099"/>
                  </a:lnTo>
                  <a:lnTo>
                    <a:pt x="4151" y="17143"/>
                  </a:lnTo>
                  <a:lnTo>
                    <a:pt x="4151" y="17207"/>
                  </a:lnTo>
                  <a:lnTo>
                    <a:pt x="4127" y="17207"/>
                  </a:lnTo>
                  <a:lnTo>
                    <a:pt x="4127" y="17252"/>
                  </a:lnTo>
                  <a:lnTo>
                    <a:pt x="4107" y="17252"/>
                  </a:lnTo>
                  <a:lnTo>
                    <a:pt x="4085" y="17272"/>
                  </a:lnTo>
                  <a:lnTo>
                    <a:pt x="4127" y="17317"/>
                  </a:lnTo>
                  <a:lnTo>
                    <a:pt x="4153" y="17275"/>
                  </a:lnTo>
                  <a:lnTo>
                    <a:pt x="4172" y="17252"/>
                  </a:lnTo>
                  <a:lnTo>
                    <a:pt x="4193" y="17272"/>
                  </a:lnTo>
                  <a:lnTo>
                    <a:pt x="4238" y="17272"/>
                  </a:lnTo>
                  <a:lnTo>
                    <a:pt x="4261" y="17230"/>
                  </a:lnTo>
                  <a:lnTo>
                    <a:pt x="4301" y="17272"/>
                  </a:lnTo>
                  <a:lnTo>
                    <a:pt x="4325" y="17252"/>
                  </a:lnTo>
                  <a:lnTo>
                    <a:pt x="4391" y="17296"/>
                  </a:lnTo>
                  <a:lnTo>
                    <a:pt x="4369" y="17407"/>
                  </a:lnTo>
                  <a:lnTo>
                    <a:pt x="4301" y="17470"/>
                  </a:lnTo>
                  <a:lnTo>
                    <a:pt x="4345" y="17477"/>
                  </a:lnTo>
                  <a:lnTo>
                    <a:pt x="4368" y="17484"/>
                  </a:lnTo>
                  <a:lnTo>
                    <a:pt x="4391" y="17494"/>
                  </a:lnTo>
                  <a:lnTo>
                    <a:pt x="4414" y="17536"/>
                  </a:lnTo>
                  <a:lnTo>
                    <a:pt x="4436" y="17539"/>
                  </a:lnTo>
                  <a:lnTo>
                    <a:pt x="4525" y="17559"/>
                  </a:lnTo>
                  <a:lnTo>
                    <a:pt x="4565" y="17536"/>
                  </a:lnTo>
                  <a:lnTo>
                    <a:pt x="4588" y="17559"/>
                  </a:lnTo>
                  <a:lnTo>
                    <a:pt x="4612" y="17581"/>
                  </a:lnTo>
                  <a:lnTo>
                    <a:pt x="4592" y="17625"/>
                  </a:lnTo>
                  <a:lnTo>
                    <a:pt x="4588" y="17646"/>
                  </a:lnTo>
                  <a:lnTo>
                    <a:pt x="4588" y="17670"/>
                  </a:lnTo>
                  <a:lnTo>
                    <a:pt x="4632" y="17670"/>
                  </a:lnTo>
                  <a:lnTo>
                    <a:pt x="4654" y="17692"/>
                  </a:lnTo>
                  <a:lnTo>
                    <a:pt x="4612" y="17715"/>
                  </a:lnTo>
                  <a:lnTo>
                    <a:pt x="4565" y="17732"/>
                  </a:lnTo>
                  <a:lnTo>
                    <a:pt x="4529" y="17743"/>
                  </a:lnTo>
                  <a:lnTo>
                    <a:pt x="4436" y="17799"/>
                  </a:lnTo>
                  <a:lnTo>
                    <a:pt x="4325" y="17799"/>
                  </a:lnTo>
                  <a:lnTo>
                    <a:pt x="4238" y="17888"/>
                  </a:lnTo>
                  <a:lnTo>
                    <a:pt x="4301" y="17933"/>
                  </a:lnTo>
                  <a:lnTo>
                    <a:pt x="4271" y="17983"/>
                  </a:lnTo>
                  <a:lnTo>
                    <a:pt x="4238" y="18088"/>
                  </a:lnTo>
                  <a:lnTo>
                    <a:pt x="4285" y="18126"/>
                  </a:lnTo>
                  <a:lnTo>
                    <a:pt x="4369" y="18173"/>
                  </a:lnTo>
                  <a:lnTo>
                    <a:pt x="4391" y="18217"/>
                  </a:lnTo>
                  <a:lnTo>
                    <a:pt x="4436" y="18241"/>
                  </a:lnTo>
                  <a:lnTo>
                    <a:pt x="4456" y="18217"/>
                  </a:lnTo>
                  <a:lnTo>
                    <a:pt x="4654" y="18217"/>
                  </a:lnTo>
                  <a:lnTo>
                    <a:pt x="4654" y="18241"/>
                  </a:lnTo>
                  <a:lnTo>
                    <a:pt x="4678" y="18262"/>
                  </a:lnTo>
                  <a:lnTo>
                    <a:pt x="4654" y="18283"/>
                  </a:lnTo>
                  <a:lnTo>
                    <a:pt x="4678" y="18304"/>
                  </a:lnTo>
                  <a:lnTo>
                    <a:pt x="4698" y="18328"/>
                  </a:lnTo>
                  <a:lnTo>
                    <a:pt x="4678" y="18415"/>
                  </a:lnTo>
                  <a:lnTo>
                    <a:pt x="4632" y="18459"/>
                  </a:lnTo>
                  <a:lnTo>
                    <a:pt x="4612" y="18481"/>
                  </a:lnTo>
                  <a:lnTo>
                    <a:pt x="4678" y="18526"/>
                  </a:lnTo>
                  <a:lnTo>
                    <a:pt x="4678" y="18568"/>
                  </a:lnTo>
                  <a:lnTo>
                    <a:pt x="4743" y="18568"/>
                  </a:lnTo>
                  <a:lnTo>
                    <a:pt x="4743" y="18615"/>
                  </a:lnTo>
                  <a:lnTo>
                    <a:pt x="4654" y="18699"/>
                  </a:lnTo>
                  <a:lnTo>
                    <a:pt x="4661" y="18706"/>
                  </a:lnTo>
                  <a:lnTo>
                    <a:pt x="4670" y="18719"/>
                  </a:lnTo>
                  <a:lnTo>
                    <a:pt x="4675" y="18726"/>
                  </a:lnTo>
                  <a:lnTo>
                    <a:pt x="4687" y="18746"/>
                  </a:lnTo>
                  <a:lnTo>
                    <a:pt x="4698" y="18765"/>
                  </a:lnTo>
                  <a:lnTo>
                    <a:pt x="4698" y="18768"/>
                  </a:lnTo>
                  <a:lnTo>
                    <a:pt x="4696" y="18775"/>
                  </a:lnTo>
                  <a:lnTo>
                    <a:pt x="4694" y="18779"/>
                  </a:lnTo>
                  <a:lnTo>
                    <a:pt x="4682" y="18812"/>
                  </a:lnTo>
                  <a:lnTo>
                    <a:pt x="4678" y="18831"/>
                  </a:lnTo>
                  <a:lnTo>
                    <a:pt x="4720" y="18831"/>
                  </a:lnTo>
                  <a:lnTo>
                    <a:pt x="4720" y="18878"/>
                  </a:lnTo>
                  <a:lnTo>
                    <a:pt x="4678" y="18899"/>
                  </a:lnTo>
                  <a:lnTo>
                    <a:pt x="4678" y="18986"/>
                  </a:lnTo>
                  <a:lnTo>
                    <a:pt x="4654" y="19008"/>
                  </a:lnTo>
                  <a:lnTo>
                    <a:pt x="4632" y="19008"/>
                  </a:lnTo>
                  <a:lnTo>
                    <a:pt x="4632" y="19031"/>
                  </a:lnTo>
                  <a:lnTo>
                    <a:pt x="4588" y="19008"/>
                  </a:lnTo>
                  <a:lnTo>
                    <a:pt x="4588" y="19031"/>
                  </a:lnTo>
                  <a:lnTo>
                    <a:pt x="4632" y="19097"/>
                  </a:lnTo>
                  <a:lnTo>
                    <a:pt x="4632" y="19141"/>
                  </a:lnTo>
                  <a:lnTo>
                    <a:pt x="4698" y="19184"/>
                  </a:lnTo>
                  <a:lnTo>
                    <a:pt x="4698" y="19204"/>
                  </a:lnTo>
                  <a:lnTo>
                    <a:pt x="4743" y="19228"/>
                  </a:lnTo>
                  <a:lnTo>
                    <a:pt x="4766" y="19238"/>
                  </a:lnTo>
                  <a:lnTo>
                    <a:pt x="4788" y="19251"/>
                  </a:lnTo>
                  <a:lnTo>
                    <a:pt x="4809" y="19337"/>
                  </a:lnTo>
                  <a:lnTo>
                    <a:pt x="4920" y="19381"/>
                  </a:lnTo>
                  <a:lnTo>
                    <a:pt x="4736" y="19573"/>
                  </a:lnTo>
                  <a:lnTo>
                    <a:pt x="4734" y="19573"/>
                  </a:lnTo>
                  <a:lnTo>
                    <a:pt x="4733" y="19573"/>
                  </a:lnTo>
                  <a:lnTo>
                    <a:pt x="4733" y="19574"/>
                  </a:lnTo>
                  <a:lnTo>
                    <a:pt x="4731" y="19576"/>
                  </a:lnTo>
                  <a:lnTo>
                    <a:pt x="4727" y="19580"/>
                  </a:lnTo>
                  <a:lnTo>
                    <a:pt x="4722" y="19583"/>
                  </a:lnTo>
                  <a:lnTo>
                    <a:pt x="4718" y="19586"/>
                  </a:lnTo>
                  <a:lnTo>
                    <a:pt x="4706" y="19590"/>
                  </a:lnTo>
                  <a:lnTo>
                    <a:pt x="4696" y="19593"/>
                  </a:lnTo>
                  <a:lnTo>
                    <a:pt x="4670" y="19595"/>
                  </a:lnTo>
                  <a:lnTo>
                    <a:pt x="4645" y="19597"/>
                  </a:lnTo>
                  <a:lnTo>
                    <a:pt x="4525" y="19599"/>
                  </a:lnTo>
                  <a:lnTo>
                    <a:pt x="4391" y="19515"/>
                  </a:lnTo>
                  <a:lnTo>
                    <a:pt x="4283" y="19557"/>
                  </a:lnTo>
                  <a:lnTo>
                    <a:pt x="4261" y="19578"/>
                  </a:lnTo>
                  <a:lnTo>
                    <a:pt x="4243" y="19670"/>
                  </a:lnTo>
                  <a:lnTo>
                    <a:pt x="4231" y="19755"/>
                  </a:lnTo>
                  <a:lnTo>
                    <a:pt x="4229" y="19764"/>
                  </a:lnTo>
                  <a:lnTo>
                    <a:pt x="4227" y="19774"/>
                  </a:lnTo>
                  <a:lnTo>
                    <a:pt x="4221" y="19795"/>
                  </a:lnTo>
                  <a:lnTo>
                    <a:pt x="4217" y="19804"/>
                  </a:lnTo>
                  <a:lnTo>
                    <a:pt x="4214" y="19814"/>
                  </a:lnTo>
                  <a:lnTo>
                    <a:pt x="4205" y="19835"/>
                  </a:lnTo>
                  <a:lnTo>
                    <a:pt x="4107" y="19973"/>
                  </a:lnTo>
                  <a:lnTo>
                    <a:pt x="4107" y="20042"/>
                  </a:lnTo>
                  <a:lnTo>
                    <a:pt x="4101" y="20084"/>
                  </a:lnTo>
                  <a:lnTo>
                    <a:pt x="4092" y="20151"/>
                  </a:lnTo>
                  <a:lnTo>
                    <a:pt x="4085" y="20280"/>
                  </a:lnTo>
                  <a:lnTo>
                    <a:pt x="4038" y="20280"/>
                  </a:lnTo>
                  <a:lnTo>
                    <a:pt x="3998" y="20349"/>
                  </a:lnTo>
                  <a:lnTo>
                    <a:pt x="3972" y="20391"/>
                  </a:lnTo>
                  <a:lnTo>
                    <a:pt x="3923" y="20453"/>
                  </a:lnTo>
                  <a:lnTo>
                    <a:pt x="3843" y="20523"/>
                  </a:lnTo>
                  <a:lnTo>
                    <a:pt x="3777" y="20473"/>
                  </a:lnTo>
                  <a:lnTo>
                    <a:pt x="3664" y="20368"/>
                  </a:lnTo>
                  <a:lnTo>
                    <a:pt x="3625" y="20368"/>
                  </a:lnTo>
                  <a:lnTo>
                    <a:pt x="3535" y="20215"/>
                  </a:lnTo>
                  <a:lnTo>
                    <a:pt x="3401" y="20215"/>
                  </a:lnTo>
                  <a:lnTo>
                    <a:pt x="3398" y="20258"/>
                  </a:lnTo>
                  <a:lnTo>
                    <a:pt x="3382" y="20304"/>
                  </a:lnTo>
                  <a:lnTo>
                    <a:pt x="3471" y="20280"/>
                  </a:lnTo>
                  <a:lnTo>
                    <a:pt x="3401" y="20368"/>
                  </a:lnTo>
                  <a:lnTo>
                    <a:pt x="3471" y="20457"/>
                  </a:lnTo>
                  <a:lnTo>
                    <a:pt x="3511" y="20457"/>
                  </a:lnTo>
                  <a:lnTo>
                    <a:pt x="3490" y="20613"/>
                  </a:lnTo>
                  <a:lnTo>
                    <a:pt x="3538" y="20629"/>
                  </a:lnTo>
                  <a:lnTo>
                    <a:pt x="3580" y="20631"/>
                  </a:lnTo>
                  <a:lnTo>
                    <a:pt x="3570" y="20702"/>
                  </a:lnTo>
                  <a:lnTo>
                    <a:pt x="3567" y="20718"/>
                  </a:lnTo>
                  <a:lnTo>
                    <a:pt x="3556" y="20786"/>
                  </a:lnTo>
                  <a:lnTo>
                    <a:pt x="3601" y="20807"/>
                  </a:lnTo>
                  <a:lnTo>
                    <a:pt x="3580" y="20852"/>
                  </a:lnTo>
                  <a:lnTo>
                    <a:pt x="3532" y="20869"/>
                  </a:lnTo>
                  <a:lnTo>
                    <a:pt x="3490" y="20876"/>
                  </a:lnTo>
                  <a:lnTo>
                    <a:pt x="3490" y="20918"/>
                  </a:lnTo>
                  <a:lnTo>
                    <a:pt x="3471" y="20938"/>
                  </a:lnTo>
                  <a:lnTo>
                    <a:pt x="3490" y="21005"/>
                  </a:lnTo>
                  <a:lnTo>
                    <a:pt x="3471" y="21007"/>
                  </a:lnTo>
                  <a:lnTo>
                    <a:pt x="3425" y="21029"/>
                  </a:lnTo>
                  <a:lnTo>
                    <a:pt x="3441" y="21101"/>
                  </a:lnTo>
                  <a:lnTo>
                    <a:pt x="3471" y="21094"/>
                  </a:lnTo>
                  <a:lnTo>
                    <a:pt x="3471" y="21049"/>
                  </a:lnTo>
                  <a:lnTo>
                    <a:pt x="3493" y="21047"/>
                  </a:lnTo>
                  <a:lnTo>
                    <a:pt x="3502" y="21047"/>
                  </a:lnTo>
                  <a:lnTo>
                    <a:pt x="3509" y="21045"/>
                  </a:lnTo>
                  <a:lnTo>
                    <a:pt x="3556" y="21029"/>
                  </a:lnTo>
                  <a:lnTo>
                    <a:pt x="3538" y="20984"/>
                  </a:lnTo>
                  <a:lnTo>
                    <a:pt x="3535" y="20962"/>
                  </a:lnTo>
                  <a:lnTo>
                    <a:pt x="3578" y="20936"/>
                  </a:lnTo>
                  <a:lnTo>
                    <a:pt x="3601" y="20918"/>
                  </a:lnTo>
                  <a:lnTo>
                    <a:pt x="3625" y="20894"/>
                  </a:lnTo>
                  <a:lnTo>
                    <a:pt x="3687" y="20962"/>
                  </a:lnTo>
                  <a:lnTo>
                    <a:pt x="3711" y="20938"/>
                  </a:lnTo>
                  <a:lnTo>
                    <a:pt x="3734" y="20960"/>
                  </a:lnTo>
                  <a:lnTo>
                    <a:pt x="3774" y="20984"/>
                  </a:lnTo>
                  <a:lnTo>
                    <a:pt x="3796" y="20938"/>
                  </a:lnTo>
                  <a:lnTo>
                    <a:pt x="3803" y="20925"/>
                  </a:lnTo>
                  <a:lnTo>
                    <a:pt x="3805" y="20922"/>
                  </a:lnTo>
                  <a:lnTo>
                    <a:pt x="3864" y="20852"/>
                  </a:lnTo>
                  <a:lnTo>
                    <a:pt x="3887" y="20852"/>
                  </a:lnTo>
                  <a:lnTo>
                    <a:pt x="3909" y="20916"/>
                  </a:lnTo>
                  <a:lnTo>
                    <a:pt x="3909" y="20918"/>
                  </a:lnTo>
                  <a:lnTo>
                    <a:pt x="4038" y="20938"/>
                  </a:lnTo>
                  <a:lnTo>
                    <a:pt x="4019" y="20938"/>
                  </a:lnTo>
                  <a:lnTo>
                    <a:pt x="3998" y="20962"/>
                  </a:lnTo>
                  <a:lnTo>
                    <a:pt x="4019" y="21029"/>
                  </a:lnTo>
                  <a:lnTo>
                    <a:pt x="3998" y="21049"/>
                  </a:lnTo>
                  <a:lnTo>
                    <a:pt x="3954" y="21118"/>
                  </a:lnTo>
                  <a:lnTo>
                    <a:pt x="3887" y="21225"/>
                  </a:lnTo>
                  <a:lnTo>
                    <a:pt x="3909" y="21249"/>
                  </a:lnTo>
                  <a:lnTo>
                    <a:pt x="3954" y="21181"/>
                  </a:lnTo>
                  <a:lnTo>
                    <a:pt x="3974" y="21249"/>
                  </a:lnTo>
                  <a:lnTo>
                    <a:pt x="4038" y="21249"/>
                  </a:lnTo>
                  <a:lnTo>
                    <a:pt x="4056" y="21291"/>
                  </a:lnTo>
                  <a:lnTo>
                    <a:pt x="4085" y="21423"/>
                  </a:lnTo>
                  <a:lnTo>
                    <a:pt x="4238" y="21444"/>
                  </a:lnTo>
                  <a:lnTo>
                    <a:pt x="4265" y="21574"/>
                  </a:lnTo>
                  <a:lnTo>
                    <a:pt x="4278" y="21623"/>
                  </a:lnTo>
                  <a:lnTo>
                    <a:pt x="4289" y="21663"/>
                  </a:lnTo>
                  <a:lnTo>
                    <a:pt x="4325" y="21752"/>
                  </a:lnTo>
                  <a:lnTo>
                    <a:pt x="4565" y="21687"/>
                  </a:lnTo>
                  <a:lnTo>
                    <a:pt x="4612" y="21794"/>
                  </a:lnTo>
                  <a:lnTo>
                    <a:pt x="4592" y="21883"/>
                  </a:lnTo>
                  <a:lnTo>
                    <a:pt x="4596" y="21947"/>
                  </a:lnTo>
                  <a:lnTo>
                    <a:pt x="4609" y="22016"/>
                  </a:lnTo>
                  <a:lnTo>
                    <a:pt x="4632" y="22103"/>
                  </a:lnTo>
                  <a:lnTo>
                    <a:pt x="4654" y="22125"/>
                  </a:lnTo>
                  <a:lnTo>
                    <a:pt x="4654" y="22103"/>
                  </a:lnTo>
                  <a:lnTo>
                    <a:pt x="4678" y="22105"/>
                  </a:lnTo>
                  <a:lnTo>
                    <a:pt x="4687" y="22109"/>
                  </a:lnTo>
                  <a:lnTo>
                    <a:pt x="4697" y="22115"/>
                  </a:lnTo>
                  <a:lnTo>
                    <a:pt x="4718" y="22128"/>
                  </a:lnTo>
                  <a:lnTo>
                    <a:pt x="4762" y="22170"/>
                  </a:lnTo>
                  <a:lnTo>
                    <a:pt x="4830" y="22258"/>
                  </a:lnTo>
                  <a:lnTo>
                    <a:pt x="4851" y="22212"/>
                  </a:lnTo>
                  <a:lnTo>
                    <a:pt x="4832" y="22168"/>
                  </a:lnTo>
                  <a:lnTo>
                    <a:pt x="4832" y="22149"/>
                  </a:lnTo>
                  <a:lnTo>
                    <a:pt x="4874" y="22081"/>
                  </a:lnTo>
                  <a:lnTo>
                    <a:pt x="4874" y="21994"/>
                  </a:lnTo>
                  <a:lnTo>
                    <a:pt x="4896" y="21994"/>
                  </a:lnTo>
                  <a:lnTo>
                    <a:pt x="4920" y="21971"/>
                  </a:lnTo>
                  <a:lnTo>
                    <a:pt x="4925" y="21931"/>
                  </a:lnTo>
                  <a:lnTo>
                    <a:pt x="4934" y="21883"/>
                  </a:lnTo>
                  <a:lnTo>
                    <a:pt x="4941" y="21818"/>
                  </a:lnTo>
                  <a:lnTo>
                    <a:pt x="4957" y="21794"/>
                  </a:lnTo>
                  <a:lnTo>
                    <a:pt x="4983" y="21729"/>
                  </a:lnTo>
                  <a:lnTo>
                    <a:pt x="5007" y="21729"/>
                  </a:lnTo>
                  <a:lnTo>
                    <a:pt x="5007" y="21687"/>
                  </a:lnTo>
                  <a:lnTo>
                    <a:pt x="5027" y="21665"/>
                  </a:lnTo>
                  <a:lnTo>
                    <a:pt x="5027" y="21642"/>
                  </a:lnTo>
                  <a:lnTo>
                    <a:pt x="5030" y="21623"/>
                  </a:lnTo>
                  <a:lnTo>
                    <a:pt x="5072" y="21512"/>
                  </a:lnTo>
                  <a:lnTo>
                    <a:pt x="5117" y="21512"/>
                  </a:lnTo>
                  <a:lnTo>
                    <a:pt x="5159" y="21465"/>
                  </a:lnTo>
                  <a:lnTo>
                    <a:pt x="5207" y="21465"/>
                  </a:lnTo>
                  <a:lnTo>
                    <a:pt x="5225" y="21512"/>
                  </a:lnTo>
                  <a:lnTo>
                    <a:pt x="5207" y="21531"/>
                  </a:lnTo>
                  <a:lnTo>
                    <a:pt x="5225" y="21598"/>
                  </a:lnTo>
                  <a:lnTo>
                    <a:pt x="5270" y="21598"/>
                  </a:lnTo>
                  <a:lnTo>
                    <a:pt x="5336" y="21642"/>
                  </a:lnTo>
                  <a:lnTo>
                    <a:pt x="5380" y="21642"/>
                  </a:lnTo>
                  <a:lnTo>
                    <a:pt x="5401" y="21665"/>
                  </a:lnTo>
                  <a:lnTo>
                    <a:pt x="5401" y="21752"/>
                  </a:lnTo>
                  <a:lnTo>
                    <a:pt x="5423" y="21752"/>
                  </a:lnTo>
                  <a:lnTo>
                    <a:pt x="5446" y="21776"/>
                  </a:lnTo>
                  <a:lnTo>
                    <a:pt x="5446" y="21839"/>
                  </a:lnTo>
                  <a:lnTo>
                    <a:pt x="5470" y="21860"/>
                  </a:lnTo>
                  <a:lnTo>
                    <a:pt x="5470" y="21883"/>
                  </a:lnTo>
                  <a:lnTo>
                    <a:pt x="5488" y="21905"/>
                  </a:lnTo>
                  <a:lnTo>
                    <a:pt x="5620" y="21905"/>
                  </a:lnTo>
                  <a:lnTo>
                    <a:pt x="5643" y="21929"/>
                  </a:lnTo>
                  <a:lnTo>
                    <a:pt x="5645" y="21947"/>
                  </a:lnTo>
                  <a:lnTo>
                    <a:pt x="5665" y="21994"/>
                  </a:lnTo>
                  <a:lnTo>
                    <a:pt x="5709" y="21994"/>
                  </a:lnTo>
                  <a:lnTo>
                    <a:pt x="5752" y="21949"/>
                  </a:lnTo>
                  <a:lnTo>
                    <a:pt x="5772" y="21971"/>
                  </a:lnTo>
                  <a:lnTo>
                    <a:pt x="5752" y="22016"/>
                  </a:lnTo>
                  <a:lnTo>
                    <a:pt x="5822" y="22076"/>
                  </a:lnTo>
                  <a:lnTo>
                    <a:pt x="5862" y="22103"/>
                  </a:lnTo>
                  <a:lnTo>
                    <a:pt x="5895" y="22133"/>
                  </a:lnTo>
                  <a:lnTo>
                    <a:pt x="6017" y="22345"/>
                  </a:lnTo>
                  <a:lnTo>
                    <a:pt x="6083" y="22365"/>
                  </a:lnTo>
                  <a:lnTo>
                    <a:pt x="6107" y="22345"/>
                  </a:lnTo>
                  <a:lnTo>
                    <a:pt x="6125" y="22365"/>
                  </a:lnTo>
                  <a:lnTo>
                    <a:pt x="6170" y="22365"/>
                  </a:lnTo>
                  <a:lnTo>
                    <a:pt x="6170" y="22302"/>
                  </a:lnTo>
                  <a:lnTo>
                    <a:pt x="6191" y="22302"/>
                  </a:lnTo>
                  <a:lnTo>
                    <a:pt x="6214" y="22305"/>
                  </a:lnTo>
                  <a:lnTo>
                    <a:pt x="6281" y="22323"/>
                  </a:lnTo>
                  <a:lnTo>
                    <a:pt x="6299" y="22278"/>
                  </a:lnTo>
                  <a:lnTo>
                    <a:pt x="6347" y="22278"/>
                  </a:lnTo>
                  <a:lnTo>
                    <a:pt x="6370" y="22258"/>
                  </a:lnTo>
                  <a:lnTo>
                    <a:pt x="6410" y="22258"/>
                  </a:lnTo>
                  <a:lnTo>
                    <a:pt x="6412" y="22276"/>
                  </a:lnTo>
                  <a:lnTo>
                    <a:pt x="6429" y="22323"/>
                  </a:lnTo>
                  <a:lnTo>
                    <a:pt x="6443" y="22389"/>
                  </a:lnTo>
                  <a:lnTo>
                    <a:pt x="6454" y="22454"/>
                  </a:lnTo>
                  <a:lnTo>
                    <a:pt x="6523" y="22472"/>
                  </a:lnTo>
                  <a:lnTo>
                    <a:pt x="6563" y="22476"/>
                  </a:lnTo>
                  <a:lnTo>
                    <a:pt x="6563" y="22302"/>
                  </a:lnTo>
                  <a:lnTo>
                    <a:pt x="6543" y="22278"/>
                  </a:lnTo>
                  <a:lnTo>
                    <a:pt x="6543" y="22258"/>
                  </a:lnTo>
                  <a:lnTo>
                    <a:pt x="6610" y="22212"/>
                  </a:lnTo>
                  <a:lnTo>
                    <a:pt x="6634" y="22258"/>
                  </a:lnTo>
                  <a:lnTo>
                    <a:pt x="6696" y="22365"/>
                  </a:lnTo>
                  <a:lnTo>
                    <a:pt x="6718" y="22365"/>
                  </a:lnTo>
                  <a:lnTo>
                    <a:pt x="6763" y="22412"/>
                  </a:lnTo>
                  <a:lnTo>
                    <a:pt x="6828" y="22412"/>
                  </a:lnTo>
                  <a:lnTo>
                    <a:pt x="6850" y="22454"/>
                  </a:lnTo>
                  <a:lnTo>
                    <a:pt x="7005" y="22412"/>
                  </a:lnTo>
                  <a:lnTo>
                    <a:pt x="7005" y="22432"/>
                  </a:lnTo>
                  <a:lnTo>
                    <a:pt x="7092" y="22394"/>
                  </a:lnTo>
                  <a:lnTo>
                    <a:pt x="7176" y="22358"/>
                  </a:lnTo>
                  <a:lnTo>
                    <a:pt x="7237" y="22316"/>
                  </a:lnTo>
                  <a:lnTo>
                    <a:pt x="7334" y="22192"/>
                  </a:lnTo>
                  <a:lnTo>
                    <a:pt x="7401" y="22156"/>
                  </a:lnTo>
                  <a:lnTo>
                    <a:pt x="7597" y="22081"/>
                  </a:lnTo>
                  <a:lnTo>
                    <a:pt x="7597" y="22103"/>
                  </a:lnTo>
                  <a:lnTo>
                    <a:pt x="7661" y="22076"/>
                  </a:lnTo>
                  <a:lnTo>
                    <a:pt x="7726" y="22039"/>
                  </a:lnTo>
                  <a:lnTo>
                    <a:pt x="7754" y="21994"/>
                  </a:lnTo>
                  <a:lnTo>
                    <a:pt x="7774" y="21971"/>
                  </a:lnTo>
                  <a:lnTo>
                    <a:pt x="7926" y="21905"/>
                  </a:lnTo>
                  <a:lnTo>
                    <a:pt x="7994" y="21966"/>
                  </a:lnTo>
                  <a:lnTo>
                    <a:pt x="8076" y="22016"/>
                  </a:lnTo>
                  <a:lnTo>
                    <a:pt x="8166" y="21971"/>
                  </a:lnTo>
                  <a:lnTo>
                    <a:pt x="8143" y="21929"/>
                  </a:lnTo>
                  <a:lnTo>
                    <a:pt x="8190" y="21889"/>
                  </a:lnTo>
                  <a:lnTo>
                    <a:pt x="8209" y="21873"/>
                  </a:lnTo>
                  <a:lnTo>
                    <a:pt x="8232" y="21860"/>
                  </a:lnTo>
                  <a:lnTo>
                    <a:pt x="8250" y="21894"/>
                  </a:lnTo>
                  <a:lnTo>
                    <a:pt x="8258" y="21911"/>
                  </a:lnTo>
                  <a:lnTo>
                    <a:pt x="8267" y="21931"/>
                  </a:lnTo>
                  <a:lnTo>
                    <a:pt x="8297" y="22039"/>
                  </a:lnTo>
                  <a:lnTo>
                    <a:pt x="8321" y="22060"/>
                  </a:lnTo>
                  <a:lnTo>
                    <a:pt x="8321" y="22081"/>
                  </a:lnTo>
                  <a:lnTo>
                    <a:pt x="8321" y="22168"/>
                  </a:lnTo>
                  <a:lnTo>
                    <a:pt x="8323" y="22192"/>
                  </a:lnTo>
                  <a:lnTo>
                    <a:pt x="8345" y="22229"/>
                  </a:lnTo>
                  <a:lnTo>
                    <a:pt x="8474" y="22365"/>
                  </a:lnTo>
                  <a:lnTo>
                    <a:pt x="8516" y="22365"/>
                  </a:lnTo>
                  <a:lnTo>
                    <a:pt x="8541" y="22410"/>
                  </a:lnTo>
                  <a:lnTo>
                    <a:pt x="8559" y="22434"/>
                  </a:lnTo>
                  <a:lnTo>
                    <a:pt x="8584" y="22474"/>
                  </a:lnTo>
                  <a:lnTo>
                    <a:pt x="8650" y="22565"/>
                  </a:lnTo>
                  <a:lnTo>
                    <a:pt x="8737" y="22565"/>
                  </a:lnTo>
                  <a:lnTo>
                    <a:pt x="8737" y="22497"/>
                  </a:lnTo>
                  <a:lnTo>
                    <a:pt x="8824" y="22497"/>
                  </a:lnTo>
                  <a:lnTo>
                    <a:pt x="8824" y="22454"/>
                  </a:lnTo>
                  <a:lnTo>
                    <a:pt x="8892" y="22454"/>
                  </a:lnTo>
                  <a:lnTo>
                    <a:pt x="8914" y="22432"/>
                  </a:lnTo>
                  <a:lnTo>
                    <a:pt x="8934" y="22432"/>
                  </a:lnTo>
                  <a:lnTo>
                    <a:pt x="8934" y="22476"/>
                  </a:lnTo>
                  <a:lnTo>
                    <a:pt x="9110" y="22521"/>
                  </a:lnTo>
                  <a:lnTo>
                    <a:pt x="9132" y="22412"/>
                  </a:lnTo>
                  <a:lnTo>
                    <a:pt x="9177" y="22365"/>
                  </a:lnTo>
                  <a:lnTo>
                    <a:pt x="9198" y="22278"/>
                  </a:lnTo>
                  <a:lnTo>
                    <a:pt x="9306" y="22278"/>
                  </a:lnTo>
                  <a:lnTo>
                    <a:pt x="9285" y="22168"/>
                  </a:lnTo>
                  <a:lnTo>
                    <a:pt x="9374" y="22103"/>
                  </a:lnTo>
                  <a:lnTo>
                    <a:pt x="9419" y="22234"/>
                  </a:lnTo>
                  <a:lnTo>
                    <a:pt x="9548" y="22278"/>
                  </a:lnTo>
                  <a:lnTo>
                    <a:pt x="9592" y="22212"/>
                  </a:lnTo>
                  <a:lnTo>
                    <a:pt x="9637" y="22234"/>
                  </a:lnTo>
                  <a:lnTo>
                    <a:pt x="9682" y="22149"/>
                  </a:lnTo>
                  <a:lnTo>
                    <a:pt x="9724" y="22168"/>
                  </a:lnTo>
                  <a:lnTo>
                    <a:pt x="9769" y="22192"/>
                  </a:lnTo>
                  <a:lnTo>
                    <a:pt x="9682" y="22258"/>
                  </a:lnTo>
                  <a:lnTo>
                    <a:pt x="9703" y="22323"/>
                  </a:lnTo>
                  <a:lnTo>
                    <a:pt x="9614" y="22365"/>
                  </a:lnTo>
                  <a:lnTo>
                    <a:pt x="9706" y="22474"/>
                  </a:lnTo>
                  <a:lnTo>
                    <a:pt x="9764" y="22545"/>
                  </a:lnTo>
                  <a:lnTo>
                    <a:pt x="9856" y="22676"/>
                  </a:lnTo>
                  <a:lnTo>
                    <a:pt x="9966" y="22676"/>
                  </a:lnTo>
                  <a:lnTo>
                    <a:pt x="9966" y="22718"/>
                  </a:lnTo>
                  <a:lnTo>
                    <a:pt x="9945" y="22739"/>
                  </a:lnTo>
                  <a:lnTo>
                    <a:pt x="9945" y="22783"/>
                  </a:lnTo>
                  <a:lnTo>
                    <a:pt x="10011" y="22850"/>
                  </a:lnTo>
                  <a:lnTo>
                    <a:pt x="10141" y="22850"/>
                  </a:lnTo>
                  <a:lnTo>
                    <a:pt x="10164" y="22892"/>
                  </a:lnTo>
                  <a:lnTo>
                    <a:pt x="10208" y="22870"/>
                  </a:lnTo>
                  <a:lnTo>
                    <a:pt x="10208" y="22916"/>
                  </a:lnTo>
                  <a:lnTo>
                    <a:pt x="10185" y="22939"/>
                  </a:lnTo>
                  <a:lnTo>
                    <a:pt x="10230" y="23068"/>
                  </a:lnTo>
                  <a:lnTo>
                    <a:pt x="10274" y="23068"/>
                  </a:lnTo>
                  <a:lnTo>
                    <a:pt x="10295" y="23092"/>
                  </a:lnTo>
                  <a:lnTo>
                    <a:pt x="10295" y="23113"/>
                  </a:lnTo>
                  <a:lnTo>
                    <a:pt x="10404" y="23179"/>
                  </a:lnTo>
                  <a:lnTo>
                    <a:pt x="10427" y="23266"/>
                  </a:lnTo>
                  <a:lnTo>
                    <a:pt x="10472" y="23266"/>
                  </a:lnTo>
                  <a:lnTo>
                    <a:pt x="10493" y="23355"/>
                  </a:lnTo>
                  <a:lnTo>
                    <a:pt x="10537" y="23332"/>
                  </a:lnTo>
                  <a:lnTo>
                    <a:pt x="10601" y="23355"/>
                  </a:lnTo>
                  <a:lnTo>
                    <a:pt x="10777" y="23247"/>
                  </a:lnTo>
                  <a:lnTo>
                    <a:pt x="10846" y="23266"/>
                  </a:lnTo>
                  <a:lnTo>
                    <a:pt x="10919" y="23163"/>
                  </a:lnTo>
                  <a:lnTo>
                    <a:pt x="10925" y="23154"/>
                  </a:lnTo>
                  <a:lnTo>
                    <a:pt x="10934" y="23149"/>
                  </a:lnTo>
                  <a:lnTo>
                    <a:pt x="10943" y="23144"/>
                  </a:lnTo>
                  <a:lnTo>
                    <a:pt x="10956" y="23143"/>
                  </a:lnTo>
                  <a:lnTo>
                    <a:pt x="11151" y="23134"/>
                  </a:lnTo>
                  <a:lnTo>
                    <a:pt x="11196" y="23092"/>
                  </a:lnTo>
                  <a:lnTo>
                    <a:pt x="11219" y="23092"/>
                  </a:lnTo>
                  <a:lnTo>
                    <a:pt x="11239" y="23068"/>
                  </a:lnTo>
                  <a:lnTo>
                    <a:pt x="11239" y="23047"/>
                  </a:lnTo>
                  <a:lnTo>
                    <a:pt x="11264" y="23028"/>
                  </a:lnTo>
                  <a:lnTo>
                    <a:pt x="11304" y="23003"/>
                  </a:lnTo>
                  <a:lnTo>
                    <a:pt x="11304" y="22981"/>
                  </a:lnTo>
                  <a:lnTo>
                    <a:pt x="11239" y="22981"/>
                  </a:lnTo>
                  <a:lnTo>
                    <a:pt x="11262" y="22958"/>
                  </a:lnTo>
                  <a:lnTo>
                    <a:pt x="11266" y="22916"/>
                  </a:lnTo>
                  <a:lnTo>
                    <a:pt x="11285" y="22850"/>
                  </a:lnTo>
                  <a:lnTo>
                    <a:pt x="11262" y="22850"/>
                  </a:lnTo>
                  <a:lnTo>
                    <a:pt x="11239" y="22828"/>
                  </a:lnTo>
                  <a:lnTo>
                    <a:pt x="11219" y="22828"/>
                  </a:lnTo>
                  <a:lnTo>
                    <a:pt x="11219" y="22761"/>
                  </a:lnTo>
                  <a:lnTo>
                    <a:pt x="11328" y="22694"/>
                  </a:lnTo>
                  <a:lnTo>
                    <a:pt x="11459" y="22676"/>
                  </a:lnTo>
                  <a:lnTo>
                    <a:pt x="11441" y="22629"/>
                  </a:lnTo>
                  <a:lnTo>
                    <a:pt x="11437" y="22608"/>
                  </a:lnTo>
                  <a:lnTo>
                    <a:pt x="11437" y="22565"/>
                  </a:lnTo>
                  <a:lnTo>
                    <a:pt x="11459" y="22541"/>
                  </a:lnTo>
                  <a:lnTo>
                    <a:pt x="11459" y="22476"/>
                  </a:lnTo>
                  <a:lnTo>
                    <a:pt x="11501" y="22476"/>
                  </a:lnTo>
                  <a:lnTo>
                    <a:pt x="11528" y="22497"/>
                  </a:lnTo>
                  <a:lnTo>
                    <a:pt x="11553" y="22512"/>
                  </a:lnTo>
                  <a:lnTo>
                    <a:pt x="11557" y="22516"/>
                  </a:lnTo>
                  <a:lnTo>
                    <a:pt x="11568" y="22521"/>
                  </a:lnTo>
                  <a:lnTo>
                    <a:pt x="11591" y="22476"/>
                  </a:lnTo>
                  <a:lnTo>
                    <a:pt x="11568" y="22454"/>
                  </a:lnTo>
                  <a:lnTo>
                    <a:pt x="11574" y="22452"/>
                  </a:lnTo>
                  <a:lnTo>
                    <a:pt x="11581" y="22450"/>
                  </a:lnTo>
                  <a:lnTo>
                    <a:pt x="11677" y="22412"/>
                  </a:lnTo>
                  <a:lnTo>
                    <a:pt x="11704" y="22368"/>
                  </a:lnTo>
                  <a:lnTo>
                    <a:pt x="11722" y="22345"/>
                  </a:lnTo>
                  <a:lnTo>
                    <a:pt x="11635" y="22212"/>
                  </a:lnTo>
                  <a:lnTo>
                    <a:pt x="11525" y="22234"/>
                  </a:lnTo>
                  <a:lnTo>
                    <a:pt x="11501" y="22192"/>
                  </a:lnTo>
                  <a:lnTo>
                    <a:pt x="11525" y="22168"/>
                  </a:lnTo>
                  <a:lnTo>
                    <a:pt x="11553" y="22081"/>
                  </a:lnTo>
                  <a:lnTo>
                    <a:pt x="11584" y="21989"/>
                  </a:lnTo>
                  <a:lnTo>
                    <a:pt x="11612" y="21883"/>
                  </a:lnTo>
                  <a:lnTo>
                    <a:pt x="11591" y="21860"/>
                  </a:lnTo>
                  <a:lnTo>
                    <a:pt x="11617" y="21724"/>
                  </a:lnTo>
                  <a:lnTo>
                    <a:pt x="11621" y="21707"/>
                  </a:lnTo>
                  <a:lnTo>
                    <a:pt x="11635" y="21630"/>
                  </a:lnTo>
                  <a:lnTo>
                    <a:pt x="11635" y="21620"/>
                  </a:lnTo>
                  <a:lnTo>
                    <a:pt x="11677" y="21598"/>
                  </a:lnTo>
                  <a:lnTo>
                    <a:pt x="11722" y="21378"/>
                  </a:lnTo>
                  <a:lnTo>
                    <a:pt x="11746" y="21378"/>
                  </a:lnTo>
                  <a:lnTo>
                    <a:pt x="11722" y="21269"/>
                  </a:lnTo>
                  <a:lnTo>
                    <a:pt x="11657" y="21291"/>
                  </a:lnTo>
                  <a:lnTo>
                    <a:pt x="11548" y="21249"/>
                  </a:lnTo>
                  <a:lnTo>
                    <a:pt x="11568" y="21207"/>
                  </a:lnTo>
                  <a:lnTo>
                    <a:pt x="11568" y="21202"/>
                  </a:lnTo>
                  <a:lnTo>
                    <a:pt x="11635" y="21181"/>
                  </a:lnTo>
                  <a:lnTo>
                    <a:pt x="11657" y="21138"/>
                  </a:lnTo>
                  <a:lnTo>
                    <a:pt x="11701" y="21138"/>
                  </a:lnTo>
                  <a:lnTo>
                    <a:pt x="11722" y="21049"/>
                  </a:lnTo>
                  <a:lnTo>
                    <a:pt x="11765" y="21005"/>
                  </a:lnTo>
                  <a:lnTo>
                    <a:pt x="11765" y="20962"/>
                  </a:lnTo>
                  <a:lnTo>
                    <a:pt x="11525" y="20962"/>
                  </a:lnTo>
                  <a:lnTo>
                    <a:pt x="11537" y="20878"/>
                  </a:lnTo>
                  <a:lnTo>
                    <a:pt x="11568" y="20786"/>
                  </a:lnTo>
                  <a:lnTo>
                    <a:pt x="11555" y="20719"/>
                  </a:lnTo>
                  <a:lnTo>
                    <a:pt x="11541" y="20655"/>
                  </a:lnTo>
                  <a:lnTo>
                    <a:pt x="11521" y="20617"/>
                  </a:lnTo>
                  <a:lnTo>
                    <a:pt x="11475" y="20558"/>
                  </a:lnTo>
                  <a:lnTo>
                    <a:pt x="11424" y="20464"/>
                  </a:lnTo>
                  <a:lnTo>
                    <a:pt x="11417" y="20453"/>
                  </a:lnTo>
                  <a:lnTo>
                    <a:pt x="11372" y="20349"/>
                  </a:lnTo>
                  <a:lnTo>
                    <a:pt x="11393" y="20326"/>
                  </a:lnTo>
                  <a:lnTo>
                    <a:pt x="11372" y="20304"/>
                  </a:lnTo>
                  <a:lnTo>
                    <a:pt x="11348" y="20304"/>
                  </a:lnTo>
                  <a:lnTo>
                    <a:pt x="11285" y="20236"/>
                  </a:lnTo>
                  <a:lnTo>
                    <a:pt x="11348" y="20128"/>
                  </a:lnTo>
                  <a:lnTo>
                    <a:pt x="11348" y="20104"/>
                  </a:lnTo>
                  <a:lnTo>
                    <a:pt x="11399" y="20044"/>
                  </a:lnTo>
                  <a:lnTo>
                    <a:pt x="11548" y="19886"/>
                  </a:lnTo>
                  <a:lnTo>
                    <a:pt x="11568" y="19886"/>
                  </a:lnTo>
                  <a:lnTo>
                    <a:pt x="11591" y="19820"/>
                  </a:lnTo>
                  <a:lnTo>
                    <a:pt x="11612" y="19820"/>
                  </a:lnTo>
                  <a:lnTo>
                    <a:pt x="11657" y="19862"/>
                  </a:lnTo>
                  <a:lnTo>
                    <a:pt x="11704" y="19844"/>
                  </a:lnTo>
                  <a:lnTo>
                    <a:pt x="11788" y="19820"/>
                  </a:lnTo>
                  <a:lnTo>
                    <a:pt x="11833" y="19997"/>
                  </a:lnTo>
                  <a:lnTo>
                    <a:pt x="12054" y="20062"/>
                  </a:lnTo>
                  <a:lnTo>
                    <a:pt x="12099" y="20020"/>
                  </a:lnTo>
                  <a:lnTo>
                    <a:pt x="12107" y="20013"/>
                  </a:lnTo>
                  <a:lnTo>
                    <a:pt x="12117" y="20010"/>
                  </a:lnTo>
                  <a:lnTo>
                    <a:pt x="12127" y="20007"/>
                  </a:lnTo>
                  <a:lnTo>
                    <a:pt x="12139" y="20008"/>
                  </a:lnTo>
                  <a:lnTo>
                    <a:pt x="12249" y="20018"/>
                  </a:lnTo>
                  <a:lnTo>
                    <a:pt x="12291" y="19991"/>
                  </a:lnTo>
                  <a:lnTo>
                    <a:pt x="12317" y="19973"/>
                  </a:lnTo>
                  <a:lnTo>
                    <a:pt x="12273" y="19862"/>
                  </a:lnTo>
                  <a:lnTo>
                    <a:pt x="12339" y="19797"/>
                  </a:lnTo>
                  <a:lnTo>
                    <a:pt x="12468" y="19842"/>
                  </a:lnTo>
                  <a:lnTo>
                    <a:pt x="12535" y="19797"/>
                  </a:lnTo>
                  <a:lnTo>
                    <a:pt x="12512" y="19710"/>
                  </a:lnTo>
                  <a:lnTo>
                    <a:pt x="12535" y="19689"/>
                  </a:lnTo>
                  <a:lnTo>
                    <a:pt x="12535" y="19644"/>
                  </a:lnTo>
                  <a:lnTo>
                    <a:pt x="12602" y="19689"/>
                  </a:lnTo>
                  <a:lnTo>
                    <a:pt x="12623" y="19731"/>
                  </a:lnTo>
                  <a:lnTo>
                    <a:pt x="12646" y="19731"/>
                  </a:lnTo>
                  <a:lnTo>
                    <a:pt x="12665" y="19710"/>
                  </a:lnTo>
                  <a:lnTo>
                    <a:pt x="12646" y="19599"/>
                  </a:lnTo>
                  <a:lnTo>
                    <a:pt x="12710" y="19446"/>
                  </a:lnTo>
                  <a:lnTo>
                    <a:pt x="12755" y="19426"/>
                  </a:lnTo>
                  <a:lnTo>
                    <a:pt x="12755" y="19381"/>
                  </a:lnTo>
                  <a:lnTo>
                    <a:pt x="12797" y="19377"/>
                  </a:lnTo>
                  <a:lnTo>
                    <a:pt x="12844" y="19360"/>
                  </a:lnTo>
                  <a:lnTo>
                    <a:pt x="12910" y="19381"/>
                  </a:lnTo>
                  <a:lnTo>
                    <a:pt x="12931" y="19337"/>
                  </a:lnTo>
                  <a:lnTo>
                    <a:pt x="12910" y="19315"/>
                  </a:lnTo>
                  <a:lnTo>
                    <a:pt x="12931" y="19294"/>
                  </a:lnTo>
                  <a:lnTo>
                    <a:pt x="12973" y="19315"/>
                  </a:lnTo>
                  <a:lnTo>
                    <a:pt x="12997" y="19294"/>
                  </a:lnTo>
                  <a:lnTo>
                    <a:pt x="13039" y="19289"/>
                  </a:lnTo>
                  <a:lnTo>
                    <a:pt x="13072" y="19277"/>
                  </a:lnTo>
                  <a:lnTo>
                    <a:pt x="13084" y="19270"/>
                  </a:lnTo>
                  <a:lnTo>
                    <a:pt x="13107" y="19294"/>
                  </a:lnTo>
                  <a:lnTo>
                    <a:pt x="13062" y="19337"/>
                  </a:lnTo>
                  <a:lnTo>
                    <a:pt x="13062" y="19381"/>
                  </a:lnTo>
                  <a:lnTo>
                    <a:pt x="13057" y="19384"/>
                  </a:lnTo>
                  <a:lnTo>
                    <a:pt x="13062" y="19404"/>
                  </a:lnTo>
                  <a:lnTo>
                    <a:pt x="13084" y="19446"/>
                  </a:lnTo>
                  <a:lnTo>
                    <a:pt x="13107" y="19426"/>
                  </a:lnTo>
                  <a:lnTo>
                    <a:pt x="13110" y="19421"/>
                  </a:lnTo>
                  <a:lnTo>
                    <a:pt x="13114" y="19419"/>
                  </a:lnTo>
                  <a:lnTo>
                    <a:pt x="13126" y="19402"/>
                  </a:lnTo>
                  <a:lnTo>
                    <a:pt x="13149" y="19360"/>
                  </a:lnTo>
                  <a:lnTo>
                    <a:pt x="13173" y="19360"/>
                  </a:lnTo>
                  <a:lnTo>
                    <a:pt x="13173" y="19426"/>
                  </a:lnTo>
                  <a:lnTo>
                    <a:pt x="13217" y="19204"/>
                  </a:lnTo>
                  <a:lnTo>
                    <a:pt x="13107" y="19162"/>
                  </a:lnTo>
                  <a:lnTo>
                    <a:pt x="13130" y="19120"/>
                  </a:lnTo>
                  <a:lnTo>
                    <a:pt x="13173" y="19073"/>
                  </a:lnTo>
                  <a:lnTo>
                    <a:pt x="13237" y="19073"/>
                  </a:lnTo>
                  <a:lnTo>
                    <a:pt x="13260" y="19097"/>
                  </a:lnTo>
                  <a:lnTo>
                    <a:pt x="13302" y="19073"/>
                  </a:lnTo>
                  <a:lnTo>
                    <a:pt x="13302" y="19031"/>
                  </a:lnTo>
                  <a:lnTo>
                    <a:pt x="13107" y="18986"/>
                  </a:lnTo>
                  <a:lnTo>
                    <a:pt x="13149" y="18810"/>
                  </a:lnTo>
                  <a:lnTo>
                    <a:pt x="13084" y="18810"/>
                  </a:lnTo>
                  <a:lnTo>
                    <a:pt x="13084" y="18831"/>
                  </a:lnTo>
                  <a:lnTo>
                    <a:pt x="13020" y="18810"/>
                  </a:lnTo>
                  <a:lnTo>
                    <a:pt x="13020" y="18723"/>
                  </a:lnTo>
                  <a:lnTo>
                    <a:pt x="13039" y="18699"/>
                  </a:lnTo>
                  <a:lnTo>
                    <a:pt x="13062" y="18679"/>
                  </a:lnTo>
                  <a:lnTo>
                    <a:pt x="13084" y="18679"/>
                  </a:lnTo>
                  <a:lnTo>
                    <a:pt x="13084" y="18591"/>
                  </a:lnTo>
                  <a:lnTo>
                    <a:pt x="13107" y="18568"/>
                  </a:lnTo>
                  <a:lnTo>
                    <a:pt x="13062" y="18546"/>
                  </a:lnTo>
                  <a:lnTo>
                    <a:pt x="13084" y="18459"/>
                  </a:lnTo>
                  <a:lnTo>
                    <a:pt x="13020" y="18394"/>
                  </a:lnTo>
                  <a:lnTo>
                    <a:pt x="12931" y="18394"/>
                  </a:lnTo>
                  <a:lnTo>
                    <a:pt x="12910" y="18352"/>
                  </a:lnTo>
                  <a:lnTo>
                    <a:pt x="12924" y="18344"/>
                  </a:lnTo>
                  <a:lnTo>
                    <a:pt x="12910" y="18304"/>
                  </a:lnTo>
                  <a:lnTo>
                    <a:pt x="12931" y="18041"/>
                  </a:lnTo>
                  <a:lnTo>
                    <a:pt x="12937" y="17981"/>
                  </a:lnTo>
                  <a:lnTo>
                    <a:pt x="12973" y="17888"/>
                  </a:lnTo>
                  <a:lnTo>
                    <a:pt x="13039" y="17581"/>
                  </a:lnTo>
                  <a:lnTo>
                    <a:pt x="12952" y="17559"/>
                  </a:lnTo>
                  <a:lnTo>
                    <a:pt x="12973" y="17470"/>
                  </a:lnTo>
                  <a:lnTo>
                    <a:pt x="12973" y="17452"/>
                  </a:lnTo>
                  <a:lnTo>
                    <a:pt x="12973" y="17317"/>
                  </a:lnTo>
                  <a:lnTo>
                    <a:pt x="13062" y="17230"/>
                  </a:lnTo>
                  <a:lnTo>
                    <a:pt x="13084" y="17054"/>
                  </a:lnTo>
                  <a:lnTo>
                    <a:pt x="13128" y="17054"/>
                  </a:lnTo>
                  <a:lnTo>
                    <a:pt x="13149" y="17120"/>
                  </a:lnTo>
                  <a:lnTo>
                    <a:pt x="13194" y="17132"/>
                  </a:lnTo>
                  <a:lnTo>
                    <a:pt x="13260" y="17120"/>
                  </a:lnTo>
                  <a:lnTo>
                    <a:pt x="13260" y="17076"/>
                  </a:lnTo>
                  <a:lnTo>
                    <a:pt x="13237" y="17076"/>
                  </a:lnTo>
                  <a:lnTo>
                    <a:pt x="13255" y="16988"/>
                  </a:lnTo>
                  <a:lnTo>
                    <a:pt x="13271" y="16836"/>
                  </a:lnTo>
                  <a:lnTo>
                    <a:pt x="13260" y="16770"/>
                  </a:lnTo>
                  <a:lnTo>
                    <a:pt x="13302" y="16770"/>
                  </a:lnTo>
                  <a:lnTo>
                    <a:pt x="13302" y="16725"/>
                  </a:lnTo>
                  <a:lnTo>
                    <a:pt x="13346" y="16681"/>
                  </a:lnTo>
                  <a:lnTo>
                    <a:pt x="13346" y="16747"/>
                  </a:lnTo>
                  <a:lnTo>
                    <a:pt x="13523" y="16747"/>
                  </a:lnTo>
                  <a:lnTo>
                    <a:pt x="13546" y="16770"/>
                  </a:lnTo>
                  <a:lnTo>
                    <a:pt x="13984" y="16770"/>
                  </a:lnTo>
                  <a:lnTo>
                    <a:pt x="14008" y="16812"/>
                  </a:lnTo>
                  <a:lnTo>
                    <a:pt x="13984" y="16812"/>
                  </a:lnTo>
                  <a:lnTo>
                    <a:pt x="13984" y="16881"/>
                  </a:lnTo>
                  <a:lnTo>
                    <a:pt x="14028" y="16923"/>
                  </a:lnTo>
                  <a:lnTo>
                    <a:pt x="14031" y="17034"/>
                  </a:lnTo>
                  <a:lnTo>
                    <a:pt x="14050" y="17165"/>
                  </a:lnTo>
                  <a:lnTo>
                    <a:pt x="14115" y="17190"/>
                  </a:lnTo>
                  <a:lnTo>
                    <a:pt x="14184" y="17230"/>
                  </a:lnTo>
                  <a:lnTo>
                    <a:pt x="14247" y="17207"/>
                  </a:lnTo>
                  <a:lnTo>
                    <a:pt x="14337" y="17099"/>
                  </a:lnTo>
                  <a:lnTo>
                    <a:pt x="14537" y="16857"/>
                  </a:lnTo>
                  <a:lnTo>
                    <a:pt x="14797" y="16549"/>
                  </a:lnTo>
                  <a:lnTo>
                    <a:pt x="14863" y="16549"/>
                  </a:lnTo>
                  <a:lnTo>
                    <a:pt x="14950" y="16067"/>
                  </a:lnTo>
                  <a:lnTo>
                    <a:pt x="14644" y="16001"/>
                  </a:lnTo>
                  <a:lnTo>
                    <a:pt x="14644" y="15804"/>
                  </a:lnTo>
                  <a:lnTo>
                    <a:pt x="14555" y="15825"/>
                  </a:lnTo>
                  <a:lnTo>
                    <a:pt x="14510" y="15780"/>
                  </a:lnTo>
                  <a:lnTo>
                    <a:pt x="14533" y="15760"/>
                  </a:lnTo>
                  <a:lnTo>
                    <a:pt x="14489" y="15670"/>
                  </a:lnTo>
                  <a:lnTo>
                    <a:pt x="14466" y="15670"/>
                  </a:lnTo>
                  <a:lnTo>
                    <a:pt x="14447" y="15627"/>
                  </a:lnTo>
                  <a:lnTo>
                    <a:pt x="14466" y="15607"/>
                  </a:lnTo>
                  <a:lnTo>
                    <a:pt x="14424" y="15538"/>
                  </a:lnTo>
                  <a:lnTo>
                    <a:pt x="14424" y="15473"/>
                  </a:lnTo>
                  <a:lnTo>
                    <a:pt x="14447" y="15473"/>
                  </a:lnTo>
                  <a:lnTo>
                    <a:pt x="14400" y="15431"/>
                  </a:lnTo>
                  <a:lnTo>
                    <a:pt x="14424" y="15386"/>
                  </a:lnTo>
                  <a:lnTo>
                    <a:pt x="14400" y="15344"/>
                  </a:lnTo>
                  <a:lnTo>
                    <a:pt x="14381" y="15344"/>
                  </a:lnTo>
                  <a:lnTo>
                    <a:pt x="14315" y="15298"/>
                  </a:lnTo>
                  <a:lnTo>
                    <a:pt x="14292" y="15275"/>
                  </a:lnTo>
                  <a:lnTo>
                    <a:pt x="14292" y="15209"/>
                  </a:lnTo>
                  <a:lnTo>
                    <a:pt x="14381" y="15144"/>
                  </a:lnTo>
                  <a:lnTo>
                    <a:pt x="14424" y="15191"/>
                  </a:lnTo>
                  <a:lnTo>
                    <a:pt x="14489" y="15102"/>
                  </a:lnTo>
                  <a:lnTo>
                    <a:pt x="14447" y="14946"/>
                  </a:lnTo>
                  <a:lnTo>
                    <a:pt x="14600" y="14773"/>
                  </a:lnTo>
                  <a:lnTo>
                    <a:pt x="14663" y="14793"/>
                  </a:lnTo>
                  <a:lnTo>
                    <a:pt x="14710" y="14638"/>
                  </a:lnTo>
                  <a:lnTo>
                    <a:pt x="14753" y="14638"/>
                  </a:lnTo>
                  <a:lnTo>
                    <a:pt x="14773" y="14464"/>
                  </a:lnTo>
                  <a:lnTo>
                    <a:pt x="14863" y="14509"/>
                  </a:lnTo>
                  <a:lnTo>
                    <a:pt x="14908" y="14354"/>
                  </a:lnTo>
                  <a:lnTo>
                    <a:pt x="14995" y="14375"/>
                  </a:lnTo>
                  <a:lnTo>
                    <a:pt x="15015" y="14202"/>
                  </a:lnTo>
                  <a:lnTo>
                    <a:pt x="15479" y="14267"/>
                  </a:lnTo>
                  <a:lnTo>
                    <a:pt x="15411" y="14157"/>
                  </a:lnTo>
                  <a:lnTo>
                    <a:pt x="15564" y="14202"/>
                  </a:lnTo>
                  <a:lnTo>
                    <a:pt x="15587" y="14070"/>
                  </a:lnTo>
                  <a:lnTo>
                    <a:pt x="15608" y="14070"/>
                  </a:lnTo>
                  <a:lnTo>
                    <a:pt x="15608" y="14004"/>
                  </a:lnTo>
                  <a:lnTo>
                    <a:pt x="15742" y="13959"/>
                  </a:lnTo>
                  <a:lnTo>
                    <a:pt x="15719" y="13893"/>
                  </a:lnTo>
                  <a:lnTo>
                    <a:pt x="15742" y="13828"/>
                  </a:lnTo>
                  <a:lnTo>
                    <a:pt x="15759" y="13783"/>
                  </a:lnTo>
                  <a:lnTo>
                    <a:pt x="15766" y="13719"/>
                  </a:lnTo>
                  <a:lnTo>
                    <a:pt x="15784" y="13586"/>
                  </a:lnTo>
                  <a:lnTo>
                    <a:pt x="15853" y="13571"/>
                  </a:lnTo>
                  <a:lnTo>
                    <a:pt x="15982" y="13564"/>
                  </a:lnTo>
                  <a:lnTo>
                    <a:pt x="16010" y="13522"/>
                  </a:lnTo>
                  <a:lnTo>
                    <a:pt x="16048" y="13473"/>
                  </a:lnTo>
                  <a:lnTo>
                    <a:pt x="16053" y="13468"/>
                  </a:lnTo>
                  <a:lnTo>
                    <a:pt x="16064" y="13452"/>
                  </a:lnTo>
                  <a:lnTo>
                    <a:pt x="16135" y="13346"/>
                  </a:lnTo>
                  <a:lnTo>
                    <a:pt x="16006" y="12862"/>
                  </a:lnTo>
                  <a:lnTo>
                    <a:pt x="15982" y="12357"/>
                  </a:lnTo>
                  <a:lnTo>
                    <a:pt x="15893" y="12335"/>
                  </a:lnTo>
                  <a:lnTo>
                    <a:pt x="15784" y="12423"/>
                  </a:lnTo>
                  <a:lnTo>
                    <a:pt x="15764" y="12423"/>
                  </a:lnTo>
                  <a:lnTo>
                    <a:pt x="15719" y="12377"/>
                  </a:lnTo>
                  <a:lnTo>
                    <a:pt x="15719" y="12357"/>
                  </a:lnTo>
                  <a:lnTo>
                    <a:pt x="15653" y="12347"/>
                  </a:lnTo>
                  <a:lnTo>
                    <a:pt x="15455" y="12357"/>
                  </a:lnTo>
                  <a:lnTo>
                    <a:pt x="15411" y="12114"/>
                  </a:lnTo>
                  <a:lnTo>
                    <a:pt x="15324" y="12138"/>
                  </a:lnTo>
                  <a:lnTo>
                    <a:pt x="15258" y="11830"/>
                  </a:lnTo>
                  <a:lnTo>
                    <a:pt x="15282" y="11830"/>
                  </a:lnTo>
                  <a:lnTo>
                    <a:pt x="15258" y="11590"/>
                  </a:lnTo>
                  <a:lnTo>
                    <a:pt x="15435" y="11545"/>
                  </a:lnTo>
                  <a:lnTo>
                    <a:pt x="15455" y="11480"/>
                  </a:lnTo>
                  <a:lnTo>
                    <a:pt x="15500" y="11459"/>
                  </a:lnTo>
                  <a:lnTo>
                    <a:pt x="15521" y="11369"/>
                  </a:lnTo>
                  <a:lnTo>
                    <a:pt x="15509" y="11352"/>
                  </a:lnTo>
                  <a:lnTo>
                    <a:pt x="15498" y="11339"/>
                  </a:lnTo>
                  <a:lnTo>
                    <a:pt x="15485" y="11326"/>
                  </a:lnTo>
                  <a:lnTo>
                    <a:pt x="15471" y="11316"/>
                  </a:lnTo>
                  <a:lnTo>
                    <a:pt x="15399" y="11256"/>
                  </a:lnTo>
                  <a:lnTo>
                    <a:pt x="15395" y="11254"/>
                  </a:lnTo>
                  <a:lnTo>
                    <a:pt x="15282" y="11172"/>
                  </a:lnTo>
                  <a:lnTo>
                    <a:pt x="15479" y="10558"/>
                  </a:lnTo>
                  <a:lnTo>
                    <a:pt x="15342" y="10474"/>
                  </a:lnTo>
                  <a:lnTo>
                    <a:pt x="15260" y="10422"/>
                  </a:lnTo>
                  <a:lnTo>
                    <a:pt x="15166" y="10371"/>
                  </a:lnTo>
                  <a:lnTo>
                    <a:pt x="15102" y="10341"/>
                  </a:lnTo>
                  <a:lnTo>
                    <a:pt x="15070" y="10328"/>
                  </a:lnTo>
                  <a:lnTo>
                    <a:pt x="15037" y="10316"/>
                  </a:lnTo>
                  <a:lnTo>
                    <a:pt x="15015" y="10229"/>
                  </a:lnTo>
                  <a:lnTo>
                    <a:pt x="14995" y="10209"/>
                  </a:lnTo>
                  <a:lnTo>
                    <a:pt x="14753" y="10209"/>
                  </a:lnTo>
                  <a:lnTo>
                    <a:pt x="14533" y="10187"/>
                  </a:lnTo>
                  <a:lnTo>
                    <a:pt x="14381" y="10076"/>
                  </a:lnTo>
                  <a:lnTo>
                    <a:pt x="14357" y="10076"/>
                  </a:lnTo>
                  <a:lnTo>
                    <a:pt x="14226" y="9924"/>
                  </a:lnTo>
                  <a:lnTo>
                    <a:pt x="14160" y="9682"/>
                  </a:lnTo>
                  <a:lnTo>
                    <a:pt x="14028" y="9395"/>
                  </a:lnTo>
                  <a:lnTo>
                    <a:pt x="13942" y="9348"/>
                  </a:lnTo>
                  <a:lnTo>
                    <a:pt x="13852" y="9287"/>
                  </a:lnTo>
                  <a:lnTo>
                    <a:pt x="13763" y="9299"/>
                  </a:lnTo>
                  <a:lnTo>
                    <a:pt x="13753" y="9299"/>
                  </a:lnTo>
                  <a:lnTo>
                    <a:pt x="13749" y="9299"/>
                  </a:lnTo>
                  <a:lnTo>
                    <a:pt x="13655" y="9287"/>
                  </a:lnTo>
                  <a:lnTo>
                    <a:pt x="13702" y="9045"/>
                  </a:lnTo>
                  <a:lnTo>
                    <a:pt x="13726" y="8958"/>
                  </a:lnTo>
                  <a:lnTo>
                    <a:pt x="13755" y="8846"/>
                  </a:lnTo>
                  <a:lnTo>
                    <a:pt x="13774" y="8757"/>
                  </a:lnTo>
                  <a:lnTo>
                    <a:pt x="13778" y="8735"/>
                  </a:lnTo>
                  <a:lnTo>
                    <a:pt x="13780" y="8724"/>
                  </a:lnTo>
                  <a:lnTo>
                    <a:pt x="13783" y="8713"/>
                  </a:lnTo>
                  <a:lnTo>
                    <a:pt x="13793" y="8670"/>
                  </a:lnTo>
                  <a:lnTo>
                    <a:pt x="13811" y="8582"/>
                  </a:lnTo>
                  <a:lnTo>
                    <a:pt x="13819" y="8538"/>
                  </a:lnTo>
                  <a:lnTo>
                    <a:pt x="13828" y="8495"/>
                  </a:lnTo>
                  <a:lnTo>
                    <a:pt x="13873" y="8232"/>
                  </a:lnTo>
                  <a:lnTo>
                    <a:pt x="14160" y="8298"/>
                  </a:lnTo>
                  <a:lnTo>
                    <a:pt x="14202" y="8122"/>
                  </a:lnTo>
                  <a:lnTo>
                    <a:pt x="14255" y="7903"/>
                  </a:lnTo>
                  <a:lnTo>
                    <a:pt x="14337" y="7637"/>
                  </a:lnTo>
                  <a:lnTo>
                    <a:pt x="14533" y="7682"/>
                  </a:lnTo>
                  <a:lnTo>
                    <a:pt x="14621" y="7332"/>
                  </a:lnTo>
                  <a:lnTo>
                    <a:pt x="14950" y="7374"/>
                  </a:lnTo>
                  <a:lnTo>
                    <a:pt x="14922" y="7224"/>
                  </a:lnTo>
                  <a:lnTo>
                    <a:pt x="14884" y="7092"/>
                  </a:lnTo>
                  <a:lnTo>
                    <a:pt x="14908" y="7071"/>
                  </a:lnTo>
                  <a:lnTo>
                    <a:pt x="14950" y="7048"/>
                  </a:lnTo>
                  <a:lnTo>
                    <a:pt x="15082" y="6563"/>
                  </a:lnTo>
                  <a:lnTo>
                    <a:pt x="15095" y="6497"/>
                  </a:lnTo>
                  <a:lnTo>
                    <a:pt x="15110" y="6366"/>
                  </a:lnTo>
                  <a:lnTo>
                    <a:pt x="15135" y="6261"/>
                  </a:lnTo>
                  <a:lnTo>
                    <a:pt x="15225" y="6058"/>
                  </a:lnTo>
                  <a:lnTo>
                    <a:pt x="15232" y="6047"/>
                  </a:lnTo>
                  <a:lnTo>
                    <a:pt x="15237" y="6037"/>
                  </a:lnTo>
                  <a:lnTo>
                    <a:pt x="15237" y="5967"/>
                  </a:lnTo>
                  <a:lnTo>
                    <a:pt x="15237" y="5948"/>
                  </a:lnTo>
                  <a:lnTo>
                    <a:pt x="15239" y="5840"/>
                  </a:lnTo>
                  <a:lnTo>
                    <a:pt x="15258" y="5642"/>
                  </a:lnTo>
                  <a:lnTo>
                    <a:pt x="15215" y="5598"/>
                  </a:lnTo>
                  <a:lnTo>
                    <a:pt x="15222" y="5558"/>
                  </a:lnTo>
                  <a:lnTo>
                    <a:pt x="15282" y="5400"/>
                  </a:lnTo>
                  <a:lnTo>
                    <a:pt x="15322" y="5311"/>
                  </a:lnTo>
                  <a:lnTo>
                    <a:pt x="15340" y="5245"/>
                  </a:lnTo>
                  <a:lnTo>
                    <a:pt x="15378" y="5076"/>
                  </a:lnTo>
                  <a:lnTo>
                    <a:pt x="15383" y="5052"/>
                  </a:lnTo>
                  <a:lnTo>
                    <a:pt x="15392" y="5030"/>
                  </a:lnTo>
                  <a:lnTo>
                    <a:pt x="15402" y="5007"/>
                  </a:lnTo>
                  <a:lnTo>
                    <a:pt x="15415" y="4987"/>
                  </a:lnTo>
                  <a:lnTo>
                    <a:pt x="15481" y="4898"/>
                  </a:lnTo>
                  <a:lnTo>
                    <a:pt x="15587" y="4785"/>
                  </a:lnTo>
                  <a:lnTo>
                    <a:pt x="15653" y="4587"/>
                  </a:lnTo>
                  <a:lnTo>
                    <a:pt x="15713" y="4389"/>
                  </a:lnTo>
                  <a:lnTo>
                    <a:pt x="15731" y="4286"/>
                  </a:lnTo>
                  <a:lnTo>
                    <a:pt x="15731" y="4282"/>
                  </a:lnTo>
                  <a:lnTo>
                    <a:pt x="15731" y="4267"/>
                  </a:lnTo>
                  <a:lnTo>
                    <a:pt x="15728" y="4232"/>
                  </a:lnTo>
                  <a:lnTo>
                    <a:pt x="15728" y="4213"/>
                  </a:lnTo>
                  <a:lnTo>
                    <a:pt x="15726" y="4195"/>
                  </a:lnTo>
                  <a:lnTo>
                    <a:pt x="15722" y="4156"/>
                  </a:lnTo>
                  <a:lnTo>
                    <a:pt x="15721" y="4117"/>
                  </a:lnTo>
                  <a:lnTo>
                    <a:pt x="15722" y="4078"/>
                  </a:lnTo>
                  <a:lnTo>
                    <a:pt x="15726" y="4040"/>
                  </a:lnTo>
                  <a:lnTo>
                    <a:pt x="15735" y="3951"/>
                  </a:lnTo>
                  <a:lnTo>
                    <a:pt x="15735" y="3866"/>
                  </a:lnTo>
                  <a:lnTo>
                    <a:pt x="15719" y="3797"/>
                  </a:lnTo>
                  <a:lnTo>
                    <a:pt x="15764" y="3731"/>
                  </a:lnTo>
                  <a:lnTo>
                    <a:pt x="15773" y="3689"/>
                  </a:lnTo>
                  <a:lnTo>
                    <a:pt x="15810" y="3611"/>
                  </a:lnTo>
                  <a:lnTo>
                    <a:pt x="15813" y="3607"/>
                  </a:lnTo>
                  <a:lnTo>
                    <a:pt x="15850" y="3534"/>
                  </a:lnTo>
                  <a:lnTo>
                    <a:pt x="15848" y="3468"/>
                  </a:lnTo>
                  <a:lnTo>
                    <a:pt x="15833" y="3379"/>
                  </a:lnTo>
                  <a:lnTo>
                    <a:pt x="15827" y="3295"/>
                  </a:lnTo>
                  <a:lnTo>
                    <a:pt x="15824" y="3250"/>
                  </a:lnTo>
                  <a:lnTo>
                    <a:pt x="15784" y="3031"/>
                  </a:lnTo>
                  <a:lnTo>
                    <a:pt x="15740" y="3015"/>
                  </a:lnTo>
                  <a:lnTo>
                    <a:pt x="15653" y="3008"/>
                  </a:lnTo>
                  <a:lnTo>
                    <a:pt x="15622" y="2937"/>
                  </a:lnTo>
                  <a:lnTo>
                    <a:pt x="15584" y="2768"/>
                  </a:lnTo>
                  <a:lnTo>
                    <a:pt x="15564" y="2657"/>
                  </a:lnTo>
                  <a:lnTo>
                    <a:pt x="15544" y="2568"/>
                  </a:lnTo>
                  <a:lnTo>
                    <a:pt x="15498" y="2350"/>
                  </a:lnTo>
                  <a:lnTo>
                    <a:pt x="15479" y="2261"/>
                  </a:lnTo>
                  <a:lnTo>
                    <a:pt x="15451" y="2175"/>
                  </a:lnTo>
                  <a:lnTo>
                    <a:pt x="15389" y="2042"/>
                  </a:lnTo>
                  <a:lnTo>
                    <a:pt x="15371" y="1886"/>
                  </a:lnTo>
                  <a:lnTo>
                    <a:pt x="15368" y="1870"/>
                  </a:lnTo>
                  <a:lnTo>
                    <a:pt x="15366" y="1844"/>
                  </a:lnTo>
                  <a:lnTo>
                    <a:pt x="15333" y="1795"/>
                  </a:lnTo>
                  <a:lnTo>
                    <a:pt x="15323" y="1775"/>
                  </a:lnTo>
                  <a:lnTo>
                    <a:pt x="15316" y="1755"/>
                  </a:lnTo>
                  <a:lnTo>
                    <a:pt x="15311" y="1734"/>
                  </a:lnTo>
                  <a:lnTo>
                    <a:pt x="15307" y="1713"/>
                  </a:lnTo>
                  <a:lnTo>
                    <a:pt x="15300" y="1581"/>
                  </a:lnTo>
                  <a:lnTo>
                    <a:pt x="15307" y="1517"/>
                  </a:lnTo>
                  <a:lnTo>
                    <a:pt x="15331" y="1475"/>
                  </a:lnTo>
                  <a:lnTo>
                    <a:pt x="15435" y="1384"/>
                  </a:lnTo>
                  <a:lnTo>
                    <a:pt x="15422" y="1274"/>
                  </a:lnTo>
                  <a:lnTo>
                    <a:pt x="15423" y="1257"/>
                  </a:lnTo>
                  <a:lnTo>
                    <a:pt x="15426" y="1242"/>
                  </a:lnTo>
                  <a:lnTo>
                    <a:pt x="15432" y="1226"/>
                  </a:lnTo>
                  <a:lnTo>
                    <a:pt x="15441" y="1212"/>
                  </a:lnTo>
                  <a:lnTo>
                    <a:pt x="15504" y="1154"/>
                  </a:lnTo>
                  <a:lnTo>
                    <a:pt x="15629" y="1097"/>
                  </a:lnTo>
                  <a:lnTo>
                    <a:pt x="15637" y="1078"/>
                  </a:lnTo>
                  <a:lnTo>
                    <a:pt x="15641" y="1064"/>
                  </a:lnTo>
                  <a:lnTo>
                    <a:pt x="15648" y="1032"/>
                  </a:lnTo>
                  <a:lnTo>
                    <a:pt x="15649" y="1015"/>
                  </a:lnTo>
                  <a:lnTo>
                    <a:pt x="15648" y="1001"/>
                  </a:lnTo>
                  <a:lnTo>
                    <a:pt x="15645" y="987"/>
                  </a:lnTo>
                  <a:lnTo>
                    <a:pt x="15641" y="972"/>
                  </a:lnTo>
                  <a:lnTo>
                    <a:pt x="15564" y="834"/>
                  </a:lnTo>
                  <a:lnTo>
                    <a:pt x="15564" y="812"/>
                  </a:lnTo>
                  <a:lnTo>
                    <a:pt x="15673" y="705"/>
                  </a:lnTo>
                  <a:lnTo>
                    <a:pt x="15646" y="641"/>
                  </a:lnTo>
                  <a:lnTo>
                    <a:pt x="15564" y="550"/>
                  </a:lnTo>
                  <a:lnTo>
                    <a:pt x="15564" y="505"/>
                  </a:lnTo>
                  <a:lnTo>
                    <a:pt x="15544" y="307"/>
                  </a:lnTo>
                  <a:lnTo>
                    <a:pt x="15564" y="176"/>
                  </a:lnTo>
                  <a:lnTo>
                    <a:pt x="15521" y="152"/>
                  </a:lnTo>
                  <a:lnTo>
                    <a:pt x="15435" y="89"/>
                  </a:lnTo>
                  <a:lnTo>
                    <a:pt x="15411" y="0"/>
                  </a:lnTo>
                  <a:lnTo>
                    <a:pt x="15237" y="152"/>
                  </a:lnTo>
                  <a:lnTo>
                    <a:pt x="15148" y="110"/>
                  </a:lnTo>
                  <a:lnTo>
                    <a:pt x="15102" y="152"/>
                  </a:lnTo>
                  <a:lnTo>
                    <a:pt x="15060" y="134"/>
                  </a:lnTo>
                  <a:lnTo>
                    <a:pt x="15037" y="176"/>
                  </a:lnTo>
                  <a:lnTo>
                    <a:pt x="14997" y="265"/>
                  </a:lnTo>
                  <a:lnTo>
                    <a:pt x="14973" y="331"/>
                  </a:lnTo>
                  <a:lnTo>
                    <a:pt x="14950" y="352"/>
                  </a:lnTo>
                  <a:lnTo>
                    <a:pt x="14950" y="374"/>
                  </a:lnTo>
                  <a:lnTo>
                    <a:pt x="14908" y="416"/>
                  </a:lnTo>
                  <a:lnTo>
                    <a:pt x="14908" y="439"/>
                  </a:lnTo>
                  <a:lnTo>
                    <a:pt x="14884" y="463"/>
                  </a:lnTo>
                  <a:lnTo>
                    <a:pt x="14863" y="483"/>
                  </a:lnTo>
                  <a:lnTo>
                    <a:pt x="14860" y="505"/>
                  </a:lnTo>
                  <a:lnTo>
                    <a:pt x="14839" y="550"/>
                  </a:lnTo>
                  <a:lnTo>
                    <a:pt x="14818" y="550"/>
                  </a:lnTo>
                  <a:lnTo>
                    <a:pt x="14797" y="570"/>
                  </a:lnTo>
                  <a:lnTo>
                    <a:pt x="14773" y="550"/>
                  </a:lnTo>
                  <a:lnTo>
                    <a:pt x="14753" y="550"/>
                  </a:lnTo>
                  <a:lnTo>
                    <a:pt x="14731" y="570"/>
                  </a:lnTo>
                  <a:lnTo>
                    <a:pt x="14710" y="594"/>
                  </a:lnTo>
                  <a:lnTo>
                    <a:pt x="14689" y="592"/>
                  </a:lnTo>
                  <a:lnTo>
                    <a:pt x="14644" y="570"/>
                  </a:lnTo>
                  <a:lnTo>
                    <a:pt x="14600" y="561"/>
                  </a:lnTo>
                  <a:lnTo>
                    <a:pt x="14466" y="570"/>
                  </a:lnTo>
                  <a:lnTo>
                    <a:pt x="14466" y="747"/>
                  </a:lnTo>
                  <a:lnTo>
                    <a:pt x="10932" y="747"/>
                  </a:lnTo>
                  <a:lnTo>
                    <a:pt x="10888" y="879"/>
                  </a:lnTo>
                  <a:lnTo>
                    <a:pt x="10075" y="660"/>
                  </a:lnTo>
                  <a:lnTo>
                    <a:pt x="10056" y="812"/>
                  </a:lnTo>
                  <a:lnTo>
                    <a:pt x="9921" y="789"/>
                  </a:lnTo>
                  <a:lnTo>
                    <a:pt x="9856" y="1076"/>
                  </a:lnTo>
                  <a:lnTo>
                    <a:pt x="9527" y="1010"/>
                  </a:lnTo>
                  <a:lnTo>
                    <a:pt x="9374" y="1560"/>
                  </a:lnTo>
                  <a:lnTo>
                    <a:pt x="9419" y="1623"/>
                  </a:lnTo>
                  <a:lnTo>
                    <a:pt x="9306" y="2042"/>
                  </a:lnTo>
                  <a:lnTo>
                    <a:pt x="8387" y="1757"/>
                  </a:lnTo>
                  <a:lnTo>
                    <a:pt x="8187" y="2413"/>
                  </a:lnTo>
                  <a:lnTo>
                    <a:pt x="7289" y="2197"/>
                  </a:lnTo>
                  <a:lnTo>
                    <a:pt x="7115" y="2853"/>
                  </a:lnTo>
                  <a:lnTo>
                    <a:pt x="6807" y="2768"/>
                  </a:lnTo>
                  <a:lnTo>
                    <a:pt x="6674" y="3337"/>
                  </a:lnTo>
                  <a:lnTo>
                    <a:pt x="6652" y="3379"/>
                  </a:lnTo>
                  <a:lnTo>
                    <a:pt x="4349" y="2744"/>
                  </a:lnTo>
                  <a:lnTo>
                    <a:pt x="4238" y="3402"/>
                  </a:lnTo>
                  <a:lnTo>
                    <a:pt x="3293" y="3139"/>
                  </a:lnTo>
                  <a:lnTo>
                    <a:pt x="3471" y="2524"/>
                  </a:lnTo>
                  <a:lnTo>
                    <a:pt x="2393" y="2239"/>
                  </a:lnTo>
                  <a:lnTo>
                    <a:pt x="2240" y="2853"/>
                  </a:lnTo>
                  <a:lnTo>
                    <a:pt x="1427" y="2634"/>
                  </a:lnTo>
                  <a:lnTo>
                    <a:pt x="1273" y="3250"/>
                  </a:lnTo>
                  <a:lnTo>
                    <a:pt x="329" y="2942"/>
                  </a:lnTo>
                  <a:lnTo>
                    <a:pt x="0" y="4195"/>
                  </a:lnTo>
                  <a:lnTo>
                    <a:pt x="768" y="4413"/>
                  </a:lnTo>
                  <a:close/>
                  <a:moveTo>
                    <a:pt x="8561" y="10120"/>
                  </a:moveTo>
                  <a:lnTo>
                    <a:pt x="8554" y="10116"/>
                  </a:lnTo>
                  <a:lnTo>
                    <a:pt x="8561" y="10076"/>
                  </a:lnTo>
                  <a:lnTo>
                    <a:pt x="8561" y="10120"/>
                  </a:lnTo>
                  <a:close/>
                  <a:moveTo>
                    <a:pt x="5818" y="12752"/>
                  </a:moveTo>
                  <a:lnTo>
                    <a:pt x="5839" y="12812"/>
                  </a:lnTo>
                  <a:lnTo>
                    <a:pt x="5818" y="12819"/>
                  </a:lnTo>
                  <a:lnTo>
                    <a:pt x="5732" y="12752"/>
                  </a:lnTo>
                  <a:lnTo>
                    <a:pt x="5752" y="12730"/>
                  </a:lnTo>
                  <a:lnTo>
                    <a:pt x="5818" y="127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756" y="356"/>
              <a:ext cx="2305" cy="3337"/>
            </a:xfrm>
            <a:custGeom>
              <a:avLst/>
              <a:gdLst>
                <a:gd name="T0" fmla="*/ 0 w 16135"/>
                <a:gd name="T1" fmla="*/ 0 h 23355"/>
                <a:gd name="T2" fmla="*/ 0 w 16135"/>
                <a:gd name="T3" fmla="*/ 0 h 23355"/>
                <a:gd name="T4" fmla="*/ 0 w 16135"/>
                <a:gd name="T5" fmla="*/ 0 h 23355"/>
                <a:gd name="T6" fmla="*/ 0 w 16135"/>
                <a:gd name="T7" fmla="*/ 0 h 23355"/>
                <a:gd name="T8" fmla="*/ 0 w 16135"/>
                <a:gd name="T9" fmla="*/ 0 h 23355"/>
                <a:gd name="T10" fmla="*/ 0 w 16135"/>
                <a:gd name="T11" fmla="*/ 0 h 23355"/>
                <a:gd name="T12" fmla="*/ 0 w 16135"/>
                <a:gd name="T13" fmla="*/ 0 h 23355"/>
                <a:gd name="T14" fmla="*/ 0 w 16135"/>
                <a:gd name="T15" fmla="*/ 0 h 23355"/>
                <a:gd name="T16" fmla="*/ 0 w 16135"/>
                <a:gd name="T17" fmla="*/ 0 h 23355"/>
                <a:gd name="T18" fmla="*/ 0 w 16135"/>
                <a:gd name="T19" fmla="*/ 0 h 23355"/>
                <a:gd name="T20" fmla="*/ 0 w 16135"/>
                <a:gd name="T21" fmla="*/ 0 h 23355"/>
                <a:gd name="T22" fmla="*/ 0 w 16135"/>
                <a:gd name="T23" fmla="*/ 0 h 23355"/>
                <a:gd name="T24" fmla="*/ 0 w 16135"/>
                <a:gd name="T25" fmla="*/ 0 h 23355"/>
                <a:gd name="T26" fmla="*/ 0 w 16135"/>
                <a:gd name="T27" fmla="*/ 0 h 23355"/>
                <a:gd name="T28" fmla="*/ 0 w 16135"/>
                <a:gd name="T29" fmla="*/ 0 h 23355"/>
                <a:gd name="T30" fmla="*/ 0 w 16135"/>
                <a:gd name="T31" fmla="*/ 0 h 23355"/>
                <a:gd name="T32" fmla="*/ 0 w 16135"/>
                <a:gd name="T33" fmla="*/ 0 h 23355"/>
                <a:gd name="T34" fmla="*/ 0 w 16135"/>
                <a:gd name="T35" fmla="*/ 0 h 23355"/>
                <a:gd name="T36" fmla="*/ 0 w 16135"/>
                <a:gd name="T37" fmla="*/ 0 h 23355"/>
                <a:gd name="T38" fmla="*/ 0 w 16135"/>
                <a:gd name="T39" fmla="*/ 0 h 23355"/>
                <a:gd name="T40" fmla="*/ 0 w 16135"/>
                <a:gd name="T41" fmla="*/ 0 h 23355"/>
                <a:gd name="T42" fmla="*/ 0 w 16135"/>
                <a:gd name="T43" fmla="*/ 0 h 23355"/>
                <a:gd name="T44" fmla="*/ 0 w 16135"/>
                <a:gd name="T45" fmla="*/ 0 h 23355"/>
                <a:gd name="T46" fmla="*/ 0 w 16135"/>
                <a:gd name="T47" fmla="*/ 0 h 23355"/>
                <a:gd name="T48" fmla="*/ 0 w 16135"/>
                <a:gd name="T49" fmla="*/ 0 h 23355"/>
                <a:gd name="T50" fmla="*/ 0 w 16135"/>
                <a:gd name="T51" fmla="*/ 0 h 23355"/>
                <a:gd name="T52" fmla="*/ 0 w 16135"/>
                <a:gd name="T53" fmla="*/ 0 h 23355"/>
                <a:gd name="T54" fmla="*/ 0 w 16135"/>
                <a:gd name="T55" fmla="*/ 0 h 23355"/>
                <a:gd name="T56" fmla="*/ 0 w 16135"/>
                <a:gd name="T57" fmla="*/ 0 h 23355"/>
                <a:gd name="T58" fmla="*/ 0 w 16135"/>
                <a:gd name="T59" fmla="*/ 0 h 23355"/>
                <a:gd name="T60" fmla="*/ 0 w 16135"/>
                <a:gd name="T61" fmla="*/ 0 h 23355"/>
                <a:gd name="T62" fmla="*/ 0 w 16135"/>
                <a:gd name="T63" fmla="*/ 0 h 23355"/>
                <a:gd name="T64" fmla="*/ 0 w 16135"/>
                <a:gd name="T65" fmla="*/ 0 h 23355"/>
                <a:gd name="T66" fmla="*/ 0 w 16135"/>
                <a:gd name="T67" fmla="*/ 0 h 23355"/>
                <a:gd name="T68" fmla="*/ 0 w 16135"/>
                <a:gd name="T69" fmla="*/ 0 h 23355"/>
                <a:gd name="T70" fmla="*/ 0 w 16135"/>
                <a:gd name="T71" fmla="*/ 0 h 23355"/>
                <a:gd name="T72" fmla="*/ 0 w 16135"/>
                <a:gd name="T73" fmla="*/ 0 h 23355"/>
                <a:gd name="T74" fmla="*/ 0 w 16135"/>
                <a:gd name="T75" fmla="*/ 0 h 23355"/>
                <a:gd name="T76" fmla="*/ 0 w 16135"/>
                <a:gd name="T77" fmla="*/ 0 h 23355"/>
                <a:gd name="T78" fmla="*/ 0 w 16135"/>
                <a:gd name="T79" fmla="*/ 0 h 23355"/>
                <a:gd name="T80" fmla="*/ 0 w 16135"/>
                <a:gd name="T81" fmla="*/ 0 h 23355"/>
                <a:gd name="T82" fmla="*/ 0 w 16135"/>
                <a:gd name="T83" fmla="*/ 0 h 23355"/>
                <a:gd name="T84" fmla="*/ 0 w 16135"/>
                <a:gd name="T85" fmla="*/ 0 h 23355"/>
                <a:gd name="T86" fmla="*/ 0 w 16135"/>
                <a:gd name="T87" fmla="*/ 0 h 23355"/>
                <a:gd name="T88" fmla="*/ 0 w 16135"/>
                <a:gd name="T89" fmla="*/ 0 h 23355"/>
                <a:gd name="T90" fmla="*/ 0 w 16135"/>
                <a:gd name="T91" fmla="*/ 0 h 23355"/>
                <a:gd name="T92" fmla="*/ 0 w 16135"/>
                <a:gd name="T93" fmla="*/ 0 h 23355"/>
                <a:gd name="T94" fmla="*/ 0 w 16135"/>
                <a:gd name="T95" fmla="*/ 0 h 23355"/>
                <a:gd name="T96" fmla="*/ 0 w 16135"/>
                <a:gd name="T97" fmla="*/ 0 h 23355"/>
                <a:gd name="T98" fmla="*/ 0 w 16135"/>
                <a:gd name="T99" fmla="*/ 0 h 23355"/>
                <a:gd name="T100" fmla="*/ 0 w 16135"/>
                <a:gd name="T101" fmla="*/ 0 h 23355"/>
                <a:gd name="T102" fmla="*/ 0 w 16135"/>
                <a:gd name="T103" fmla="*/ 0 h 23355"/>
                <a:gd name="T104" fmla="*/ 0 w 16135"/>
                <a:gd name="T105" fmla="*/ 0 h 23355"/>
                <a:gd name="T106" fmla="*/ 0 w 16135"/>
                <a:gd name="T107" fmla="*/ 0 h 23355"/>
                <a:gd name="T108" fmla="*/ 0 w 16135"/>
                <a:gd name="T109" fmla="*/ 0 h 23355"/>
                <a:gd name="T110" fmla="*/ 0 w 16135"/>
                <a:gd name="T111" fmla="*/ 0 h 23355"/>
                <a:gd name="T112" fmla="*/ 0 w 16135"/>
                <a:gd name="T113" fmla="*/ 0 h 23355"/>
                <a:gd name="T114" fmla="*/ 0 w 16135"/>
                <a:gd name="T115" fmla="*/ 0 h 23355"/>
                <a:gd name="T116" fmla="*/ 0 w 16135"/>
                <a:gd name="T117" fmla="*/ 0 h 23355"/>
                <a:gd name="T118" fmla="*/ 0 w 16135"/>
                <a:gd name="T119" fmla="*/ 0 h 23355"/>
                <a:gd name="T120" fmla="*/ 0 w 16135"/>
                <a:gd name="T121" fmla="*/ 0 h 23355"/>
                <a:gd name="T122" fmla="*/ 0 w 16135"/>
                <a:gd name="T123" fmla="*/ 0 h 23355"/>
                <a:gd name="T124" fmla="*/ 0 w 16135"/>
                <a:gd name="T125" fmla="*/ 0 h 233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135"/>
                <a:gd name="T190" fmla="*/ 0 h 23355"/>
                <a:gd name="T191" fmla="*/ 16135 w 16135"/>
                <a:gd name="T192" fmla="*/ 23355 h 233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135" h="23355">
                  <a:moveTo>
                    <a:pt x="329" y="2942"/>
                  </a:moveTo>
                  <a:lnTo>
                    <a:pt x="0" y="4195"/>
                  </a:lnTo>
                  <a:lnTo>
                    <a:pt x="768" y="4413"/>
                  </a:lnTo>
                  <a:lnTo>
                    <a:pt x="658" y="4742"/>
                  </a:lnTo>
                  <a:lnTo>
                    <a:pt x="1140" y="4874"/>
                  </a:lnTo>
                  <a:lnTo>
                    <a:pt x="1100" y="5029"/>
                  </a:lnTo>
                  <a:lnTo>
                    <a:pt x="1055" y="5203"/>
                  </a:lnTo>
                  <a:lnTo>
                    <a:pt x="1140" y="5224"/>
                  </a:lnTo>
                  <a:lnTo>
                    <a:pt x="989" y="5729"/>
                  </a:lnTo>
                  <a:lnTo>
                    <a:pt x="1253" y="5947"/>
                  </a:lnTo>
                  <a:lnTo>
                    <a:pt x="2393" y="6147"/>
                  </a:lnTo>
                  <a:lnTo>
                    <a:pt x="3209" y="6192"/>
                  </a:lnTo>
                  <a:lnTo>
                    <a:pt x="3293" y="5905"/>
                  </a:lnTo>
                  <a:lnTo>
                    <a:pt x="3391" y="5983"/>
                  </a:lnTo>
                  <a:lnTo>
                    <a:pt x="3498" y="6098"/>
                  </a:lnTo>
                  <a:lnTo>
                    <a:pt x="3585" y="6199"/>
                  </a:lnTo>
                  <a:lnTo>
                    <a:pt x="3620" y="6239"/>
                  </a:lnTo>
                  <a:lnTo>
                    <a:pt x="3669" y="6300"/>
                  </a:lnTo>
                  <a:lnTo>
                    <a:pt x="3683" y="6323"/>
                  </a:lnTo>
                  <a:lnTo>
                    <a:pt x="3700" y="6367"/>
                  </a:lnTo>
                  <a:lnTo>
                    <a:pt x="3754" y="6521"/>
                  </a:lnTo>
                  <a:lnTo>
                    <a:pt x="3798" y="6785"/>
                  </a:lnTo>
                  <a:lnTo>
                    <a:pt x="3794" y="6827"/>
                  </a:lnTo>
                  <a:lnTo>
                    <a:pt x="3774" y="6872"/>
                  </a:lnTo>
                  <a:lnTo>
                    <a:pt x="3645" y="7882"/>
                  </a:lnTo>
                  <a:lnTo>
                    <a:pt x="3556" y="8166"/>
                  </a:lnTo>
                  <a:lnTo>
                    <a:pt x="3272" y="8121"/>
                  </a:lnTo>
                  <a:lnTo>
                    <a:pt x="3249" y="8145"/>
                  </a:lnTo>
                  <a:lnTo>
                    <a:pt x="3074" y="8824"/>
                  </a:lnTo>
                  <a:lnTo>
                    <a:pt x="3029" y="9090"/>
                  </a:lnTo>
                  <a:lnTo>
                    <a:pt x="2933" y="9168"/>
                  </a:lnTo>
                  <a:lnTo>
                    <a:pt x="2829" y="9282"/>
                  </a:lnTo>
                  <a:lnTo>
                    <a:pt x="2740" y="9426"/>
                  </a:lnTo>
                  <a:lnTo>
                    <a:pt x="2721" y="9466"/>
                  </a:lnTo>
                  <a:lnTo>
                    <a:pt x="2704" y="9507"/>
                  </a:lnTo>
                  <a:lnTo>
                    <a:pt x="2691" y="9549"/>
                  </a:lnTo>
                  <a:lnTo>
                    <a:pt x="2680" y="9593"/>
                  </a:lnTo>
                  <a:lnTo>
                    <a:pt x="2964" y="10362"/>
                  </a:lnTo>
                  <a:lnTo>
                    <a:pt x="3009" y="10362"/>
                  </a:lnTo>
                  <a:lnTo>
                    <a:pt x="3029" y="10427"/>
                  </a:lnTo>
                  <a:lnTo>
                    <a:pt x="3119" y="10427"/>
                  </a:lnTo>
                  <a:lnTo>
                    <a:pt x="3119" y="10451"/>
                  </a:lnTo>
                  <a:lnTo>
                    <a:pt x="3138" y="10446"/>
                  </a:lnTo>
                  <a:lnTo>
                    <a:pt x="3185" y="10431"/>
                  </a:lnTo>
                  <a:lnTo>
                    <a:pt x="3272" y="10406"/>
                  </a:lnTo>
                  <a:lnTo>
                    <a:pt x="3338" y="10451"/>
                  </a:lnTo>
                  <a:lnTo>
                    <a:pt x="3711" y="10558"/>
                  </a:lnTo>
                  <a:lnTo>
                    <a:pt x="3645" y="10427"/>
                  </a:lnTo>
                  <a:lnTo>
                    <a:pt x="3734" y="10295"/>
                  </a:lnTo>
                  <a:lnTo>
                    <a:pt x="3909" y="10624"/>
                  </a:lnTo>
                  <a:lnTo>
                    <a:pt x="4019" y="10558"/>
                  </a:lnTo>
                  <a:lnTo>
                    <a:pt x="4085" y="10735"/>
                  </a:lnTo>
                  <a:lnTo>
                    <a:pt x="4107" y="10735"/>
                  </a:lnTo>
                  <a:lnTo>
                    <a:pt x="3974" y="10953"/>
                  </a:lnTo>
                  <a:lnTo>
                    <a:pt x="3798" y="11020"/>
                  </a:lnTo>
                  <a:lnTo>
                    <a:pt x="3789" y="11057"/>
                  </a:lnTo>
                  <a:lnTo>
                    <a:pt x="3783" y="11095"/>
                  </a:lnTo>
                  <a:lnTo>
                    <a:pt x="3780" y="11133"/>
                  </a:lnTo>
                  <a:lnTo>
                    <a:pt x="3780" y="11172"/>
                  </a:lnTo>
                  <a:lnTo>
                    <a:pt x="3800" y="11447"/>
                  </a:lnTo>
                  <a:lnTo>
                    <a:pt x="3803" y="11465"/>
                  </a:lnTo>
                  <a:lnTo>
                    <a:pt x="3812" y="11548"/>
                  </a:lnTo>
                  <a:lnTo>
                    <a:pt x="3831" y="11656"/>
                  </a:lnTo>
                  <a:lnTo>
                    <a:pt x="3836" y="11682"/>
                  </a:lnTo>
                  <a:lnTo>
                    <a:pt x="3846" y="11706"/>
                  </a:lnTo>
                  <a:lnTo>
                    <a:pt x="3860" y="11729"/>
                  </a:lnTo>
                  <a:lnTo>
                    <a:pt x="3868" y="11739"/>
                  </a:lnTo>
                  <a:lnTo>
                    <a:pt x="3878" y="11750"/>
                  </a:lnTo>
                  <a:lnTo>
                    <a:pt x="4085" y="11941"/>
                  </a:lnTo>
                  <a:lnTo>
                    <a:pt x="4061" y="12007"/>
                  </a:lnTo>
                  <a:lnTo>
                    <a:pt x="4107" y="12030"/>
                  </a:lnTo>
                  <a:lnTo>
                    <a:pt x="4083" y="12070"/>
                  </a:lnTo>
                  <a:lnTo>
                    <a:pt x="4080" y="12070"/>
                  </a:lnTo>
                  <a:lnTo>
                    <a:pt x="4061" y="12094"/>
                  </a:lnTo>
                  <a:lnTo>
                    <a:pt x="3909" y="12161"/>
                  </a:lnTo>
                  <a:lnTo>
                    <a:pt x="3876" y="12178"/>
                  </a:lnTo>
                  <a:lnTo>
                    <a:pt x="3867" y="12185"/>
                  </a:lnTo>
                  <a:lnTo>
                    <a:pt x="3817" y="12216"/>
                  </a:lnTo>
                  <a:lnTo>
                    <a:pt x="3734" y="12246"/>
                  </a:lnTo>
                  <a:lnTo>
                    <a:pt x="3734" y="12293"/>
                  </a:lnTo>
                  <a:lnTo>
                    <a:pt x="3711" y="12312"/>
                  </a:lnTo>
                  <a:lnTo>
                    <a:pt x="3625" y="12378"/>
                  </a:lnTo>
                  <a:lnTo>
                    <a:pt x="3711" y="12532"/>
                  </a:lnTo>
                  <a:lnTo>
                    <a:pt x="3535" y="12730"/>
                  </a:lnTo>
                  <a:lnTo>
                    <a:pt x="3578" y="12796"/>
                  </a:lnTo>
                  <a:lnTo>
                    <a:pt x="3596" y="12841"/>
                  </a:lnTo>
                  <a:lnTo>
                    <a:pt x="3629" y="12972"/>
                  </a:lnTo>
                  <a:lnTo>
                    <a:pt x="3645" y="13036"/>
                  </a:lnTo>
                  <a:lnTo>
                    <a:pt x="3647" y="13052"/>
                  </a:lnTo>
                  <a:lnTo>
                    <a:pt x="3707" y="13281"/>
                  </a:lnTo>
                  <a:lnTo>
                    <a:pt x="3704" y="13321"/>
                  </a:lnTo>
                  <a:lnTo>
                    <a:pt x="3694" y="13367"/>
                  </a:lnTo>
                  <a:lnTo>
                    <a:pt x="3664" y="13541"/>
                  </a:lnTo>
                  <a:lnTo>
                    <a:pt x="3685" y="13564"/>
                  </a:lnTo>
                  <a:lnTo>
                    <a:pt x="3727" y="13654"/>
                  </a:lnTo>
                  <a:lnTo>
                    <a:pt x="3774" y="13828"/>
                  </a:lnTo>
                  <a:lnTo>
                    <a:pt x="3820" y="13828"/>
                  </a:lnTo>
                  <a:lnTo>
                    <a:pt x="3909" y="13959"/>
                  </a:lnTo>
                  <a:lnTo>
                    <a:pt x="3843" y="14046"/>
                  </a:lnTo>
                  <a:lnTo>
                    <a:pt x="3843" y="14070"/>
                  </a:lnTo>
                  <a:lnTo>
                    <a:pt x="3820" y="14091"/>
                  </a:lnTo>
                  <a:lnTo>
                    <a:pt x="3758" y="14159"/>
                  </a:lnTo>
                  <a:lnTo>
                    <a:pt x="3754" y="14168"/>
                  </a:lnTo>
                  <a:lnTo>
                    <a:pt x="3749" y="14173"/>
                  </a:lnTo>
                  <a:lnTo>
                    <a:pt x="3664" y="14291"/>
                  </a:lnTo>
                  <a:lnTo>
                    <a:pt x="3711" y="14352"/>
                  </a:lnTo>
                  <a:lnTo>
                    <a:pt x="3756" y="14399"/>
                  </a:lnTo>
                  <a:lnTo>
                    <a:pt x="3845" y="14474"/>
                  </a:lnTo>
                  <a:lnTo>
                    <a:pt x="3852" y="14481"/>
                  </a:lnTo>
                  <a:lnTo>
                    <a:pt x="3909" y="14530"/>
                  </a:lnTo>
                  <a:lnTo>
                    <a:pt x="3864" y="14573"/>
                  </a:lnTo>
                  <a:lnTo>
                    <a:pt x="3954" y="14639"/>
                  </a:lnTo>
                  <a:lnTo>
                    <a:pt x="3974" y="14928"/>
                  </a:lnTo>
                  <a:lnTo>
                    <a:pt x="4061" y="14970"/>
                  </a:lnTo>
                  <a:lnTo>
                    <a:pt x="4085" y="15012"/>
                  </a:lnTo>
                  <a:lnTo>
                    <a:pt x="4261" y="15275"/>
                  </a:lnTo>
                  <a:lnTo>
                    <a:pt x="4261" y="15344"/>
                  </a:lnTo>
                  <a:lnTo>
                    <a:pt x="4349" y="15454"/>
                  </a:lnTo>
                  <a:lnTo>
                    <a:pt x="4261" y="15693"/>
                  </a:lnTo>
                  <a:lnTo>
                    <a:pt x="4285" y="15733"/>
                  </a:lnTo>
                  <a:lnTo>
                    <a:pt x="4369" y="15846"/>
                  </a:lnTo>
                  <a:lnTo>
                    <a:pt x="4349" y="15869"/>
                  </a:lnTo>
                  <a:lnTo>
                    <a:pt x="4369" y="15891"/>
                  </a:lnTo>
                  <a:lnTo>
                    <a:pt x="4349" y="15957"/>
                  </a:lnTo>
                  <a:lnTo>
                    <a:pt x="4369" y="15980"/>
                  </a:lnTo>
                  <a:lnTo>
                    <a:pt x="4360" y="16022"/>
                  </a:lnTo>
                  <a:lnTo>
                    <a:pt x="4369" y="16091"/>
                  </a:lnTo>
                  <a:lnTo>
                    <a:pt x="4325" y="16109"/>
                  </a:lnTo>
                  <a:lnTo>
                    <a:pt x="4369" y="16198"/>
                  </a:lnTo>
                  <a:lnTo>
                    <a:pt x="4391" y="16175"/>
                  </a:lnTo>
                  <a:lnTo>
                    <a:pt x="4414" y="16220"/>
                  </a:lnTo>
                  <a:lnTo>
                    <a:pt x="4385" y="16260"/>
                  </a:lnTo>
                  <a:lnTo>
                    <a:pt x="4363" y="16289"/>
                  </a:lnTo>
                  <a:lnTo>
                    <a:pt x="4351" y="16302"/>
                  </a:lnTo>
                  <a:lnTo>
                    <a:pt x="4283" y="16373"/>
                  </a:lnTo>
                  <a:lnTo>
                    <a:pt x="4349" y="16483"/>
                  </a:lnTo>
                  <a:lnTo>
                    <a:pt x="4391" y="16507"/>
                  </a:lnTo>
                  <a:lnTo>
                    <a:pt x="4367" y="16523"/>
                  </a:lnTo>
                  <a:lnTo>
                    <a:pt x="4367" y="16525"/>
                  </a:lnTo>
                  <a:lnTo>
                    <a:pt x="4329" y="16547"/>
                  </a:lnTo>
                  <a:lnTo>
                    <a:pt x="4325" y="16549"/>
                  </a:lnTo>
                  <a:lnTo>
                    <a:pt x="4301" y="16527"/>
                  </a:lnTo>
                  <a:lnTo>
                    <a:pt x="4283" y="16549"/>
                  </a:lnTo>
                  <a:lnTo>
                    <a:pt x="4301" y="16571"/>
                  </a:lnTo>
                  <a:lnTo>
                    <a:pt x="4261" y="16571"/>
                  </a:lnTo>
                  <a:lnTo>
                    <a:pt x="4172" y="16636"/>
                  </a:lnTo>
                  <a:lnTo>
                    <a:pt x="4172" y="16770"/>
                  </a:lnTo>
                  <a:lnTo>
                    <a:pt x="4151" y="16770"/>
                  </a:lnTo>
                  <a:lnTo>
                    <a:pt x="4172" y="16791"/>
                  </a:lnTo>
                  <a:lnTo>
                    <a:pt x="4216" y="16791"/>
                  </a:lnTo>
                  <a:lnTo>
                    <a:pt x="4301" y="16880"/>
                  </a:lnTo>
                  <a:lnTo>
                    <a:pt x="4299" y="16902"/>
                  </a:lnTo>
                  <a:lnTo>
                    <a:pt x="4283" y="16967"/>
                  </a:lnTo>
                  <a:lnTo>
                    <a:pt x="4193" y="16923"/>
                  </a:lnTo>
                  <a:lnTo>
                    <a:pt x="4172" y="16944"/>
                  </a:lnTo>
                  <a:lnTo>
                    <a:pt x="4151" y="16944"/>
                  </a:lnTo>
                  <a:lnTo>
                    <a:pt x="4127" y="16989"/>
                  </a:lnTo>
                  <a:lnTo>
                    <a:pt x="4107" y="16989"/>
                  </a:lnTo>
                  <a:lnTo>
                    <a:pt x="4085" y="16987"/>
                  </a:lnTo>
                  <a:lnTo>
                    <a:pt x="4038" y="16967"/>
                  </a:lnTo>
                  <a:lnTo>
                    <a:pt x="3998" y="16989"/>
                  </a:lnTo>
                  <a:lnTo>
                    <a:pt x="3974" y="17099"/>
                  </a:lnTo>
                  <a:lnTo>
                    <a:pt x="3998" y="17143"/>
                  </a:lnTo>
                  <a:lnTo>
                    <a:pt x="4019" y="17120"/>
                  </a:lnTo>
                  <a:lnTo>
                    <a:pt x="4061" y="17143"/>
                  </a:lnTo>
                  <a:lnTo>
                    <a:pt x="4107" y="17099"/>
                  </a:lnTo>
                  <a:lnTo>
                    <a:pt x="4151" y="17143"/>
                  </a:lnTo>
                  <a:lnTo>
                    <a:pt x="4151" y="17207"/>
                  </a:lnTo>
                  <a:lnTo>
                    <a:pt x="4127" y="17207"/>
                  </a:lnTo>
                  <a:lnTo>
                    <a:pt x="4127" y="17252"/>
                  </a:lnTo>
                  <a:lnTo>
                    <a:pt x="4107" y="17252"/>
                  </a:lnTo>
                  <a:lnTo>
                    <a:pt x="4085" y="17273"/>
                  </a:lnTo>
                  <a:lnTo>
                    <a:pt x="4127" y="17318"/>
                  </a:lnTo>
                  <a:lnTo>
                    <a:pt x="4153" y="17276"/>
                  </a:lnTo>
                  <a:lnTo>
                    <a:pt x="4172" y="17252"/>
                  </a:lnTo>
                  <a:lnTo>
                    <a:pt x="4193" y="17273"/>
                  </a:lnTo>
                  <a:lnTo>
                    <a:pt x="4238" y="17273"/>
                  </a:lnTo>
                  <a:lnTo>
                    <a:pt x="4261" y="17231"/>
                  </a:lnTo>
                  <a:lnTo>
                    <a:pt x="4301" y="17273"/>
                  </a:lnTo>
                  <a:lnTo>
                    <a:pt x="4325" y="17252"/>
                  </a:lnTo>
                  <a:lnTo>
                    <a:pt x="4391" y="17296"/>
                  </a:lnTo>
                  <a:lnTo>
                    <a:pt x="4369" y="17407"/>
                  </a:lnTo>
                  <a:lnTo>
                    <a:pt x="4301" y="17470"/>
                  </a:lnTo>
                  <a:lnTo>
                    <a:pt x="4345" y="17478"/>
                  </a:lnTo>
                  <a:lnTo>
                    <a:pt x="4368" y="17484"/>
                  </a:lnTo>
                  <a:lnTo>
                    <a:pt x="4391" y="17494"/>
                  </a:lnTo>
                  <a:lnTo>
                    <a:pt x="4414" y="17536"/>
                  </a:lnTo>
                  <a:lnTo>
                    <a:pt x="4436" y="17538"/>
                  </a:lnTo>
                  <a:lnTo>
                    <a:pt x="4525" y="17560"/>
                  </a:lnTo>
                  <a:lnTo>
                    <a:pt x="4565" y="17536"/>
                  </a:lnTo>
                  <a:lnTo>
                    <a:pt x="4588" y="17560"/>
                  </a:lnTo>
                  <a:lnTo>
                    <a:pt x="4612" y="17581"/>
                  </a:lnTo>
                  <a:lnTo>
                    <a:pt x="4592" y="17625"/>
                  </a:lnTo>
                  <a:lnTo>
                    <a:pt x="4588" y="17647"/>
                  </a:lnTo>
                  <a:lnTo>
                    <a:pt x="4588" y="17670"/>
                  </a:lnTo>
                  <a:lnTo>
                    <a:pt x="4632" y="17670"/>
                  </a:lnTo>
                  <a:lnTo>
                    <a:pt x="4654" y="17691"/>
                  </a:lnTo>
                  <a:lnTo>
                    <a:pt x="4612" y="17714"/>
                  </a:lnTo>
                  <a:lnTo>
                    <a:pt x="4565" y="17731"/>
                  </a:lnTo>
                  <a:lnTo>
                    <a:pt x="4529" y="17743"/>
                  </a:lnTo>
                  <a:lnTo>
                    <a:pt x="4436" y="17799"/>
                  </a:lnTo>
                  <a:lnTo>
                    <a:pt x="4325" y="17799"/>
                  </a:lnTo>
                  <a:lnTo>
                    <a:pt x="4238" y="17889"/>
                  </a:lnTo>
                  <a:lnTo>
                    <a:pt x="4301" y="17934"/>
                  </a:lnTo>
                  <a:lnTo>
                    <a:pt x="4271" y="17983"/>
                  </a:lnTo>
                  <a:lnTo>
                    <a:pt x="4238" y="18088"/>
                  </a:lnTo>
                  <a:lnTo>
                    <a:pt x="4285" y="18126"/>
                  </a:lnTo>
                  <a:lnTo>
                    <a:pt x="4369" y="18173"/>
                  </a:lnTo>
                  <a:lnTo>
                    <a:pt x="4391" y="18218"/>
                  </a:lnTo>
                  <a:lnTo>
                    <a:pt x="4436" y="18241"/>
                  </a:lnTo>
                  <a:lnTo>
                    <a:pt x="4456" y="18218"/>
                  </a:lnTo>
                  <a:lnTo>
                    <a:pt x="4654" y="18218"/>
                  </a:lnTo>
                  <a:lnTo>
                    <a:pt x="4654" y="18241"/>
                  </a:lnTo>
                  <a:lnTo>
                    <a:pt x="4678" y="18263"/>
                  </a:lnTo>
                  <a:lnTo>
                    <a:pt x="4654" y="18283"/>
                  </a:lnTo>
                  <a:lnTo>
                    <a:pt x="4678" y="18305"/>
                  </a:lnTo>
                  <a:lnTo>
                    <a:pt x="4698" y="18328"/>
                  </a:lnTo>
                  <a:lnTo>
                    <a:pt x="4678" y="18415"/>
                  </a:lnTo>
                  <a:lnTo>
                    <a:pt x="4632" y="18459"/>
                  </a:lnTo>
                  <a:lnTo>
                    <a:pt x="4612" y="18481"/>
                  </a:lnTo>
                  <a:lnTo>
                    <a:pt x="4678" y="18525"/>
                  </a:lnTo>
                  <a:lnTo>
                    <a:pt x="4678" y="18568"/>
                  </a:lnTo>
                  <a:lnTo>
                    <a:pt x="4743" y="18568"/>
                  </a:lnTo>
                  <a:lnTo>
                    <a:pt x="4743" y="18615"/>
                  </a:lnTo>
                  <a:lnTo>
                    <a:pt x="4654" y="18699"/>
                  </a:lnTo>
                  <a:lnTo>
                    <a:pt x="4661" y="18706"/>
                  </a:lnTo>
                  <a:lnTo>
                    <a:pt x="4670" y="18718"/>
                  </a:lnTo>
                  <a:lnTo>
                    <a:pt x="4675" y="18725"/>
                  </a:lnTo>
                  <a:lnTo>
                    <a:pt x="4687" y="18746"/>
                  </a:lnTo>
                  <a:lnTo>
                    <a:pt x="4698" y="18765"/>
                  </a:lnTo>
                  <a:lnTo>
                    <a:pt x="4698" y="18768"/>
                  </a:lnTo>
                  <a:lnTo>
                    <a:pt x="4696" y="18775"/>
                  </a:lnTo>
                  <a:lnTo>
                    <a:pt x="4694" y="18779"/>
                  </a:lnTo>
                  <a:lnTo>
                    <a:pt x="4682" y="18812"/>
                  </a:lnTo>
                  <a:lnTo>
                    <a:pt x="4678" y="18831"/>
                  </a:lnTo>
                  <a:lnTo>
                    <a:pt x="4720" y="18831"/>
                  </a:lnTo>
                  <a:lnTo>
                    <a:pt x="4720" y="18878"/>
                  </a:lnTo>
                  <a:lnTo>
                    <a:pt x="4678" y="18899"/>
                  </a:lnTo>
                  <a:lnTo>
                    <a:pt x="4678" y="18986"/>
                  </a:lnTo>
                  <a:lnTo>
                    <a:pt x="4654" y="19008"/>
                  </a:lnTo>
                  <a:lnTo>
                    <a:pt x="4632" y="19008"/>
                  </a:lnTo>
                  <a:lnTo>
                    <a:pt x="4632" y="19030"/>
                  </a:lnTo>
                  <a:lnTo>
                    <a:pt x="4588" y="19008"/>
                  </a:lnTo>
                  <a:lnTo>
                    <a:pt x="4588" y="19030"/>
                  </a:lnTo>
                  <a:lnTo>
                    <a:pt x="4632" y="19097"/>
                  </a:lnTo>
                  <a:lnTo>
                    <a:pt x="4632" y="19141"/>
                  </a:lnTo>
                  <a:lnTo>
                    <a:pt x="4698" y="19183"/>
                  </a:lnTo>
                  <a:lnTo>
                    <a:pt x="4698" y="19205"/>
                  </a:lnTo>
                  <a:lnTo>
                    <a:pt x="4743" y="19228"/>
                  </a:lnTo>
                  <a:lnTo>
                    <a:pt x="4766" y="19238"/>
                  </a:lnTo>
                  <a:lnTo>
                    <a:pt x="4788" y="19252"/>
                  </a:lnTo>
                  <a:lnTo>
                    <a:pt x="4809" y="19337"/>
                  </a:lnTo>
                  <a:lnTo>
                    <a:pt x="4920" y="19381"/>
                  </a:lnTo>
                  <a:lnTo>
                    <a:pt x="4736" y="19574"/>
                  </a:lnTo>
                  <a:lnTo>
                    <a:pt x="4734" y="19574"/>
                  </a:lnTo>
                  <a:lnTo>
                    <a:pt x="4733" y="19574"/>
                  </a:lnTo>
                  <a:lnTo>
                    <a:pt x="4733" y="19575"/>
                  </a:lnTo>
                  <a:lnTo>
                    <a:pt x="4731" y="19577"/>
                  </a:lnTo>
                  <a:lnTo>
                    <a:pt x="4727" y="19581"/>
                  </a:lnTo>
                  <a:lnTo>
                    <a:pt x="4722" y="19583"/>
                  </a:lnTo>
                  <a:lnTo>
                    <a:pt x="4718" y="19586"/>
                  </a:lnTo>
                  <a:lnTo>
                    <a:pt x="4711" y="19587"/>
                  </a:lnTo>
                  <a:lnTo>
                    <a:pt x="4706" y="19589"/>
                  </a:lnTo>
                  <a:lnTo>
                    <a:pt x="4696" y="19592"/>
                  </a:lnTo>
                  <a:lnTo>
                    <a:pt x="4670" y="19595"/>
                  </a:lnTo>
                  <a:lnTo>
                    <a:pt x="4645" y="19597"/>
                  </a:lnTo>
                  <a:lnTo>
                    <a:pt x="4525" y="19599"/>
                  </a:lnTo>
                  <a:lnTo>
                    <a:pt x="4391" y="19515"/>
                  </a:lnTo>
                  <a:lnTo>
                    <a:pt x="4283" y="19557"/>
                  </a:lnTo>
                  <a:lnTo>
                    <a:pt x="4261" y="19579"/>
                  </a:lnTo>
                  <a:lnTo>
                    <a:pt x="4243" y="19670"/>
                  </a:lnTo>
                  <a:lnTo>
                    <a:pt x="4231" y="19755"/>
                  </a:lnTo>
                  <a:lnTo>
                    <a:pt x="4229" y="19764"/>
                  </a:lnTo>
                  <a:lnTo>
                    <a:pt x="4227" y="19774"/>
                  </a:lnTo>
                  <a:lnTo>
                    <a:pt x="4221" y="19795"/>
                  </a:lnTo>
                  <a:lnTo>
                    <a:pt x="4217" y="19804"/>
                  </a:lnTo>
                  <a:lnTo>
                    <a:pt x="4214" y="19814"/>
                  </a:lnTo>
                  <a:lnTo>
                    <a:pt x="4205" y="19835"/>
                  </a:lnTo>
                  <a:lnTo>
                    <a:pt x="4107" y="19973"/>
                  </a:lnTo>
                  <a:lnTo>
                    <a:pt x="4107" y="20041"/>
                  </a:lnTo>
                  <a:lnTo>
                    <a:pt x="4101" y="20084"/>
                  </a:lnTo>
                  <a:lnTo>
                    <a:pt x="4092" y="20152"/>
                  </a:lnTo>
                  <a:lnTo>
                    <a:pt x="4085" y="20281"/>
                  </a:lnTo>
                  <a:lnTo>
                    <a:pt x="4038" y="20281"/>
                  </a:lnTo>
                  <a:lnTo>
                    <a:pt x="3998" y="20349"/>
                  </a:lnTo>
                  <a:lnTo>
                    <a:pt x="3972" y="20391"/>
                  </a:lnTo>
                  <a:lnTo>
                    <a:pt x="3923" y="20453"/>
                  </a:lnTo>
                  <a:lnTo>
                    <a:pt x="3843" y="20523"/>
                  </a:lnTo>
                  <a:lnTo>
                    <a:pt x="3777" y="20473"/>
                  </a:lnTo>
                  <a:lnTo>
                    <a:pt x="3664" y="20368"/>
                  </a:lnTo>
                  <a:lnTo>
                    <a:pt x="3625" y="20368"/>
                  </a:lnTo>
                  <a:lnTo>
                    <a:pt x="3535" y="20215"/>
                  </a:lnTo>
                  <a:lnTo>
                    <a:pt x="3401" y="20215"/>
                  </a:lnTo>
                  <a:lnTo>
                    <a:pt x="3398" y="20257"/>
                  </a:lnTo>
                  <a:lnTo>
                    <a:pt x="3382" y="20304"/>
                  </a:lnTo>
                  <a:lnTo>
                    <a:pt x="3471" y="20281"/>
                  </a:lnTo>
                  <a:lnTo>
                    <a:pt x="3401" y="20368"/>
                  </a:lnTo>
                  <a:lnTo>
                    <a:pt x="3471" y="20457"/>
                  </a:lnTo>
                  <a:lnTo>
                    <a:pt x="3511" y="20457"/>
                  </a:lnTo>
                  <a:lnTo>
                    <a:pt x="3490" y="20613"/>
                  </a:lnTo>
                  <a:lnTo>
                    <a:pt x="3538" y="20629"/>
                  </a:lnTo>
                  <a:lnTo>
                    <a:pt x="3580" y="20631"/>
                  </a:lnTo>
                  <a:lnTo>
                    <a:pt x="3570" y="20702"/>
                  </a:lnTo>
                  <a:lnTo>
                    <a:pt x="3567" y="20718"/>
                  </a:lnTo>
                  <a:lnTo>
                    <a:pt x="3556" y="20786"/>
                  </a:lnTo>
                  <a:lnTo>
                    <a:pt x="3601" y="20808"/>
                  </a:lnTo>
                  <a:lnTo>
                    <a:pt x="3580" y="20853"/>
                  </a:lnTo>
                  <a:lnTo>
                    <a:pt x="3532" y="20869"/>
                  </a:lnTo>
                  <a:lnTo>
                    <a:pt x="3490" y="20875"/>
                  </a:lnTo>
                  <a:lnTo>
                    <a:pt x="3490" y="20918"/>
                  </a:lnTo>
                  <a:lnTo>
                    <a:pt x="3471" y="20939"/>
                  </a:lnTo>
                  <a:lnTo>
                    <a:pt x="3490" y="21005"/>
                  </a:lnTo>
                  <a:lnTo>
                    <a:pt x="3471" y="21007"/>
                  </a:lnTo>
                  <a:lnTo>
                    <a:pt x="3425" y="21028"/>
                  </a:lnTo>
                  <a:lnTo>
                    <a:pt x="3441" y="21102"/>
                  </a:lnTo>
                  <a:lnTo>
                    <a:pt x="3471" y="21094"/>
                  </a:lnTo>
                  <a:lnTo>
                    <a:pt x="3471" y="21049"/>
                  </a:lnTo>
                  <a:lnTo>
                    <a:pt x="3493" y="21047"/>
                  </a:lnTo>
                  <a:lnTo>
                    <a:pt x="3502" y="21047"/>
                  </a:lnTo>
                  <a:lnTo>
                    <a:pt x="3509" y="21045"/>
                  </a:lnTo>
                  <a:lnTo>
                    <a:pt x="3556" y="21028"/>
                  </a:lnTo>
                  <a:lnTo>
                    <a:pt x="3538" y="20984"/>
                  </a:lnTo>
                  <a:lnTo>
                    <a:pt x="3535" y="20962"/>
                  </a:lnTo>
                  <a:lnTo>
                    <a:pt x="3578" y="20937"/>
                  </a:lnTo>
                  <a:lnTo>
                    <a:pt x="3601" y="20918"/>
                  </a:lnTo>
                  <a:lnTo>
                    <a:pt x="3625" y="20895"/>
                  </a:lnTo>
                  <a:lnTo>
                    <a:pt x="3687" y="20962"/>
                  </a:lnTo>
                  <a:lnTo>
                    <a:pt x="3711" y="20939"/>
                  </a:lnTo>
                  <a:lnTo>
                    <a:pt x="3734" y="20960"/>
                  </a:lnTo>
                  <a:lnTo>
                    <a:pt x="3774" y="20984"/>
                  </a:lnTo>
                  <a:lnTo>
                    <a:pt x="3796" y="20939"/>
                  </a:lnTo>
                  <a:lnTo>
                    <a:pt x="3803" y="20925"/>
                  </a:lnTo>
                  <a:lnTo>
                    <a:pt x="3805" y="20922"/>
                  </a:lnTo>
                  <a:lnTo>
                    <a:pt x="3864" y="20853"/>
                  </a:lnTo>
                  <a:lnTo>
                    <a:pt x="3887" y="20853"/>
                  </a:lnTo>
                  <a:lnTo>
                    <a:pt x="3909" y="20915"/>
                  </a:lnTo>
                  <a:lnTo>
                    <a:pt x="3909" y="20918"/>
                  </a:lnTo>
                  <a:lnTo>
                    <a:pt x="4038" y="20939"/>
                  </a:lnTo>
                  <a:lnTo>
                    <a:pt x="4019" y="20939"/>
                  </a:lnTo>
                  <a:lnTo>
                    <a:pt x="3998" y="20962"/>
                  </a:lnTo>
                  <a:lnTo>
                    <a:pt x="4019" y="21028"/>
                  </a:lnTo>
                  <a:lnTo>
                    <a:pt x="3998" y="21049"/>
                  </a:lnTo>
                  <a:lnTo>
                    <a:pt x="3954" y="21118"/>
                  </a:lnTo>
                  <a:lnTo>
                    <a:pt x="3887" y="21226"/>
                  </a:lnTo>
                  <a:lnTo>
                    <a:pt x="3909" y="21249"/>
                  </a:lnTo>
                  <a:lnTo>
                    <a:pt x="3954" y="21182"/>
                  </a:lnTo>
                  <a:lnTo>
                    <a:pt x="3974" y="21249"/>
                  </a:lnTo>
                  <a:lnTo>
                    <a:pt x="4038" y="21249"/>
                  </a:lnTo>
                  <a:lnTo>
                    <a:pt x="4056" y="21291"/>
                  </a:lnTo>
                  <a:lnTo>
                    <a:pt x="4085" y="21423"/>
                  </a:lnTo>
                  <a:lnTo>
                    <a:pt x="4238" y="21444"/>
                  </a:lnTo>
                  <a:lnTo>
                    <a:pt x="4265" y="21573"/>
                  </a:lnTo>
                  <a:lnTo>
                    <a:pt x="4278" y="21623"/>
                  </a:lnTo>
                  <a:lnTo>
                    <a:pt x="4289" y="21663"/>
                  </a:lnTo>
                  <a:lnTo>
                    <a:pt x="4325" y="21752"/>
                  </a:lnTo>
                  <a:lnTo>
                    <a:pt x="4565" y="21687"/>
                  </a:lnTo>
                  <a:lnTo>
                    <a:pt x="4612" y="21795"/>
                  </a:lnTo>
                  <a:lnTo>
                    <a:pt x="4592" y="21884"/>
                  </a:lnTo>
                  <a:lnTo>
                    <a:pt x="4596" y="21947"/>
                  </a:lnTo>
                  <a:lnTo>
                    <a:pt x="4609" y="22016"/>
                  </a:lnTo>
                  <a:lnTo>
                    <a:pt x="4632" y="22102"/>
                  </a:lnTo>
                  <a:lnTo>
                    <a:pt x="4654" y="22126"/>
                  </a:lnTo>
                  <a:lnTo>
                    <a:pt x="4654" y="22102"/>
                  </a:lnTo>
                  <a:lnTo>
                    <a:pt x="4678" y="22105"/>
                  </a:lnTo>
                  <a:lnTo>
                    <a:pt x="4687" y="22109"/>
                  </a:lnTo>
                  <a:lnTo>
                    <a:pt x="4697" y="22115"/>
                  </a:lnTo>
                  <a:lnTo>
                    <a:pt x="4718" y="22129"/>
                  </a:lnTo>
                  <a:lnTo>
                    <a:pt x="4762" y="22171"/>
                  </a:lnTo>
                  <a:lnTo>
                    <a:pt x="4830" y="22258"/>
                  </a:lnTo>
                  <a:lnTo>
                    <a:pt x="4851" y="22213"/>
                  </a:lnTo>
                  <a:lnTo>
                    <a:pt x="4832" y="22169"/>
                  </a:lnTo>
                  <a:lnTo>
                    <a:pt x="4832" y="22149"/>
                  </a:lnTo>
                  <a:lnTo>
                    <a:pt x="4874" y="22081"/>
                  </a:lnTo>
                  <a:lnTo>
                    <a:pt x="4874" y="21994"/>
                  </a:lnTo>
                  <a:lnTo>
                    <a:pt x="4896" y="21994"/>
                  </a:lnTo>
                  <a:lnTo>
                    <a:pt x="4920" y="21971"/>
                  </a:lnTo>
                  <a:lnTo>
                    <a:pt x="4925" y="21931"/>
                  </a:lnTo>
                  <a:lnTo>
                    <a:pt x="4934" y="21884"/>
                  </a:lnTo>
                  <a:lnTo>
                    <a:pt x="4941" y="21818"/>
                  </a:lnTo>
                  <a:lnTo>
                    <a:pt x="4957" y="21795"/>
                  </a:lnTo>
                  <a:lnTo>
                    <a:pt x="4983" y="21729"/>
                  </a:lnTo>
                  <a:lnTo>
                    <a:pt x="5007" y="21729"/>
                  </a:lnTo>
                  <a:lnTo>
                    <a:pt x="5007" y="21687"/>
                  </a:lnTo>
                  <a:lnTo>
                    <a:pt x="5027" y="21665"/>
                  </a:lnTo>
                  <a:lnTo>
                    <a:pt x="5027" y="21642"/>
                  </a:lnTo>
                  <a:lnTo>
                    <a:pt x="5030" y="21623"/>
                  </a:lnTo>
                  <a:lnTo>
                    <a:pt x="5072" y="21513"/>
                  </a:lnTo>
                  <a:lnTo>
                    <a:pt x="5117" y="21513"/>
                  </a:lnTo>
                  <a:lnTo>
                    <a:pt x="5159" y="21466"/>
                  </a:lnTo>
                  <a:lnTo>
                    <a:pt x="5207" y="21466"/>
                  </a:lnTo>
                  <a:lnTo>
                    <a:pt x="5225" y="21513"/>
                  </a:lnTo>
                  <a:lnTo>
                    <a:pt x="5207" y="21531"/>
                  </a:lnTo>
                  <a:lnTo>
                    <a:pt x="5225" y="21597"/>
                  </a:lnTo>
                  <a:lnTo>
                    <a:pt x="5270" y="21597"/>
                  </a:lnTo>
                  <a:lnTo>
                    <a:pt x="5336" y="21642"/>
                  </a:lnTo>
                  <a:lnTo>
                    <a:pt x="5380" y="21642"/>
                  </a:lnTo>
                  <a:lnTo>
                    <a:pt x="5401" y="21665"/>
                  </a:lnTo>
                  <a:lnTo>
                    <a:pt x="5401" y="21752"/>
                  </a:lnTo>
                  <a:lnTo>
                    <a:pt x="5423" y="21752"/>
                  </a:lnTo>
                  <a:lnTo>
                    <a:pt x="5446" y="21776"/>
                  </a:lnTo>
                  <a:lnTo>
                    <a:pt x="5446" y="21840"/>
                  </a:lnTo>
                  <a:lnTo>
                    <a:pt x="5470" y="21860"/>
                  </a:lnTo>
                  <a:lnTo>
                    <a:pt x="5470" y="21884"/>
                  </a:lnTo>
                  <a:lnTo>
                    <a:pt x="5488" y="21905"/>
                  </a:lnTo>
                  <a:lnTo>
                    <a:pt x="5620" y="21905"/>
                  </a:lnTo>
                  <a:lnTo>
                    <a:pt x="5643" y="21929"/>
                  </a:lnTo>
                  <a:lnTo>
                    <a:pt x="5645" y="21947"/>
                  </a:lnTo>
                  <a:lnTo>
                    <a:pt x="5665" y="21994"/>
                  </a:lnTo>
                  <a:lnTo>
                    <a:pt x="5709" y="21994"/>
                  </a:lnTo>
                  <a:lnTo>
                    <a:pt x="5752" y="21949"/>
                  </a:lnTo>
                  <a:lnTo>
                    <a:pt x="5772" y="21971"/>
                  </a:lnTo>
                  <a:lnTo>
                    <a:pt x="5752" y="22016"/>
                  </a:lnTo>
                  <a:lnTo>
                    <a:pt x="5822" y="22076"/>
                  </a:lnTo>
                  <a:lnTo>
                    <a:pt x="5862" y="22102"/>
                  </a:lnTo>
                  <a:lnTo>
                    <a:pt x="5895" y="22133"/>
                  </a:lnTo>
                  <a:lnTo>
                    <a:pt x="6017" y="22345"/>
                  </a:lnTo>
                  <a:lnTo>
                    <a:pt x="6083" y="22365"/>
                  </a:lnTo>
                  <a:lnTo>
                    <a:pt x="6107" y="22345"/>
                  </a:lnTo>
                  <a:lnTo>
                    <a:pt x="6125" y="22365"/>
                  </a:lnTo>
                  <a:lnTo>
                    <a:pt x="6170" y="22365"/>
                  </a:lnTo>
                  <a:lnTo>
                    <a:pt x="6170" y="22302"/>
                  </a:lnTo>
                  <a:lnTo>
                    <a:pt x="6191" y="22302"/>
                  </a:lnTo>
                  <a:lnTo>
                    <a:pt x="6214" y="22305"/>
                  </a:lnTo>
                  <a:lnTo>
                    <a:pt x="6281" y="22323"/>
                  </a:lnTo>
                  <a:lnTo>
                    <a:pt x="6299" y="22278"/>
                  </a:lnTo>
                  <a:lnTo>
                    <a:pt x="6347" y="22278"/>
                  </a:lnTo>
                  <a:lnTo>
                    <a:pt x="6370" y="22258"/>
                  </a:lnTo>
                  <a:lnTo>
                    <a:pt x="6410" y="22258"/>
                  </a:lnTo>
                  <a:lnTo>
                    <a:pt x="6412" y="22276"/>
                  </a:lnTo>
                  <a:lnTo>
                    <a:pt x="6429" y="22323"/>
                  </a:lnTo>
                  <a:lnTo>
                    <a:pt x="6443" y="22389"/>
                  </a:lnTo>
                  <a:lnTo>
                    <a:pt x="6454" y="22455"/>
                  </a:lnTo>
                  <a:lnTo>
                    <a:pt x="6523" y="22471"/>
                  </a:lnTo>
                  <a:lnTo>
                    <a:pt x="6563" y="22476"/>
                  </a:lnTo>
                  <a:lnTo>
                    <a:pt x="6563" y="22302"/>
                  </a:lnTo>
                  <a:lnTo>
                    <a:pt x="6543" y="22278"/>
                  </a:lnTo>
                  <a:lnTo>
                    <a:pt x="6543" y="22258"/>
                  </a:lnTo>
                  <a:lnTo>
                    <a:pt x="6610" y="22213"/>
                  </a:lnTo>
                  <a:lnTo>
                    <a:pt x="6634" y="22258"/>
                  </a:lnTo>
                  <a:lnTo>
                    <a:pt x="6696" y="22365"/>
                  </a:lnTo>
                  <a:lnTo>
                    <a:pt x="6718" y="22365"/>
                  </a:lnTo>
                  <a:lnTo>
                    <a:pt x="6763" y="22413"/>
                  </a:lnTo>
                  <a:lnTo>
                    <a:pt x="6828" y="22413"/>
                  </a:lnTo>
                  <a:lnTo>
                    <a:pt x="6850" y="22455"/>
                  </a:lnTo>
                  <a:lnTo>
                    <a:pt x="7005" y="22413"/>
                  </a:lnTo>
                  <a:lnTo>
                    <a:pt x="7005" y="22431"/>
                  </a:lnTo>
                  <a:lnTo>
                    <a:pt x="7092" y="22394"/>
                  </a:lnTo>
                  <a:lnTo>
                    <a:pt x="7176" y="22358"/>
                  </a:lnTo>
                  <a:lnTo>
                    <a:pt x="7237" y="22316"/>
                  </a:lnTo>
                  <a:lnTo>
                    <a:pt x="7334" y="22192"/>
                  </a:lnTo>
                  <a:lnTo>
                    <a:pt x="7401" y="22156"/>
                  </a:lnTo>
                  <a:lnTo>
                    <a:pt x="7597" y="22081"/>
                  </a:lnTo>
                  <a:lnTo>
                    <a:pt x="7597" y="22102"/>
                  </a:lnTo>
                  <a:lnTo>
                    <a:pt x="7661" y="22076"/>
                  </a:lnTo>
                  <a:lnTo>
                    <a:pt x="7726" y="22038"/>
                  </a:lnTo>
                  <a:lnTo>
                    <a:pt x="7754" y="21994"/>
                  </a:lnTo>
                  <a:lnTo>
                    <a:pt x="7774" y="21971"/>
                  </a:lnTo>
                  <a:lnTo>
                    <a:pt x="7926" y="21905"/>
                  </a:lnTo>
                  <a:lnTo>
                    <a:pt x="7994" y="21966"/>
                  </a:lnTo>
                  <a:lnTo>
                    <a:pt x="8076" y="22016"/>
                  </a:lnTo>
                  <a:lnTo>
                    <a:pt x="8166" y="21971"/>
                  </a:lnTo>
                  <a:lnTo>
                    <a:pt x="8143" y="21929"/>
                  </a:lnTo>
                  <a:lnTo>
                    <a:pt x="8190" y="21889"/>
                  </a:lnTo>
                  <a:lnTo>
                    <a:pt x="8209" y="21873"/>
                  </a:lnTo>
                  <a:lnTo>
                    <a:pt x="8232" y="21860"/>
                  </a:lnTo>
                  <a:lnTo>
                    <a:pt x="8250" y="21894"/>
                  </a:lnTo>
                  <a:lnTo>
                    <a:pt x="8258" y="21911"/>
                  </a:lnTo>
                  <a:lnTo>
                    <a:pt x="8267" y="21931"/>
                  </a:lnTo>
                  <a:lnTo>
                    <a:pt x="8297" y="22038"/>
                  </a:lnTo>
                  <a:lnTo>
                    <a:pt x="8321" y="22060"/>
                  </a:lnTo>
                  <a:lnTo>
                    <a:pt x="8321" y="22081"/>
                  </a:lnTo>
                  <a:lnTo>
                    <a:pt x="8321" y="22169"/>
                  </a:lnTo>
                  <a:lnTo>
                    <a:pt x="8323" y="22192"/>
                  </a:lnTo>
                  <a:lnTo>
                    <a:pt x="8345" y="22229"/>
                  </a:lnTo>
                  <a:lnTo>
                    <a:pt x="8474" y="22365"/>
                  </a:lnTo>
                  <a:lnTo>
                    <a:pt x="8516" y="22365"/>
                  </a:lnTo>
                  <a:lnTo>
                    <a:pt x="8541" y="22410"/>
                  </a:lnTo>
                  <a:lnTo>
                    <a:pt x="8559" y="22434"/>
                  </a:lnTo>
                  <a:lnTo>
                    <a:pt x="8584" y="22474"/>
                  </a:lnTo>
                  <a:lnTo>
                    <a:pt x="8650" y="22565"/>
                  </a:lnTo>
                  <a:lnTo>
                    <a:pt x="8737" y="22565"/>
                  </a:lnTo>
                  <a:lnTo>
                    <a:pt x="8737" y="22498"/>
                  </a:lnTo>
                  <a:lnTo>
                    <a:pt x="8824" y="22498"/>
                  </a:lnTo>
                  <a:lnTo>
                    <a:pt x="8824" y="22455"/>
                  </a:lnTo>
                  <a:lnTo>
                    <a:pt x="8892" y="22455"/>
                  </a:lnTo>
                  <a:lnTo>
                    <a:pt x="8914" y="22431"/>
                  </a:lnTo>
                  <a:lnTo>
                    <a:pt x="8934" y="22431"/>
                  </a:lnTo>
                  <a:lnTo>
                    <a:pt x="8934" y="22476"/>
                  </a:lnTo>
                  <a:lnTo>
                    <a:pt x="9110" y="22521"/>
                  </a:lnTo>
                  <a:lnTo>
                    <a:pt x="9132" y="22413"/>
                  </a:lnTo>
                  <a:lnTo>
                    <a:pt x="9177" y="22365"/>
                  </a:lnTo>
                  <a:lnTo>
                    <a:pt x="9198" y="22278"/>
                  </a:lnTo>
                  <a:lnTo>
                    <a:pt x="9306" y="22278"/>
                  </a:lnTo>
                  <a:lnTo>
                    <a:pt x="9285" y="22169"/>
                  </a:lnTo>
                  <a:lnTo>
                    <a:pt x="9374" y="22102"/>
                  </a:lnTo>
                  <a:lnTo>
                    <a:pt x="9419" y="22234"/>
                  </a:lnTo>
                  <a:lnTo>
                    <a:pt x="9548" y="22278"/>
                  </a:lnTo>
                  <a:lnTo>
                    <a:pt x="9592" y="22213"/>
                  </a:lnTo>
                  <a:lnTo>
                    <a:pt x="9637" y="22234"/>
                  </a:lnTo>
                  <a:lnTo>
                    <a:pt x="9682" y="22149"/>
                  </a:lnTo>
                  <a:lnTo>
                    <a:pt x="9724" y="22169"/>
                  </a:lnTo>
                  <a:lnTo>
                    <a:pt x="9769" y="22192"/>
                  </a:lnTo>
                  <a:lnTo>
                    <a:pt x="9682" y="22258"/>
                  </a:lnTo>
                  <a:lnTo>
                    <a:pt x="9703" y="22323"/>
                  </a:lnTo>
                  <a:lnTo>
                    <a:pt x="9614" y="22365"/>
                  </a:lnTo>
                  <a:lnTo>
                    <a:pt x="9706" y="22474"/>
                  </a:lnTo>
                  <a:lnTo>
                    <a:pt x="9764" y="22544"/>
                  </a:lnTo>
                  <a:lnTo>
                    <a:pt x="9856" y="22676"/>
                  </a:lnTo>
                  <a:lnTo>
                    <a:pt x="9966" y="22676"/>
                  </a:lnTo>
                  <a:lnTo>
                    <a:pt x="9966" y="22718"/>
                  </a:lnTo>
                  <a:lnTo>
                    <a:pt x="9945" y="22739"/>
                  </a:lnTo>
                  <a:lnTo>
                    <a:pt x="9945" y="22784"/>
                  </a:lnTo>
                  <a:lnTo>
                    <a:pt x="10011" y="22850"/>
                  </a:lnTo>
                  <a:lnTo>
                    <a:pt x="10141" y="22850"/>
                  </a:lnTo>
                  <a:lnTo>
                    <a:pt x="10164" y="22892"/>
                  </a:lnTo>
                  <a:lnTo>
                    <a:pt x="10208" y="22871"/>
                  </a:lnTo>
                  <a:lnTo>
                    <a:pt x="10208" y="22916"/>
                  </a:lnTo>
                  <a:lnTo>
                    <a:pt x="10185" y="22939"/>
                  </a:lnTo>
                  <a:lnTo>
                    <a:pt x="10230" y="23068"/>
                  </a:lnTo>
                  <a:lnTo>
                    <a:pt x="10274" y="23068"/>
                  </a:lnTo>
                  <a:lnTo>
                    <a:pt x="10295" y="23092"/>
                  </a:lnTo>
                  <a:lnTo>
                    <a:pt x="10295" y="23113"/>
                  </a:lnTo>
                  <a:lnTo>
                    <a:pt x="10404" y="23179"/>
                  </a:lnTo>
                  <a:lnTo>
                    <a:pt x="10427" y="23265"/>
                  </a:lnTo>
                  <a:lnTo>
                    <a:pt x="10472" y="23265"/>
                  </a:lnTo>
                  <a:lnTo>
                    <a:pt x="10493" y="23355"/>
                  </a:lnTo>
                  <a:lnTo>
                    <a:pt x="10537" y="23332"/>
                  </a:lnTo>
                  <a:lnTo>
                    <a:pt x="10601" y="23355"/>
                  </a:lnTo>
                  <a:lnTo>
                    <a:pt x="10777" y="23247"/>
                  </a:lnTo>
                  <a:lnTo>
                    <a:pt x="10846" y="23265"/>
                  </a:lnTo>
                  <a:lnTo>
                    <a:pt x="10919" y="23163"/>
                  </a:lnTo>
                  <a:lnTo>
                    <a:pt x="10925" y="23154"/>
                  </a:lnTo>
                  <a:lnTo>
                    <a:pt x="10934" y="23148"/>
                  </a:lnTo>
                  <a:lnTo>
                    <a:pt x="10943" y="23144"/>
                  </a:lnTo>
                  <a:lnTo>
                    <a:pt x="10956" y="23143"/>
                  </a:lnTo>
                  <a:lnTo>
                    <a:pt x="11151" y="23134"/>
                  </a:lnTo>
                  <a:lnTo>
                    <a:pt x="11196" y="23092"/>
                  </a:lnTo>
                  <a:lnTo>
                    <a:pt x="11219" y="23092"/>
                  </a:lnTo>
                  <a:lnTo>
                    <a:pt x="11239" y="23068"/>
                  </a:lnTo>
                  <a:lnTo>
                    <a:pt x="11239" y="23047"/>
                  </a:lnTo>
                  <a:lnTo>
                    <a:pt x="11264" y="23028"/>
                  </a:lnTo>
                  <a:lnTo>
                    <a:pt x="11304" y="23003"/>
                  </a:lnTo>
                  <a:lnTo>
                    <a:pt x="11304" y="22981"/>
                  </a:lnTo>
                  <a:lnTo>
                    <a:pt x="11239" y="22981"/>
                  </a:lnTo>
                  <a:lnTo>
                    <a:pt x="11262" y="22958"/>
                  </a:lnTo>
                  <a:lnTo>
                    <a:pt x="11266" y="22916"/>
                  </a:lnTo>
                  <a:lnTo>
                    <a:pt x="11285" y="22850"/>
                  </a:lnTo>
                  <a:lnTo>
                    <a:pt x="11262" y="22850"/>
                  </a:lnTo>
                  <a:lnTo>
                    <a:pt x="11239" y="22829"/>
                  </a:lnTo>
                  <a:lnTo>
                    <a:pt x="11219" y="22829"/>
                  </a:lnTo>
                  <a:lnTo>
                    <a:pt x="11219" y="22760"/>
                  </a:lnTo>
                  <a:lnTo>
                    <a:pt x="11328" y="22694"/>
                  </a:lnTo>
                  <a:lnTo>
                    <a:pt x="11459" y="22676"/>
                  </a:lnTo>
                  <a:lnTo>
                    <a:pt x="11441" y="22629"/>
                  </a:lnTo>
                  <a:lnTo>
                    <a:pt x="11437" y="22607"/>
                  </a:lnTo>
                  <a:lnTo>
                    <a:pt x="11437" y="22565"/>
                  </a:lnTo>
                  <a:lnTo>
                    <a:pt x="11459" y="22542"/>
                  </a:lnTo>
                  <a:lnTo>
                    <a:pt x="11459" y="22476"/>
                  </a:lnTo>
                  <a:lnTo>
                    <a:pt x="11501" y="22476"/>
                  </a:lnTo>
                  <a:lnTo>
                    <a:pt x="11528" y="22498"/>
                  </a:lnTo>
                  <a:lnTo>
                    <a:pt x="11553" y="22511"/>
                  </a:lnTo>
                  <a:lnTo>
                    <a:pt x="11557" y="22516"/>
                  </a:lnTo>
                  <a:lnTo>
                    <a:pt x="11568" y="22521"/>
                  </a:lnTo>
                  <a:lnTo>
                    <a:pt x="11591" y="22476"/>
                  </a:lnTo>
                  <a:lnTo>
                    <a:pt x="11568" y="22455"/>
                  </a:lnTo>
                  <a:lnTo>
                    <a:pt x="11574" y="22452"/>
                  </a:lnTo>
                  <a:lnTo>
                    <a:pt x="11581" y="22450"/>
                  </a:lnTo>
                  <a:lnTo>
                    <a:pt x="11677" y="22413"/>
                  </a:lnTo>
                  <a:lnTo>
                    <a:pt x="11704" y="22367"/>
                  </a:lnTo>
                  <a:lnTo>
                    <a:pt x="11722" y="22345"/>
                  </a:lnTo>
                  <a:lnTo>
                    <a:pt x="11635" y="22213"/>
                  </a:lnTo>
                  <a:lnTo>
                    <a:pt x="11525" y="22234"/>
                  </a:lnTo>
                  <a:lnTo>
                    <a:pt x="11501" y="22192"/>
                  </a:lnTo>
                  <a:lnTo>
                    <a:pt x="11525" y="22169"/>
                  </a:lnTo>
                  <a:lnTo>
                    <a:pt x="11553" y="22081"/>
                  </a:lnTo>
                  <a:lnTo>
                    <a:pt x="11584" y="21989"/>
                  </a:lnTo>
                  <a:lnTo>
                    <a:pt x="11612" y="21884"/>
                  </a:lnTo>
                  <a:lnTo>
                    <a:pt x="11591" y="21860"/>
                  </a:lnTo>
                  <a:lnTo>
                    <a:pt x="11617" y="21724"/>
                  </a:lnTo>
                  <a:lnTo>
                    <a:pt x="11621" y="21707"/>
                  </a:lnTo>
                  <a:lnTo>
                    <a:pt x="11635" y="21629"/>
                  </a:lnTo>
                  <a:lnTo>
                    <a:pt x="11635" y="21620"/>
                  </a:lnTo>
                  <a:lnTo>
                    <a:pt x="11677" y="21597"/>
                  </a:lnTo>
                  <a:lnTo>
                    <a:pt x="11722" y="21378"/>
                  </a:lnTo>
                  <a:lnTo>
                    <a:pt x="11746" y="21378"/>
                  </a:lnTo>
                  <a:lnTo>
                    <a:pt x="11722" y="21268"/>
                  </a:lnTo>
                  <a:lnTo>
                    <a:pt x="11657" y="21291"/>
                  </a:lnTo>
                  <a:lnTo>
                    <a:pt x="11548" y="21249"/>
                  </a:lnTo>
                  <a:lnTo>
                    <a:pt x="11568" y="21207"/>
                  </a:lnTo>
                  <a:lnTo>
                    <a:pt x="11568" y="21202"/>
                  </a:lnTo>
                  <a:lnTo>
                    <a:pt x="11635" y="21182"/>
                  </a:lnTo>
                  <a:lnTo>
                    <a:pt x="11657" y="21139"/>
                  </a:lnTo>
                  <a:lnTo>
                    <a:pt x="11701" y="21139"/>
                  </a:lnTo>
                  <a:lnTo>
                    <a:pt x="11722" y="21049"/>
                  </a:lnTo>
                  <a:lnTo>
                    <a:pt x="11765" y="21005"/>
                  </a:lnTo>
                  <a:lnTo>
                    <a:pt x="11765" y="20962"/>
                  </a:lnTo>
                  <a:lnTo>
                    <a:pt x="11525" y="20962"/>
                  </a:lnTo>
                  <a:lnTo>
                    <a:pt x="11537" y="20878"/>
                  </a:lnTo>
                  <a:lnTo>
                    <a:pt x="11568" y="20786"/>
                  </a:lnTo>
                  <a:lnTo>
                    <a:pt x="11555" y="20719"/>
                  </a:lnTo>
                  <a:lnTo>
                    <a:pt x="11541" y="20655"/>
                  </a:lnTo>
                  <a:lnTo>
                    <a:pt x="11521" y="20617"/>
                  </a:lnTo>
                  <a:lnTo>
                    <a:pt x="11475" y="20558"/>
                  </a:lnTo>
                  <a:lnTo>
                    <a:pt x="11424" y="20464"/>
                  </a:lnTo>
                  <a:lnTo>
                    <a:pt x="11417" y="20453"/>
                  </a:lnTo>
                  <a:lnTo>
                    <a:pt x="11372" y="20349"/>
                  </a:lnTo>
                  <a:lnTo>
                    <a:pt x="11393" y="20326"/>
                  </a:lnTo>
                  <a:lnTo>
                    <a:pt x="11372" y="20304"/>
                  </a:lnTo>
                  <a:lnTo>
                    <a:pt x="11348" y="20304"/>
                  </a:lnTo>
                  <a:lnTo>
                    <a:pt x="11285" y="20237"/>
                  </a:lnTo>
                  <a:lnTo>
                    <a:pt x="11348" y="20128"/>
                  </a:lnTo>
                  <a:lnTo>
                    <a:pt x="11348" y="20104"/>
                  </a:lnTo>
                  <a:lnTo>
                    <a:pt x="11399" y="20044"/>
                  </a:lnTo>
                  <a:lnTo>
                    <a:pt x="11548" y="19886"/>
                  </a:lnTo>
                  <a:lnTo>
                    <a:pt x="11568" y="19886"/>
                  </a:lnTo>
                  <a:lnTo>
                    <a:pt x="11591" y="19821"/>
                  </a:lnTo>
                  <a:lnTo>
                    <a:pt x="11612" y="19821"/>
                  </a:lnTo>
                  <a:lnTo>
                    <a:pt x="11657" y="19863"/>
                  </a:lnTo>
                  <a:lnTo>
                    <a:pt x="11704" y="19844"/>
                  </a:lnTo>
                  <a:lnTo>
                    <a:pt x="11788" y="19821"/>
                  </a:lnTo>
                  <a:lnTo>
                    <a:pt x="11833" y="19997"/>
                  </a:lnTo>
                  <a:lnTo>
                    <a:pt x="12054" y="20062"/>
                  </a:lnTo>
                  <a:lnTo>
                    <a:pt x="12099" y="20020"/>
                  </a:lnTo>
                  <a:lnTo>
                    <a:pt x="12107" y="20013"/>
                  </a:lnTo>
                  <a:lnTo>
                    <a:pt x="12117" y="20010"/>
                  </a:lnTo>
                  <a:lnTo>
                    <a:pt x="12127" y="20007"/>
                  </a:lnTo>
                  <a:lnTo>
                    <a:pt x="12139" y="20008"/>
                  </a:lnTo>
                  <a:lnTo>
                    <a:pt x="12249" y="20018"/>
                  </a:lnTo>
                  <a:lnTo>
                    <a:pt x="12291" y="19992"/>
                  </a:lnTo>
                  <a:lnTo>
                    <a:pt x="12317" y="19973"/>
                  </a:lnTo>
                  <a:lnTo>
                    <a:pt x="12273" y="19863"/>
                  </a:lnTo>
                  <a:lnTo>
                    <a:pt x="12339" y="19797"/>
                  </a:lnTo>
                  <a:lnTo>
                    <a:pt x="12468" y="19842"/>
                  </a:lnTo>
                  <a:lnTo>
                    <a:pt x="12535" y="19797"/>
                  </a:lnTo>
                  <a:lnTo>
                    <a:pt x="12512" y="19710"/>
                  </a:lnTo>
                  <a:lnTo>
                    <a:pt x="12535" y="19688"/>
                  </a:lnTo>
                  <a:lnTo>
                    <a:pt x="12535" y="19644"/>
                  </a:lnTo>
                  <a:lnTo>
                    <a:pt x="12602" y="19688"/>
                  </a:lnTo>
                  <a:lnTo>
                    <a:pt x="12623" y="19731"/>
                  </a:lnTo>
                  <a:lnTo>
                    <a:pt x="12646" y="19731"/>
                  </a:lnTo>
                  <a:lnTo>
                    <a:pt x="12665" y="19710"/>
                  </a:lnTo>
                  <a:lnTo>
                    <a:pt x="12646" y="19599"/>
                  </a:lnTo>
                  <a:lnTo>
                    <a:pt x="12710" y="19446"/>
                  </a:lnTo>
                  <a:lnTo>
                    <a:pt x="12755" y="19426"/>
                  </a:lnTo>
                  <a:lnTo>
                    <a:pt x="12755" y="19381"/>
                  </a:lnTo>
                  <a:lnTo>
                    <a:pt x="12797" y="19377"/>
                  </a:lnTo>
                  <a:lnTo>
                    <a:pt x="12844" y="19359"/>
                  </a:lnTo>
                  <a:lnTo>
                    <a:pt x="12910" y="19381"/>
                  </a:lnTo>
                  <a:lnTo>
                    <a:pt x="12931" y="19337"/>
                  </a:lnTo>
                  <a:lnTo>
                    <a:pt x="12910" y="19315"/>
                  </a:lnTo>
                  <a:lnTo>
                    <a:pt x="12931" y="19294"/>
                  </a:lnTo>
                  <a:lnTo>
                    <a:pt x="12973" y="19315"/>
                  </a:lnTo>
                  <a:lnTo>
                    <a:pt x="12997" y="19294"/>
                  </a:lnTo>
                  <a:lnTo>
                    <a:pt x="13039" y="19290"/>
                  </a:lnTo>
                  <a:lnTo>
                    <a:pt x="13072" y="19277"/>
                  </a:lnTo>
                  <a:lnTo>
                    <a:pt x="13084" y="19270"/>
                  </a:lnTo>
                  <a:lnTo>
                    <a:pt x="13107" y="19294"/>
                  </a:lnTo>
                  <a:lnTo>
                    <a:pt x="13062" y="19337"/>
                  </a:lnTo>
                  <a:lnTo>
                    <a:pt x="13062" y="19381"/>
                  </a:lnTo>
                  <a:lnTo>
                    <a:pt x="13057" y="19383"/>
                  </a:lnTo>
                  <a:lnTo>
                    <a:pt x="13062" y="19404"/>
                  </a:lnTo>
                  <a:lnTo>
                    <a:pt x="13084" y="19446"/>
                  </a:lnTo>
                  <a:lnTo>
                    <a:pt x="13107" y="19426"/>
                  </a:lnTo>
                  <a:lnTo>
                    <a:pt x="13110" y="19421"/>
                  </a:lnTo>
                  <a:lnTo>
                    <a:pt x="13114" y="19419"/>
                  </a:lnTo>
                  <a:lnTo>
                    <a:pt x="13126" y="19402"/>
                  </a:lnTo>
                  <a:lnTo>
                    <a:pt x="13149" y="19359"/>
                  </a:lnTo>
                  <a:lnTo>
                    <a:pt x="13173" y="19359"/>
                  </a:lnTo>
                  <a:lnTo>
                    <a:pt x="13173" y="19426"/>
                  </a:lnTo>
                  <a:lnTo>
                    <a:pt x="13217" y="19205"/>
                  </a:lnTo>
                  <a:lnTo>
                    <a:pt x="13107" y="19163"/>
                  </a:lnTo>
                  <a:lnTo>
                    <a:pt x="13130" y="19121"/>
                  </a:lnTo>
                  <a:lnTo>
                    <a:pt x="13173" y="19073"/>
                  </a:lnTo>
                  <a:lnTo>
                    <a:pt x="13237" y="19073"/>
                  </a:lnTo>
                  <a:lnTo>
                    <a:pt x="13260" y="19097"/>
                  </a:lnTo>
                  <a:lnTo>
                    <a:pt x="13302" y="19073"/>
                  </a:lnTo>
                  <a:lnTo>
                    <a:pt x="13302" y="19030"/>
                  </a:lnTo>
                  <a:lnTo>
                    <a:pt x="13107" y="18986"/>
                  </a:lnTo>
                  <a:lnTo>
                    <a:pt x="13149" y="18810"/>
                  </a:lnTo>
                  <a:lnTo>
                    <a:pt x="13084" y="18810"/>
                  </a:lnTo>
                  <a:lnTo>
                    <a:pt x="13084" y="18831"/>
                  </a:lnTo>
                  <a:lnTo>
                    <a:pt x="13020" y="18810"/>
                  </a:lnTo>
                  <a:lnTo>
                    <a:pt x="13020" y="18723"/>
                  </a:lnTo>
                  <a:lnTo>
                    <a:pt x="13039" y="18699"/>
                  </a:lnTo>
                  <a:lnTo>
                    <a:pt x="13062" y="18679"/>
                  </a:lnTo>
                  <a:lnTo>
                    <a:pt x="13084" y="18679"/>
                  </a:lnTo>
                  <a:lnTo>
                    <a:pt x="13084" y="18592"/>
                  </a:lnTo>
                  <a:lnTo>
                    <a:pt x="13107" y="18568"/>
                  </a:lnTo>
                  <a:lnTo>
                    <a:pt x="13062" y="18547"/>
                  </a:lnTo>
                  <a:lnTo>
                    <a:pt x="13084" y="18459"/>
                  </a:lnTo>
                  <a:lnTo>
                    <a:pt x="13020" y="18394"/>
                  </a:lnTo>
                  <a:lnTo>
                    <a:pt x="12931" y="18394"/>
                  </a:lnTo>
                  <a:lnTo>
                    <a:pt x="12910" y="18352"/>
                  </a:lnTo>
                  <a:lnTo>
                    <a:pt x="12924" y="18345"/>
                  </a:lnTo>
                  <a:lnTo>
                    <a:pt x="12910" y="18305"/>
                  </a:lnTo>
                  <a:lnTo>
                    <a:pt x="12931" y="18041"/>
                  </a:lnTo>
                  <a:lnTo>
                    <a:pt x="12937" y="17980"/>
                  </a:lnTo>
                  <a:lnTo>
                    <a:pt x="12973" y="17889"/>
                  </a:lnTo>
                  <a:lnTo>
                    <a:pt x="13039" y="17581"/>
                  </a:lnTo>
                  <a:lnTo>
                    <a:pt x="12952" y="17560"/>
                  </a:lnTo>
                  <a:lnTo>
                    <a:pt x="12973" y="17470"/>
                  </a:lnTo>
                  <a:lnTo>
                    <a:pt x="12973" y="17452"/>
                  </a:lnTo>
                  <a:lnTo>
                    <a:pt x="12973" y="17318"/>
                  </a:lnTo>
                  <a:lnTo>
                    <a:pt x="13062" y="17231"/>
                  </a:lnTo>
                  <a:lnTo>
                    <a:pt x="13084" y="17054"/>
                  </a:lnTo>
                  <a:lnTo>
                    <a:pt x="13128" y="17054"/>
                  </a:lnTo>
                  <a:lnTo>
                    <a:pt x="13149" y="17120"/>
                  </a:lnTo>
                  <a:lnTo>
                    <a:pt x="13194" y="17132"/>
                  </a:lnTo>
                  <a:lnTo>
                    <a:pt x="13260" y="17120"/>
                  </a:lnTo>
                  <a:lnTo>
                    <a:pt x="13260" y="17076"/>
                  </a:lnTo>
                  <a:lnTo>
                    <a:pt x="13237" y="17076"/>
                  </a:lnTo>
                  <a:lnTo>
                    <a:pt x="13255" y="16989"/>
                  </a:lnTo>
                  <a:lnTo>
                    <a:pt x="13271" y="16836"/>
                  </a:lnTo>
                  <a:lnTo>
                    <a:pt x="13260" y="16770"/>
                  </a:lnTo>
                  <a:lnTo>
                    <a:pt x="13302" y="16770"/>
                  </a:lnTo>
                  <a:lnTo>
                    <a:pt x="13302" y="16725"/>
                  </a:lnTo>
                  <a:lnTo>
                    <a:pt x="13346" y="16680"/>
                  </a:lnTo>
                  <a:lnTo>
                    <a:pt x="13346" y="16747"/>
                  </a:lnTo>
                  <a:lnTo>
                    <a:pt x="13523" y="16747"/>
                  </a:lnTo>
                  <a:lnTo>
                    <a:pt x="13546" y="16770"/>
                  </a:lnTo>
                  <a:lnTo>
                    <a:pt x="13984" y="16770"/>
                  </a:lnTo>
                  <a:lnTo>
                    <a:pt x="14008" y="16812"/>
                  </a:lnTo>
                  <a:lnTo>
                    <a:pt x="13984" y="16812"/>
                  </a:lnTo>
                  <a:lnTo>
                    <a:pt x="13984" y="16880"/>
                  </a:lnTo>
                  <a:lnTo>
                    <a:pt x="14028" y="16923"/>
                  </a:lnTo>
                  <a:lnTo>
                    <a:pt x="14031" y="17033"/>
                  </a:lnTo>
                  <a:lnTo>
                    <a:pt x="14050" y="17165"/>
                  </a:lnTo>
                  <a:lnTo>
                    <a:pt x="14115" y="17191"/>
                  </a:lnTo>
                  <a:lnTo>
                    <a:pt x="14184" y="17231"/>
                  </a:lnTo>
                  <a:lnTo>
                    <a:pt x="14247" y="17207"/>
                  </a:lnTo>
                  <a:lnTo>
                    <a:pt x="14337" y="17099"/>
                  </a:lnTo>
                  <a:lnTo>
                    <a:pt x="14537" y="16856"/>
                  </a:lnTo>
                  <a:lnTo>
                    <a:pt x="14797" y="16549"/>
                  </a:lnTo>
                  <a:lnTo>
                    <a:pt x="14863" y="16549"/>
                  </a:lnTo>
                  <a:lnTo>
                    <a:pt x="14950" y="16067"/>
                  </a:lnTo>
                  <a:lnTo>
                    <a:pt x="14644" y="16002"/>
                  </a:lnTo>
                  <a:lnTo>
                    <a:pt x="14644" y="15804"/>
                  </a:lnTo>
                  <a:lnTo>
                    <a:pt x="14555" y="15825"/>
                  </a:lnTo>
                  <a:lnTo>
                    <a:pt x="14510" y="15780"/>
                  </a:lnTo>
                  <a:lnTo>
                    <a:pt x="14533" y="15760"/>
                  </a:lnTo>
                  <a:lnTo>
                    <a:pt x="14489" y="15670"/>
                  </a:lnTo>
                  <a:lnTo>
                    <a:pt x="14466" y="15670"/>
                  </a:lnTo>
                  <a:lnTo>
                    <a:pt x="14447" y="15628"/>
                  </a:lnTo>
                  <a:lnTo>
                    <a:pt x="14466" y="15607"/>
                  </a:lnTo>
                  <a:lnTo>
                    <a:pt x="14424" y="15538"/>
                  </a:lnTo>
                  <a:lnTo>
                    <a:pt x="14424" y="15473"/>
                  </a:lnTo>
                  <a:lnTo>
                    <a:pt x="14447" y="15473"/>
                  </a:lnTo>
                  <a:lnTo>
                    <a:pt x="14400" y="15431"/>
                  </a:lnTo>
                  <a:lnTo>
                    <a:pt x="14424" y="15386"/>
                  </a:lnTo>
                  <a:lnTo>
                    <a:pt x="14400" y="15344"/>
                  </a:lnTo>
                  <a:lnTo>
                    <a:pt x="14381" y="15344"/>
                  </a:lnTo>
                  <a:lnTo>
                    <a:pt x="14315" y="15299"/>
                  </a:lnTo>
                  <a:lnTo>
                    <a:pt x="14292" y="15275"/>
                  </a:lnTo>
                  <a:lnTo>
                    <a:pt x="14292" y="15209"/>
                  </a:lnTo>
                  <a:lnTo>
                    <a:pt x="14381" y="15144"/>
                  </a:lnTo>
                  <a:lnTo>
                    <a:pt x="14424" y="15191"/>
                  </a:lnTo>
                  <a:lnTo>
                    <a:pt x="14489" y="15102"/>
                  </a:lnTo>
                  <a:lnTo>
                    <a:pt x="14447" y="14946"/>
                  </a:lnTo>
                  <a:lnTo>
                    <a:pt x="14600" y="14773"/>
                  </a:lnTo>
                  <a:lnTo>
                    <a:pt x="14663" y="14793"/>
                  </a:lnTo>
                  <a:lnTo>
                    <a:pt x="14710" y="14639"/>
                  </a:lnTo>
                  <a:lnTo>
                    <a:pt x="14753" y="14639"/>
                  </a:lnTo>
                  <a:lnTo>
                    <a:pt x="14773" y="14464"/>
                  </a:lnTo>
                  <a:lnTo>
                    <a:pt x="14863" y="14509"/>
                  </a:lnTo>
                  <a:lnTo>
                    <a:pt x="14908" y="14354"/>
                  </a:lnTo>
                  <a:lnTo>
                    <a:pt x="14995" y="14375"/>
                  </a:lnTo>
                  <a:lnTo>
                    <a:pt x="15015" y="14201"/>
                  </a:lnTo>
                  <a:lnTo>
                    <a:pt x="15479" y="14268"/>
                  </a:lnTo>
                  <a:lnTo>
                    <a:pt x="15411" y="14157"/>
                  </a:lnTo>
                  <a:lnTo>
                    <a:pt x="15564" y="14201"/>
                  </a:lnTo>
                  <a:lnTo>
                    <a:pt x="15587" y="14070"/>
                  </a:lnTo>
                  <a:lnTo>
                    <a:pt x="15608" y="14070"/>
                  </a:lnTo>
                  <a:lnTo>
                    <a:pt x="15608" y="14004"/>
                  </a:lnTo>
                  <a:lnTo>
                    <a:pt x="15742" y="13959"/>
                  </a:lnTo>
                  <a:lnTo>
                    <a:pt x="15719" y="13893"/>
                  </a:lnTo>
                  <a:lnTo>
                    <a:pt x="15742" y="13828"/>
                  </a:lnTo>
                  <a:lnTo>
                    <a:pt x="15759" y="13783"/>
                  </a:lnTo>
                  <a:lnTo>
                    <a:pt x="15766" y="13719"/>
                  </a:lnTo>
                  <a:lnTo>
                    <a:pt x="15784" y="13586"/>
                  </a:lnTo>
                  <a:lnTo>
                    <a:pt x="15853" y="13572"/>
                  </a:lnTo>
                  <a:lnTo>
                    <a:pt x="15982" y="13564"/>
                  </a:lnTo>
                  <a:lnTo>
                    <a:pt x="16010" y="13522"/>
                  </a:lnTo>
                  <a:lnTo>
                    <a:pt x="16048" y="13473"/>
                  </a:lnTo>
                  <a:lnTo>
                    <a:pt x="16053" y="13468"/>
                  </a:lnTo>
                  <a:lnTo>
                    <a:pt x="16064" y="13452"/>
                  </a:lnTo>
                  <a:lnTo>
                    <a:pt x="16135" y="13346"/>
                  </a:lnTo>
                  <a:lnTo>
                    <a:pt x="16006" y="12861"/>
                  </a:lnTo>
                  <a:lnTo>
                    <a:pt x="15982" y="12356"/>
                  </a:lnTo>
                  <a:lnTo>
                    <a:pt x="15893" y="12336"/>
                  </a:lnTo>
                  <a:lnTo>
                    <a:pt x="15784" y="12423"/>
                  </a:lnTo>
                  <a:lnTo>
                    <a:pt x="15764" y="12423"/>
                  </a:lnTo>
                  <a:lnTo>
                    <a:pt x="15719" y="12378"/>
                  </a:lnTo>
                  <a:lnTo>
                    <a:pt x="15719" y="12356"/>
                  </a:lnTo>
                  <a:lnTo>
                    <a:pt x="15653" y="12347"/>
                  </a:lnTo>
                  <a:lnTo>
                    <a:pt x="15455" y="12356"/>
                  </a:lnTo>
                  <a:lnTo>
                    <a:pt x="15411" y="12114"/>
                  </a:lnTo>
                  <a:lnTo>
                    <a:pt x="15324" y="12138"/>
                  </a:lnTo>
                  <a:lnTo>
                    <a:pt x="15258" y="11830"/>
                  </a:lnTo>
                  <a:lnTo>
                    <a:pt x="15282" y="11830"/>
                  </a:lnTo>
                  <a:lnTo>
                    <a:pt x="15258" y="11590"/>
                  </a:lnTo>
                  <a:lnTo>
                    <a:pt x="15435" y="11545"/>
                  </a:lnTo>
                  <a:lnTo>
                    <a:pt x="15455" y="11480"/>
                  </a:lnTo>
                  <a:lnTo>
                    <a:pt x="15500" y="11458"/>
                  </a:lnTo>
                  <a:lnTo>
                    <a:pt x="15521" y="11369"/>
                  </a:lnTo>
                  <a:lnTo>
                    <a:pt x="15471" y="11316"/>
                  </a:lnTo>
                  <a:lnTo>
                    <a:pt x="15399" y="11256"/>
                  </a:lnTo>
                  <a:lnTo>
                    <a:pt x="15395" y="11254"/>
                  </a:lnTo>
                  <a:lnTo>
                    <a:pt x="15282" y="11172"/>
                  </a:lnTo>
                  <a:lnTo>
                    <a:pt x="15479" y="10558"/>
                  </a:lnTo>
                  <a:lnTo>
                    <a:pt x="15342" y="10474"/>
                  </a:lnTo>
                  <a:lnTo>
                    <a:pt x="15260" y="10422"/>
                  </a:lnTo>
                  <a:lnTo>
                    <a:pt x="15166" y="10371"/>
                  </a:lnTo>
                  <a:lnTo>
                    <a:pt x="15102" y="10341"/>
                  </a:lnTo>
                  <a:lnTo>
                    <a:pt x="15070" y="10328"/>
                  </a:lnTo>
                  <a:lnTo>
                    <a:pt x="15037" y="10317"/>
                  </a:lnTo>
                  <a:lnTo>
                    <a:pt x="15015" y="10229"/>
                  </a:lnTo>
                  <a:lnTo>
                    <a:pt x="14995" y="10209"/>
                  </a:lnTo>
                  <a:lnTo>
                    <a:pt x="14753" y="10209"/>
                  </a:lnTo>
                  <a:lnTo>
                    <a:pt x="14533" y="10187"/>
                  </a:lnTo>
                  <a:lnTo>
                    <a:pt x="14381" y="10077"/>
                  </a:lnTo>
                  <a:lnTo>
                    <a:pt x="14357" y="10077"/>
                  </a:lnTo>
                  <a:lnTo>
                    <a:pt x="14226" y="9924"/>
                  </a:lnTo>
                  <a:lnTo>
                    <a:pt x="14160" y="9682"/>
                  </a:lnTo>
                  <a:lnTo>
                    <a:pt x="14028" y="9395"/>
                  </a:lnTo>
                  <a:lnTo>
                    <a:pt x="13942" y="9348"/>
                  </a:lnTo>
                  <a:lnTo>
                    <a:pt x="13852" y="9288"/>
                  </a:lnTo>
                  <a:lnTo>
                    <a:pt x="13763" y="9299"/>
                  </a:lnTo>
                  <a:lnTo>
                    <a:pt x="13753" y="9299"/>
                  </a:lnTo>
                  <a:lnTo>
                    <a:pt x="13749" y="9299"/>
                  </a:lnTo>
                  <a:lnTo>
                    <a:pt x="13655" y="9288"/>
                  </a:lnTo>
                  <a:lnTo>
                    <a:pt x="13702" y="9046"/>
                  </a:lnTo>
                  <a:lnTo>
                    <a:pt x="13726" y="8959"/>
                  </a:lnTo>
                  <a:lnTo>
                    <a:pt x="13755" y="8846"/>
                  </a:lnTo>
                  <a:lnTo>
                    <a:pt x="13774" y="8758"/>
                  </a:lnTo>
                  <a:lnTo>
                    <a:pt x="13778" y="8735"/>
                  </a:lnTo>
                  <a:lnTo>
                    <a:pt x="13780" y="8724"/>
                  </a:lnTo>
                  <a:lnTo>
                    <a:pt x="13783" y="8714"/>
                  </a:lnTo>
                  <a:lnTo>
                    <a:pt x="13793" y="8671"/>
                  </a:lnTo>
                  <a:lnTo>
                    <a:pt x="13811" y="8582"/>
                  </a:lnTo>
                  <a:lnTo>
                    <a:pt x="13819" y="8538"/>
                  </a:lnTo>
                  <a:lnTo>
                    <a:pt x="13828" y="8495"/>
                  </a:lnTo>
                  <a:lnTo>
                    <a:pt x="13873" y="8232"/>
                  </a:lnTo>
                  <a:lnTo>
                    <a:pt x="14160" y="8297"/>
                  </a:lnTo>
                  <a:lnTo>
                    <a:pt x="14202" y="8121"/>
                  </a:lnTo>
                  <a:lnTo>
                    <a:pt x="14255" y="7903"/>
                  </a:lnTo>
                  <a:lnTo>
                    <a:pt x="14337" y="7637"/>
                  </a:lnTo>
                  <a:lnTo>
                    <a:pt x="14533" y="7683"/>
                  </a:lnTo>
                  <a:lnTo>
                    <a:pt x="14621" y="7332"/>
                  </a:lnTo>
                  <a:lnTo>
                    <a:pt x="14950" y="7374"/>
                  </a:lnTo>
                  <a:lnTo>
                    <a:pt x="14922" y="7224"/>
                  </a:lnTo>
                  <a:lnTo>
                    <a:pt x="14884" y="7092"/>
                  </a:lnTo>
                  <a:lnTo>
                    <a:pt x="14908" y="7071"/>
                  </a:lnTo>
                  <a:lnTo>
                    <a:pt x="14950" y="7048"/>
                  </a:lnTo>
                  <a:lnTo>
                    <a:pt x="15082" y="6563"/>
                  </a:lnTo>
                  <a:lnTo>
                    <a:pt x="15095" y="6498"/>
                  </a:lnTo>
                  <a:lnTo>
                    <a:pt x="15110" y="6367"/>
                  </a:lnTo>
                  <a:lnTo>
                    <a:pt x="15135" y="6260"/>
                  </a:lnTo>
                  <a:lnTo>
                    <a:pt x="15225" y="6058"/>
                  </a:lnTo>
                  <a:lnTo>
                    <a:pt x="15232" y="6047"/>
                  </a:lnTo>
                  <a:lnTo>
                    <a:pt x="15237" y="6038"/>
                  </a:lnTo>
                  <a:lnTo>
                    <a:pt x="15237" y="5967"/>
                  </a:lnTo>
                  <a:lnTo>
                    <a:pt x="15237" y="5947"/>
                  </a:lnTo>
                  <a:lnTo>
                    <a:pt x="15239" y="5840"/>
                  </a:lnTo>
                  <a:lnTo>
                    <a:pt x="15258" y="5642"/>
                  </a:lnTo>
                  <a:lnTo>
                    <a:pt x="15215" y="5598"/>
                  </a:lnTo>
                  <a:lnTo>
                    <a:pt x="15222" y="5558"/>
                  </a:lnTo>
                  <a:lnTo>
                    <a:pt x="15282" y="5400"/>
                  </a:lnTo>
                  <a:lnTo>
                    <a:pt x="15322" y="5311"/>
                  </a:lnTo>
                  <a:lnTo>
                    <a:pt x="15340" y="5245"/>
                  </a:lnTo>
                  <a:lnTo>
                    <a:pt x="15378" y="5076"/>
                  </a:lnTo>
                  <a:lnTo>
                    <a:pt x="15383" y="5053"/>
                  </a:lnTo>
                  <a:lnTo>
                    <a:pt x="15392" y="5030"/>
                  </a:lnTo>
                  <a:lnTo>
                    <a:pt x="15402" y="5007"/>
                  </a:lnTo>
                  <a:lnTo>
                    <a:pt x="15415" y="4987"/>
                  </a:lnTo>
                  <a:lnTo>
                    <a:pt x="15481" y="4897"/>
                  </a:lnTo>
                  <a:lnTo>
                    <a:pt x="15587" y="4784"/>
                  </a:lnTo>
                  <a:lnTo>
                    <a:pt x="15653" y="4587"/>
                  </a:lnTo>
                  <a:lnTo>
                    <a:pt x="15713" y="4389"/>
                  </a:lnTo>
                  <a:lnTo>
                    <a:pt x="15731" y="4286"/>
                  </a:lnTo>
                  <a:lnTo>
                    <a:pt x="15731" y="4282"/>
                  </a:lnTo>
                  <a:lnTo>
                    <a:pt x="15731" y="4267"/>
                  </a:lnTo>
                  <a:lnTo>
                    <a:pt x="15728" y="4233"/>
                  </a:lnTo>
                  <a:lnTo>
                    <a:pt x="15728" y="4213"/>
                  </a:lnTo>
                  <a:lnTo>
                    <a:pt x="15726" y="4195"/>
                  </a:lnTo>
                  <a:lnTo>
                    <a:pt x="15722" y="4156"/>
                  </a:lnTo>
                  <a:lnTo>
                    <a:pt x="15721" y="4117"/>
                  </a:lnTo>
                  <a:lnTo>
                    <a:pt x="15722" y="4078"/>
                  </a:lnTo>
                  <a:lnTo>
                    <a:pt x="15726" y="4040"/>
                  </a:lnTo>
                  <a:lnTo>
                    <a:pt x="15735" y="3950"/>
                  </a:lnTo>
                  <a:lnTo>
                    <a:pt x="15735" y="3866"/>
                  </a:lnTo>
                  <a:lnTo>
                    <a:pt x="15719" y="3797"/>
                  </a:lnTo>
                  <a:lnTo>
                    <a:pt x="15764" y="3731"/>
                  </a:lnTo>
                  <a:lnTo>
                    <a:pt x="15773" y="3689"/>
                  </a:lnTo>
                  <a:lnTo>
                    <a:pt x="15810" y="3612"/>
                  </a:lnTo>
                  <a:lnTo>
                    <a:pt x="15813" y="3607"/>
                  </a:lnTo>
                  <a:lnTo>
                    <a:pt x="15850" y="3535"/>
                  </a:lnTo>
                  <a:lnTo>
                    <a:pt x="15848" y="3468"/>
                  </a:lnTo>
                  <a:lnTo>
                    <a:pt x="15833" y="3379"/>
                  </a:lnTo>
                  <a:lnTo>
                    <a:pt x="15827" y="3295"/>
                  </a:lnTo>
                  <a:lnTo>
                    <a:pt x="15824" y="3250"/>
                  </a:lnTo>
                  <a:lnTo>
                    <a:pt x="15784" y="3031"/>
                  </a:lnTo>
                  <a:lnTo>
                    <a:pt x="15740" y="3015"/>
                  </a:lnTo>
                  <a:lnTo>
                    <a:pt x="15653" y="3008"/>
                  </a:lnTo>
                  <a:lnTo>
                    <a:pt x="15622" y="2937"/>
                  </a:lnTo>
                  <a:lnTo>
                    <a:pt x="15584" y="2768"/>
                  </a:lnTo>
                  <a:lnTo>
                    <a:pt x="15564" y="2657"/>
                  </a:lnTo>
                  <a:lnTo>
                    <a:pt x="15544" y="2568"/>
                  </a:lnTo>
                  <a:lnTo>
                    <a:pt x="15498" y="2350"/>
                  </a:lnTo>
                  <a:lnTo>
                    <a:pt x="15479" y="2261"/>
                  </a:lnTo>
                  <a:lnTo>
                    <a:pt x="15451" y="2176"/>
                  </a:lnTo>
                  <a:lnTo>
                    <a:pt x="15389" y="2041"/>
                  </a:lnTo>
                  <a:lnTo>
                    <a:pt x="15371" y="1887"/>
                  </a:lnTo>
                  <a:lnTo>
                    <a:pt x="15368" y="1870"/>
                  </a:lnTo>
                  <a:lnTo>
                    <a:pt x="15366" y="1845"/>
                  </a:lnTo>
                  <a:lnTo>
                    <a:pt x="15333" y="1795"/>
                  </a:lnTo>
                  <a:lnTo>
                    <a:pt x="15323" y="1775"/>
                  </a:lnTo>
                  <a:lnTo>
                    <a:pt x="15316" y="1755"/>
                  </a:lnTo>
                  <a:lnTo>
                    <a:pt x="15311" y="1734"/>
                  </a:lnTo>
                  <a:lnTo>
                    <a:pt x="15307" y="1712"/>
                  </a:lnTo>
                  <a:lnTo>
                    <a:pt x="15300" y="1581"/>
                  </a:lnTo>
                  <a:lnTo>
                    <a:pt x="15307" y="1518"/>
                  </a:lnTo>
                  <a:lnTo>
                    <a:pt x="15331" y="1476"/>
                  </a:lnTo>
                  <a:lnTo>
                    <a:pt x="15435" y="1383"/>
                  </a:lnTo>
                  <a:lnTo>
                    <a:pt x="15422" y="1274"/>
                  </a:lnTo>
                  <a:lnTo>
                    <a:pt x="15423" y="1257"/>
                  </a:lnTo>
                  <a:lnTo>
                    <a:pt x="15426" y="1242"/>
                  </a:lnTo>
                  <a:lnTo>
                    <a:pt x="15432" y="1227"/>
                  </a:lnTo>
                  <a:lnTo>
                    <a:pt x="15441" y="1212"/>
                  </a:lnTo>
                  <a:lnTo>
                    <a:pt x="15504" y="1154"/>
                  </a:lnTo>
                  <a:lnTo>
                    <a:pt x="15629" y="1097"/>
                  </a:lnTo>
                  <a:lnTo>
                    <a:pt x="15637" y="1078"/>
                  </a:lnTo>
                  <a:lnTo>
                    <a:pt x="15641" y="1065"/>
                  </a:lnTo>
                  <a:lnTo>
                    <a:pt x="15648" y="1031"/>
                  </a:lnTo>
                  <a:lnTo>
                    <a:pt x="15649" y="1015"/>
                  </a:lnTo>
                  <a:lnTo>
                    <a:pt x="15648" y="1001"/>
                  </a:lnTo>
                  <a:lnTo>
                    <a:pt x="15645" y="987"/>
                  </a:lnTo>
                  <a:lnTo>
                    <a:pt x="15641" y="972"/>
                  </a:lnTo>
                  <a:lnTo>
                    <a:pt x="15564" y="834"/>
                  </a:lnTo>
                  <a:lnTo>
                    <a:pt x="15564" y="813"/>
                  </a:lnTo>
                  <a:lnTo>
                    <a:pt x="15673" y="705"/>
                  </a:lnTo>
                  <a:lnTo>
                    <a:pt x="15646" y="641"/>
                  </a:lnTo>
                  <a:lnTo>
                    <a:pt x="15564" y="549"/>
                  </a:lnTo>
                  <a:lnTo>
                    <a:pt x="15564" y="505"/>
                  </a:lnTo>
                  <a:lnTo>
                    <a:pt x="15544" y="307"/>
                  </a:lnTo>
                  <a:lnTo>
                    <a:pt x="15564" y="176"/>
                  </a:lnTo>
                  <a:lnTo>
                    <a:pt x="15521" y="152"/>
                  </a:lnTo>
                  <a:lnTo>
                    <a:pt x="15435" y="89"/>
                  </a:lnTo>
                  <a:lnTo>
                    <a:pt x="15411" y="0"/>
                  </a:lnTo>
                  <a:lnTo>
                    <a:pt x="15237" y="152"/>
                  </a:lnTo>
                  <a:lnTo>
                    <a:pt x="15148" y="110"/>
                  </a:lnTo>
                  <a:lnTo>
                    <a:pt x="15102" y="152"/>
                  </a:lnTo>
                  <a:lnTo>
                    <a:pt x="15060" y="134"/>
                  </a:lnTo>
                  <a:lnTo>
                    <a:pt x="15037" y="176"/>
                  </a:lnTo>
                  <a:lnTo>
                    <a:pt x="14997" y="265"/>
                  </a:lnTo>
                  <a:lnTo>
                    <a:pt x="14973" y="331"/>
                  </a:lnTo>
                  <a:lnTo>
                    <a:pt x="14950" y="352"/>
                  </a:lnTo>
                  <a:lnTo>
                    <a:pt x="14950" y="373"/>
                  </a:lnTo>
                  <a:lnTo>
                    <a:pt x="14908" y="416"/>
                  </a:lnTo>
                  <a:lnTo>
                    <a:pt x="14908" y="439"/>
                  </a:lnTo>
                  <a:lnTo>
                    <a:pt x="14884" y="463"/>
                  </a:lnTo>
                  <a:lnTo>
                    <a:pt x="14863" y="484"/>
                  </a:lnTo>
                  <a:lnTo>
                    <a:pt x="14860" y="505"/>
                  </a:lnTo>
                  <a:lnTo>
                    <a:pt x="14839" y="549"/>
                  </a:lnTo>
                  <a:lnTo>
                    <a:pt x="14818" y="549"/>
                  </a:lnTo>
                  <a:lnTo>
                    <a:pt x="14797" y="571"/>
                  </a:lnTo>
                  <a:lnTo>
                    <a:pt x="14773" y="549"/>
                  </a:lnTo>
                  <a:lnTo>
                    <a:pt x="14753" y="549"/>
                  </a:lnTo>
                  <a:lnTo>
                    <a:pt x="14731" y="571"/>
                  </a:lnTo>
                  <a:lnTo>
                    <a:pt x="14710" y="594"/>
                  </a:lnTo>
                  <a:lnTo>
                    <a:pt x="14689" y="592"/>
                  </a:lnTo>
                  <a:lnTo>
                    <a:pt x="14644" y="571"/>
                  </a:lnTo>
                  <a:lnTo>
                    <a:pt x="14600" y="561"/>
                  </a:lnTo>
                  <a:lnTo>
                    <a:pt x="14466" y="571"/>
                  </a:lnTo>
                  <a:lnTo>
                    <a:pt x="14466" y="747"/>
                  </a:lnTo>
                  <a:lnTo>
                    <a:pt x="10932" y="747"/>
                  </a:lnTo>
                  <a:lnTo>
                    <a:pt x="10888" y="878"/>
                  </a:lnTo>
                  <a:lnTo>
                    <a:pt x="10075" y="660"/>
                  </a:lnTo>
                  <a:lnTo>
                    <a:pt x="10056" y="813"/>
                  </a:lnTo>
                  <a:lnTo>
                    <a:pt x="9921" y="789"/>
                  </a:lnTo>
                  <a:lnTo>
                    <a:pt x="9856" y="1076"/>
                  </a:lnTo>
                  <a:lnTo>
                    <a:pt x="9527" y="1010"/>
                  </a:lnTo>
                  <a:lnTo>
                    <a:pt x="9374" y="1560"/>
                  </a:lnTo>
                  <a:lnTo>
                    <a:pt x="9419" y="1623"/>
                  </a:lnTo>
                  <a:lnTo>
                    <a:pt x="9306" y="2041"/>
                  </a:lnTo>
                  <a:lnTo>
                    <a:pt x="8387" y="1757"/>
                  </a:lnTo>
                  <a:lnTo>
                    <a:pt x="8187" y="2413"/>
                  </a:lnTo>
                  <a:lnTo>
                    <a:pt x="7289" y="2197"/>
                  </a:lnTo>
                  <a:lnTo>
                    <a:pt x="7115" y="2853"/>
                  </a:lnTo>
                  <a:lnTo>
                    <a:pt x="6807" y="2768"/>
                  </a:lnTo>
                  <a:lnTo>
                    <a:pt x="6674" y="3337"/>
                  </a:lnTo>
                  <a:lnTo>
                    <a:pt x="6652" y="3379"/>
                  </a:lnTo>
                  <a:lnTo>
                    <a:pt x="4349" y="2744"/>
                  </a:lnTo>
                  <a:lnTo>
                    <a:pt x="4238" y="3402"/>
                  </a:lnTo>
                  <a:lnTo>
                    <a:pt x="3293" y="3139"/>
                  </a:lnTo>
                  <a:lnTo>
                    <a:pt x="3471" y="2524"/>
                  </a:lnTo>
                  <a:lnTo>
                    <a:pt x="2393" y="2239"/>
                  </a:lnTo>
                  <a:lnTo>
                    <a:pt x="2240" y="2853"/>
                  </a:lnTo>
                  <a:lnTo>
                    <a:pt x="1427" y="2634"/>
                  </a:lnTo>
                  <a:lnTo>
                    <a:pt x="1273" y="3250"/>
                  </a:lnTo>
                  <a:lnTo>
                    <a:pt x="329" y="2942"/>
                  </a:lnTo>
                  <a:close/>
                  <a:moveTo>
                    <a:pt x="8561" y="10119"/>
                  </a:moveTo>
                  <a:lnTo>
                    <a:pt x="8554" y="10117"/>
                  </a:lnTo>
                  <a:lnTo>
                    <a:pt x="8561" y="10077"/>
                  </a:lnTo>
                  <a:lnTo>
                    <a:pt x="8561" y="10119"/>
                  </a:lnTo>
                  <a:close/>
                  <a:moveTo>
                    <a:pt x="5818" y="12752"/>
                  </a:moveTo>
                  <a:lnTo>
                    <a:pt x="5839" y="12812"/>
                  </a:lnTo>
                  <a:lnTo>
                    <a:pt x="5818" y="12819"/>
                  </a:lnTo>
                  <a:lnTo>
                    <a:pt x="5732" y="12752"/>
                  </a:lnTo>
                  <a:lnTo>
                    <a:pt x="5752" y="12730"/>
                  </a:lnTo>
                  <a:lnTo>
                    <a:pt x="5818" y="127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240" y="852"/>
              <a:ext cx="1821" cy="2841"/>
            </a:xfrm>
            <a:custGeom>
              <a:avLst/>
              <a:gdLst>
                <a:gd name="T0" fmla="*/ 0 w 12753"/>
                <a:gd name="T1" fmla="*/ 0 h 19887"/>
                <a:gd name="T2" fmla="*/ 0 w 12753"/>
                <a:gd name="T3" fmla="*/ 0 h 19887"/>
                <a:gd name="T4" fmla="*/ 0 w 12753"/>
                <a:gd name="T5" fmla="*/ 0 h 19887"/>
                <a:gd name="T6" fmla="*/ 0 w 12753"/>
                <a:gd name="T7" fmla="*/ 0 h 19887"/>
                <a:gd name="T8" fmla="*/ 0 w 12753"/>
                <a:gd name="T9" fmla="*/ 0 h 19887"/>
                <a:gd name="T10" fmla="*/ 0 w 12753"/>
                <a:gd name="T11" fmla="*/ 0 h 19887"/>
                <a:gd name="T12" fmla="*/ 0 w 12753"/>
                <a:gd name="T13" fmla="*/ 0 h 19887"/>
                <a:gd name="T14" fmla="*/ 0 w 12753"/>
                <a:gd name="T15" fmla="*/ 0 h 19887"/>
                <a:gd name="T16" fmla="*/ 0 w 12753"/>
                <a:gd name="T17" fmla="*/ 0 h 19887"/>
                <a:gd name="T18" fmla="*/ 0 w 12753"/>
                <a:gd name="T19" fmla="*/ 0 h 19887"/>
                <a:gd name="T20" fmla="*/ 0 w 12753"/>
                <a:gd name="T21" fmla="*/ 0 h 19887"/>
                <a:gd name="T22" fmla="*/ 0 w 12753"/>
                <a:gd name="T23" fmla="*/ 0 h 19887"/>
                <a:gd name="T24" fmla="*/ 0 w 12753"/>
                <a:gd name="T25" fmla="*/ 0 h 19887"/>
                <a:gd name="T26" fmla="*/ 0 w 12753"/>
                <a:gd name="T27" fmla="*/ 0 h 19887"/>
                <a:gd name="T28" fmla="*/ 0 w 12753"/>
                <a:gd name="T29" fmla="*/ 0 h 19887"/>
                <a:gd name="T30" fmla="*/ 0 w 12753"/>
                <a:gd name="T31" fmla="*/ 0 h 19887"/>
                <a:gd name="T32" fmla="*/ 0 w 12753"/>
                <a:gd name="T33" fmla="*/ 0 h 19887"/>
                <a:gd name="T34" fmla="*/ 0 w 12753"/>
                <a:gd name="T35" fmla="*/ 0 h 19887"/>
                <a:gd name="T36" fmla="*/ 0 w 12753"/>
                <a:gd name="T37" fmla="*/ 0 h 19887"/>
                <a:gd name="T38" fmla="*/ 0 w 12753"/>
                <a:gd name="T39" fmla="*/ 0 h 19887"/>
                <a:gd name="T40" fmla="*/ 0 w 12753"/>
                <a:gd name="T41" fmla="*/ 0 h 19887"/>
                <a:gd name="T42" fmla="*/ 0 w 12753"/>
                <a:gd name="T43" fmla="*/ 0 h 19887"/>
                <a:gd name="T44" fmla="*/ 0 w 12753"/>
                <a:gd name="T45" fmla="*/ 0 h 19887"/>
                <a:gd name="T46" fmla="*/ 0 w 12753"/>
                <a:gd name="T47" fmla="*/ 0 h 19887"/>
                <a:gd name="T48" fmla="*/ 0 w 12753"/>
                <a:gd name="T49" fmla="*/ 0 h 19887"/>
                <a:gd name="T50" fmla="*/ 0 w 12753"/>
                <a:gd name="T51" fmla="*/ 0 h 19887"/>
                <a:gd name="T52" fmla="*/ 0 w 12753"/>
                <a:gd name="T53" fmla="*/ 0 h 19887"/>
                <a:gd name="T54" fmla="*/ 0 w 12753"/>
                <a:gd name="T55" fmla="*/ 0 h 19887"/>
                <a:gd name="T56" fmla="*/ 0 w 12753"/>
                <a:gd name="T57" fmla="*/ 0 h 19887"/>
                <a:gd name="T58" fmla="*/ 0 w 12753"/>
                <a:gd name="T59" fmla="*/ 0 h 19887"/>
                <a:gd name="T60" fmla="*/ 0 w 12753"/>
                <a:gd name="T61" fmla="*/ 0 h 19887"/>
                <a:gd name="T62" fmla="*/ 0 w 12753"/>
                <a:gd name="T63" fmla="*/ 0 h 19887"/>
                <a:gd name="T64" fmla="*/ 0 w 12753"/>
                <a:gd name="T65" fmla="*/ 0 h 19887"/>
                <a:gd name="T66" fmla="*/ 0 w 12753"/>
                <a:gd name="T67" fmla="*/ 0 h 19887"/>
                <a:gd name="T68" fmla="*/ 0 w 12753"/>
                <a:gd name="T69" fmla="*/ 0 h 19887"/>
                <a:gd name="T70" fmla="*/ 0 w 12753"/>
                <a:gd name="T71" fmla="*/ 0 h 19887"/>
                <a:gd name="T72" fmla="*/ 0 w 12753"/>
                <a:gd name="T73" fmla="*/ 0 h 19887"/>
                <a:gd name="T74" fmla="*/ 0 w 12753"/>
                <a:gd name="T75" fmla="*/ 0 h 19887"/>
                <a:gd name="T76" fmla="*/ 0 w 12753"/>
                <a:gd name="T77" fmla="*/ 0 h 19887"/>
                <a:gd name="T78" fmla="*/ 0 w 12753"/>
                <a:gd name="T79" fmla="*/ 0 h 19887"/>
                <a:gd name="T80" fmla="*/ 0 w 12753"/>
                <a:gd name="T81" fmla="*/ 0 h 19887"/>
                <a:gd name="T82" fmla="*/ 0 w 12753"/>
                <a:gd name="T83" fmla="*/ 0 h 19887"/>
                <a:gd name="T84" fmla="*/ 0 w 12753"/>
                <a:gd name="T85" fmla="*/ 0 h 19887"/>
                <a:gd name="T86" fmla="*/ 0 w 12753"/>
                <a:gd name="T87" fmla="*/ 0 h 19887"/>
                <a:gd name="T88" fmla="*/ 0 w 12753"/>
                <a:gd name="T89" fmla="*/ 0 h 19887"/>
                <a:gd name="T90" fmla="*/ 0 w 12753"/>
                <a:gd name="T91" fmla="*/ 0 h 19887"/>
                <a:gd name="T92" fmla="*/ 0 w 12753"/>
                <a:gd name="T93" fmla="*/ 0 h 19887"/>
                <a:gd name="T94" fmla="*/ 0 w 12753"/>
                <a:gd name="T95" fmla="*/ 0 h 19887"/>
                <a:gd name="T96" fmla="*/ 0 w 12753"/>
                <a:gd name="T97" fmla="*/ 0 h 19887"/>
                <a:gd name="T98" fmla="*/ 0 w 12753"/>
                <a:gd name="T99" fmla="*/ 0 h 19887"/>
                <a:gd name="T100" fmla="*/ 0 w 12753"/>
                <a:gd name="T101" fmla="*/ 0 h 19887"/>
                <a:gd name="T102" fmla="*/ 0 w 12753"/>
                <a:gd name="T103" fmla="*/ 0 h 19887"/>
                <a:gd name="T104" fmla="*/ 0 w 12753"/>
                <a:gd name="T105" fmla="*/ 0 h 19887"/>
                <a:gd name="T106" fmla="*/ 0 w 12753"/>
                <a:gd name="T107" fmla="*/ 0 h 19887"/>
                <a:gd name="T108" fmla="*/ 0 w 12753"/>
                <a:gd name="T109" fmla="*/ 0 h 19887"/>
                <a:gd name="T110" fmla="*/ 0 w 12753"/>
                <a:gd name="T111" fmla="*/ 0 h 19887"/>
                <a:gd name="T112" fmla="*/ 0 w 12753"/>
                <a:gd name="T113" fmla="*/ 0 h 19887"/>
                <a:gd name="T114" fmla="*/ 0 w 12753"/>
                <a:gd name="T115" fmla="*/ 0 h 19887"/>
                <a:gd name="T116" fmla="*/ 0 w 12753"/>
                <a:gd name="T117" fmla="*/ 0 h 19887"/>
                <a:gd name="T118" fmla="*/ 0 w 12753"/>
                <a:gd name="T119" fmla="*/ 0 h 198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753"/>
                <a:gd name="T181" fmla="*/ 0 h 19887"/>
                <a:gd name="T182" fmla="*/ 12753 w 12753"/>
                <a:gd name="T183" fmla="*/ 19887 h 198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753" h="19887">
                  <a:moveTo>
                    <a:pt x="701" y="8602"/>
                  </a:moveTo>
                  <a:lnTo>
                    <a:pt x="698" y="8602"/>
                  </a:lnTo>
                  <a:lnTo>
                    <a:pt x="679" y="8626"/>
                  </a:lnTo>
                  <a:lnTo>
                    <a:pt x="656" y="8635"/>
                  </a:lnTo>
                  <a:lnTo>
                    <a:pt x="435" y="8748"/>
                  </a:lnTo>
                  <a:lnTo>
                    <a:pt x="352" y="8778"/>
                  </a:lnTo>
                  <a:lnTo>
                    <a:pt x="352" y="8825"/>
                  </a:lnTo>
                  <a:lnTo>
                    <a:pt x="243" y="8910"/>
                  </a:lnTo>
                  <a:lnTo>
                    <a:pt x="329" y="9064"/>
                  </a:lnTo>
                  <a:lnTo>
                    <a:pt x="153" y="9262"/>
                  </a:lnTo>
                  <a:lnTo>
                    <a:pt x="196" y="9328"/>
                  </a:lnTo>
                  <a:lnTo>
                    <a:pt x="214" y="9373"/>
                  </a:lnTo>
                  <a:lnTo>
                    <a:pt x="325" y="9813"/>
                  </a:lnTo>
                  <a:lnTo>
                    <a:pt x="322" y="9853"/>
                  </a:lnTo>
                  <a:lnTo>
                    <a:pt x="282" y="10073"/>
                  </a:lnTo>
                  <a:lnTo>
                    <a:pt x="303" y="10096"/>
                  </a:lnTo>
                  <a:lnTo>
                    <a:pt x="345" y="10186"/>
                  </a:lnTo>
                  <a:lnTo>
                    <a:pt x="392" y="10360"/>
                  </a:lnTo>
                  <a:lnTo>
                    <a:pt x="438" y="10360"/>
                  </a:lnTo>
                  <a:lnTo>
                    <a:pt x="527" y="10491"/>
                  </a:lnTo>
                  <a:lnTo>
                    <a:pt x="461" y="10578"/>
                  </a:lnTo>
                  <a:lnTo>
                    <a:pt x="461" y="10602"/>
                  </a:lnTo>
                  <a:lnTo>
                    <a:pt x="438" y="10623"/>
                  </a:lnTo>
                  <a:lnTo>
                    <a:pt x="376" y="10691"/>
                  </a:lnTo>
                  <a:lnTo>
                    <a:pt x="282" y="10823"/>
                  </a:lnTo>
                  <a:lnTo>
                    <a:pt x="374" y="10931"/>
                  </a:lnTo>
                  <a:lnTo>
                    <a:pt x="527" y="11062"/>
                  </a:lnTo>
                  <a:lnTo>
                    <a:pt x="482" y="11105"/>
                  </a:lnTo>
                  <a:lnTo>
                    <a:pt x="572" y="11171"/>
                  </a:lnTo>
                  <a:lnTo>
                    <a:pt x="592" y="11460"/>
                  </a:lnTo>
                  <a:lnTo>
                    <a:pt x="679" y="11502"/>
                  </a:lnTo>
                  <a:lnTo>
                    <a:pt x="703" y="11544"/>
                  </a:lnTo>
                  <a:lnTo>
                    <a:pt x="879" y="11807"/>
                  </a:lnTo>
                  <a:lnTo>
                    <a:pt x="879" y="11876"/>
                  </a:lnTo>
                  <a:lnTo>
                    <a:pt x="967" y="11986"/>
                  </a:lnTo>
                  <a:lnTo>
                    <a:pt x="879" y="12225"/>
                  </a:lnTo>
                  <a:lnTo>
                    <a:pt x="903" y="12265"/>
                  </a:lnTo>
                  <a:lnTo>
                    <a:pt x="987" y="12378"/>
                  </a:lnTo>
                  <a:lnTo>
                    <a:pt x="967" y="12401"/>
                  </a:lnTo>
                  <a:lnTo>
                    <a:pt x="987" y="12423"/>
                  </a:lnTo>
                  <a:lnTo>
                    <a:pt x="967" y="12489"/>
                  </a:lnTo>
                  <a:lnTo>
                    <a:pt x="987" y="12512"/>
                  </a:lnTo>
                  <a:lnTo>
                    <a:pt x="978" y="12554"/>
                  </a:lnTo>
                  <a:lnTo>
                    <a:pt x="987" y="12623"/>
                  </a:lnTo>
                  <a:lnTo>
                    <a:pt x="943" y="12641"/>
                  </a:lnTo>
                  <a:lnTo>
                    <a:pt x="987" y="12730"/>
                  </a:lnTo>
                  <a:lnTo>
                    <a:pt x="1009" y="12707"/>
                  </a:lnTo>
                  <a:lnTo>
                    <a:pt x="1032" y="12752"/>
                  </a:lnTo>
                  <a:lnTo>
                    <a:pt x="1003" y="12792"/>
                  </a:lnTo>
                  <a:lnTo>
                    <a:pt x="901" y="12905"/>
                  </a:lnTo>
                  <a:lnTo>
                    <a:pt x="967" y="13015"/>
                  </a:lnTo>
                  <a:lnTo>
                    <a:pt x="1009" y="13039"/>
                  </a:lnTo>
                  <a:lnTo>
                    <a:pt x="943" y="13081"/>
                  </a:lnTo>
                  <a:lnTo>
                    <a:pt x="919" y="13059"/>
                  </a:lnTo>
                  <a:lnTo>
                    <a:pt x="901" y="13081"/>
                  </a:lnTo>
                  <a:lnTo>
                    <a:pt x="919" y="13103"/>
                  </a:lnTo>
                  <a:lnTo>
                    <a:pt x="879" y="13103"/>
                  </a:lnTo>
                  <a:lnTo>
                    <a:pt x="790" y="13168"/>
                  </a:lnTo>
                  <a:lnTo>
                    <a:pt x="790" y="13302"/>
                  </a:lnTo>
                  <a:lnTo>
                    <a:pt x="769" y="13302"/>
                  </a:lnTo>
                  <a:lnTo>
                    <a:pt x="790" y="13323"/>
                  </a:lnTo>
                  <a:lnTo>
                    <a:pt x="834" y="13323"/>
                  </a:lnTo>
                  <a:lnTo>
                    <a:pt x="919" y="13412"/>
                  </a:lnTo>
                  <a:lnTo>
                    <a:pt x="917" y="13434"/>
                  </a:lnTo>
                  <a:lnTo>
                    <a:pt x="901" y="13499"/>
                  </a:lnTo>
                  <a:lnTo>
                    <a:pt x="811" y="13455"/>
                  </a:lnTo>
                  <a:lnTo>
                    <a:pt x="790" y="13476"/>
                  </a:lnTo>
                  <a:lnTo>
                    <a:pt x="769" y="13476"/>
                  </a:lnTo>
                  <a:lnTo>
                    <a:pt x="745" y="13521"/>
                  </a:lnTo>
                  <a:lnTo>
                    <a:pt x="703" y="13519"/>
                  </a:lnTo>
                  <a:lnTo>
                    <a:pt x="656" y="13499"/>
                  </a:lnTo>
                  <a:lnTo>
                    <a:pt x="616" y="13521"/>
                  </a:lnTo>
                  <a:lnTo>
                    <a:pt x="592" y="13631"/>
                  </a:lnTo>
                  <a:lnTo>
                    <a:pt x="616" y="13675"/>
                  </a:lnTo>
                  <a:lnTo>
                    <a:pt x="637" y="13652"/>
                  </a:lnTo>
                  <a:lnTo>
                    <a:pt x="679" y="13675"/>
                  </a:lnTo>
                  <a:lnTo>
                    <a:pt x="725" y="13631"/>
                  </a:lnTo>
                  <a:lnTo>
                    <a:pt x="769" y="13675"/>
                  </a:lnTo>
                  <a:lnTo>
                    <a:pt x="769" y="13739"/>
                  </a:lnTo>
                  <a:lnTo>
                    <a:pt x="745" y="13739"/>
                  </a:lnTo>
                  <a:lnTo>
                    <a:pt x="745" y="13784"/>
                  </a:lnTo>
                  <a:lnTo>
                    <a:pt x="725" y="13784"/>
                  </a:lnTo>
                  <a:lnTo>
                    <a:pt x="703" y="13805"/>
                  </a:lnTo>
                  <a:lnTo>
                    <a:pt x="745" y="13850"/>
                  </a:lnTo>
                  <a:lnTo>
                    <a:pt x="771" y="13808"/>
                  </a:lnTo>
                  <a:lnTo>
                    <a:pt x="790" y="13784"/>
                  </a:lnTo>
                  <a:lnTo>
                    <a:pt x="811" y="13805"/>
                  </a:lnTo>
                  <a:lnTo>
                    <a:pt x="856" y="13805"/>
                  </a:lnTo>
                  <a:lnTo>
                    <a:pt x="879" y="13763"/>
                  </a:lnTo>
                  <a:lnTo>
                    <a:pt x="919" y="13805"/>
                  </a:lnTo>
                  <a:lnTo>
                    <a:pt x="943" y="13784"/>
                  </a:lnTo>
                  <a:lnTo>
                    <a:pt x="1009" y="13828"/>
                  </a:lnTo>
                  <a:lnTo>
                    <a:pt x="987" y="13939"/>
                  </a:lnTo>
                  <a:lnTo>
                    <a:pt x="919" y="14002"/>
                  </a:lnTo>
                  <a:lnTo>
                    <a:pt x="963" y="14010"/>
                  </a:lnTo>
                  <a:lnTo>
                    <a:pt x="986" y="14016"/>
                  </a:lnTo>
                  <a:lnTo>
                    <a:pt x="1009" y="14026"/>
                  </a:lnTo>
                  <a:lnTo>
                    <a:pt x="1032" y="14068"/>
                  </a:lnTo>
                  <a:lnTo>
                    <a:pt x="1054" y="14070"/>
                  </a:lnTo>
                  <a:lnTo>
                    <a:pt x="1143" y="14092"/>
                  </a:lnTo>
                  <a:lnTo>
                    <a:pt x="1183" y="14068"/>
                  </a:lnTo>
                  <a:lnTo>
                    <a:pt x="1230" y="14113"/>
                  </a:lnTo>
                  <a:lnTo>
                    <a:pt x="1210" y="14157"/>
                  </a:lnTo>
                  <a:lnTo>
                    <a:pt x="1206" y="14179"/>
                  </a:lnTo>
                  <a:lnTo>
                    <a:pt x="1206" y="14202"/>
                  </a:lnTo>
                  <a:lnTo>
                    <a:pt x="1250" y="14202"/>
                  </a:lnTo>
                  <a:lnTo>
                    <a:pt x="1272" y="14223"/>
                  </a:lnTo>
                  <a:lnTo>
                    <a:pt x="1230" y="14246"/>
                  </a:lnTo>
                  <a:lnTo>
                    <a:pt x="1147" y="14275"/>
                  </a:lnTo>
                  <a:lnTo>
                    <a:pt x="1054" y="14331"/>
                  </a:lnTo>
                  <a:lnTo>
                    <a:pt x="943" y="14331"/>
                  </a:lnTo>
                  <a:lnTo>
                    <a:pt x="856" y="14421"/>
                  </a:lnTo>
                  <a:lnTo>
                    <a:pt x="919" y="14466"/>
                  </a:lnTo>
                  <a:lnTo>
                    <a:pt x="889" y="14515"/>
                  </a:lnTo>
                  <a:lnTo>
                    <a:pt x="856" y="14620"/>
                  </a:lnTo>
                  <a:lnTo>
                    <a:pt x="903" y="14658"/>
                  </a:lnTo>
                  <a:lnTo>
                    <a:pt x="987" y="14705"/>
                  </a:lnTo>
                  <a:lnTo>
                    <a:pt x="1009" y="14750"/>
                  </a:lnTo>
                  <a:lnTo>
                    <a:pt x="1054" y="14773"/>
                  </a:lnTo>
                  <a:lnTo>
                    <a:pt x="1074" y="14750"/>
                  </a:lnTo>
                  <a:lnTo>
                    <a:pt x="1272" y="14750"/>
                  </a:lnTo>
                  <a:lnTo>
                    <a:pt x="1272" y="14773"/>
                  </a:lnTo>
                  <a:lnTo>
                    <a:pt x="1296" y="14795"/>
                  </a:lnTo>
                  <a:lnTo>
                    <a:pt x="1272" y="14815"/>
                  </a:lnTo>
                  <a:lnTo>
                    <a:pt x="1316" y="14860"/>
                  </a:lnTo>
                  <a:lnTo>
                    <a:pt x="1296" y="14947"/>
                  </a:lnTo>
                  <a:lnTo>
                    <a:pt x="1230" y="15013"/>
                  </a:lnTo>
                  <a:lnTo>
                    <a:pt x="1296" y="15057"/>
                  </a:lnTo>
                  <a:lnTo>
                    <a:pt x="1296" y="15100"/>
                  </a:lnTo>
                  <a:lnTo>
                    <a:pt x="1361" y="15100"/>
                  </a:lnTo>
                  <a:lnTo>
                    <a:pt x="1361" y="15147"/>
                  </a:lnTo>
                  <a:lnTo>
                    <a:pt x="1272" y="15231"/>
                  </a:lnTo>
                  <a:lnTo>
                    <a:pt x="1293" y="15257"/>
                  </a:lnTo>
                  <a:lnTo>
                    <a:pt x="1316" y="15300"/>
                  </a:lnTo>
                  <a:lnTo>
                    <a:pt x="1300" y="15344"/>
                  </a:lnTo>
                  <a:lnTo>
                    <a:pt x="1296" y="15363"/>
                  </a:lnTo>
                  <a:lnTo>
                    <a:pt x="1338" y="15363"/>
                  </a:lnTo>
                  <a:lnTo>
                    <a:pt x="1338" y="15410"/>
                  </a:lnTo>
                  <a:lnTo>
                    <a:pt x="1296" y="15431"/>
                  </a:lnTo>
                  <a:lnTo>
                    <a:pt x="1296" y="15518"/>
                  </a:lnTo>
                  <a:lnTo>
                    <a:pt x="1272" y="15540"/>
                  </a:lnTo>
                  <a:lnTo>
                    <a:pt x="1250" y="15540"/>
                  </a:lnTo>
                  <a:lnTo>
                    <a:pt x="1250" y="15562"/>
                  </a:lnTo>
                  <a:lnTo>
                    <a:pt x="1206" y="15540"/>
                  </a:lnTo>
                  <a:lnTo>
                    <a:pt x="1206" y="15562"/>
                  </a:lnTo>
                  <a:lnTo>
                    <a:pt x="1250" y="15629"/>
                  </a:lnTo>
                  <a:lnTo>
                    <a:pt x="1250" y="15673"/>
                  </a:lnTo>
                  <a:lnTo>
                    <a:pt x="1316" y="15715"/>
                  </a:lnTo>
                  <a:lnTo>
                    <a:pt x="1316" y="15737"/>
                  </a:lnTo>
                  <a:lnTo>
                    <a:pt x="1361" y="15760"/>
                  </a:lnTo>
                  <a:lnTo>
                    <a:pt x="1384" y="15770"/>
                  </a:lnTo>
                  <a:lnTo>
                    <a:pt x="1406" y="15784"/>
                  </a:lnTo>
                  <a:lnTo>
                    <a:pt x="1427" y="15869"/>
                  </a:lnTo>
                  <a:lnTo>
                    <a:pt x="1538" y="15913"/>
                  </a:lnTo>
                  <a:lnTo>
                    <a:pt x="1354" y="16106"/>
                  </a:lnTo>
                  <a:lnTo>
                    <a:pt x="1352" y="16106"/>
                  </a:lnTo>
                  <a:lnTo>
                    <a:pt x="1351" y="16106"/>
                  </a:lnTo>
                  <a:lnTo>
                    <a:pt x="1351" y="16107"/>
                  </a:lnTo>
                  <a:lnTo>
                    <a:pt x="1349" y="16109"/>
                  </a:lnTo>
                  <a:lnTo>
                    <a:pt x="1345" y="16113"/>
                  </a:lnTo>
                  <a:lnTo>
                    <a:pt x="1340" y="16115"/>
                  </a:lnTo>
                  <a:lnTo>
                    <a:pt x="1336" y="16118"/>
                  </a:lnTo>
                  <a:lnTo>
                    <a:pt x="1329" y="16119"/>
                  </a:lnTo>
                  <a:lnTo>
                    <a:pt x="1324" y="16121"/>
                  </a:lnTo>
                  <a:lnTo>
                    <a:pt x="1314" y="16124"/>
                  </a:lnTo>
                  <a:lnTo>
                    <a:pt x="1143" y="16131"/>
                  </a:lnTo>
                  <a:lnTo>
                    <a:pt x="1009" y="16047"/>
                  </a:lnTo>
                  <a:lnTo>
                    <a:pt x="901" y="16089"/>
                  </a:lnTo>
                  <a:lnTo>
                    <a:pt x="879" y="16111"/>
                  </a:lnTo>
                  <a:lnTo>
                    <a:pt x="849" y="16287"/>
                  </a:lnTo>
                  <a:lnTo>
                    <a:pt x="847" y="16296"/>
                  </a:lnTo>
                  <a:lnTo>
                    <a:pt x="845" y="16306"/>
                  </a:lnTo>
                  <a:lnTo>
                    <a:pt x="839" y="16327"/>
                  </a:lnTo>
                  <a:lnTo>
                    <a:pt x="835" y="16336"/>
                  </a:lnTo>
                  <a:lnTo>
                    <a:pt x="832" y="16346"/>
                  </a:lnTo>
                  <a:lnTo>
                    <a:pt x="823" y="16367"/>
                  </a:lnTo>
                  <a:lnTo>
                    <a:pt x="725" y="16505"/>
                  </a:lnTo>
                  <a:lnTo>
                    <a:pt x="725" y="16573"/>
                  </a:lnTo>
                  <a:lnTo>
                    <a:pt x="703" y="16813"/>
                  </a:lnTo>
                  <a:lnTo>
                    <a:pt x="656" y="16813"/>
                  </a:lnTo>
                  <a:lnTo>
                    <a:pt x="590" y="16923"/>
                  </a:lnTo>
                  <a:lnTo>
                    <a:pt x="541" y="16985"/>
                  </a:lnTo>
                  <a:lnTo>
                    <a:pt x="461" y="17055"/>
                  </a:lnTo>
                  <a:lnTo>
                    <a:pt x="395" y="17005"/>
                  </a:lnTo>
                  <a:lnTo>
                    <a:pt x="282" y="16900"/>
                  </a:lnTo>
                  <a:lnTo>
                    <a:pt x="243" y="16900"/>
                  </a:lnTo>
                  <a:lnTo>
                    <a:pt x="153" y="16747"/>
                  </a:lnTo>
                  <a:lnTo>
                    <a:pt x="19" y="16747"/>
                  </a:lnTo>
                  <a:lnTo>
                    <a:pt x="16" y="16789"/>
                  </a:lnTo>
                  <a:lnTo>
                    <a:pt x="0" y="16836"/>
                  </a:lnTo>
                  <a:lnTo>
                    <a:pt x="89" y="16813"/>
                  </a:lnTo>
                  <a:lnTo>
                    <a:pt x="19" y="16900"/>
                  </a:lnTo>
                  <a:lnTo>
                    <a:pt x="89" y="16989"/>
                  </a:lnTo>
                  <a:lnTo>
                    <a:pt x="129" y="16989"/>
                  </a:lnTo>
                  <a:lnTo>
                    <a:pt x="108" y="17145"/>
                  </a:lnTo>
                  <a:lnTo>
                    <a:pt x="156" y="17161"/>
                  </a:lnTo>
                  <a:lnTo>
                    <a:pt x="198" y="17163"/>
                  </a:lnTo>
                  <a:lnTo>
                    <a:pt x="174" y="17318"/>
                  </a:lnTo>
                  <a:lnTo>
                    <a:pt x="219" y="17340"/>
                  </a:lnTo>
                  <a:lnTo>
                    <a:pt x="198" y="17385"/>
                  </a:lnTo>
                  <a:lnTo>
                    <a:pt x="150" y="17401"/>
                  </a:lnTo>
                  <a:lnTo>
                    <a:pt x="108" y="17407"/>
                  </a:lnTo>
                  <a:lnTo>
                    <a:pt x="108" y="17450"/>
                  </a:lnTo>
                  <a:lnTo>
                    <a:pt x="89" y="17471"/>
                  </a:lnTo>
                  <a:lnTo>
                    <a:pt x="108" y="17537"/>
                  </a:lnTo>
                  <a:lnTo>
                    <a:pt x="89" y="17539"/>
                  </a:lnTo>
                  <a:lnTo>
                    <a:pt x="43" y="17560"/>
                  </a:lnTo>
                  <a:lnTo>
                    <a:pt x="66" y="17671"/>
                  </a:lnTo>
                  <a:lnTo>
                    <a:pt x="108" y="17692"/>
                  </a:lnTo>
                  <a:lnTo>
                    <a:pt x="153" y="17647"/>
                  </a:lnTo>
                  <a:lnTo>
                    <a:pt x="89" y="17626"/>
                  </a:lnTo>
                  <a:lnTo>
                    <a:pt x="89" y="17581"/>
                  </a:lnTo>
                  <a:lnTo>
                    <a:pt x="127" y="17577"/>
                  </a:lnTo>
                  <a:lnTo>
                    <a:pt x="174" y="17560"/>
                  </a:lnTo>
                  <a:lnTo>
                    <a:pt x="156" y="17516"/>
                  </a:lnTo>
                  <a:lnTo>
                    <a:pt x="153" y="17494"/>
                  </a:lnTo>
                  <a:lnTo>
                    <a:pt x="196" y="17469"/>
                  </a:lnTo>
                  <a:lnTo>
                    <a:pt x="243" y="17427"/>
                  </a:lnTo>
                  <a:lnTo>
                    <a:pt x="305" y="17494"/>
                  </a:lnTo>
                  <a:lnTo>
                    <a:pt x="329" y="17471"/>
                  </a:lnTo>
                  <a:lnTo>
                    <a:pt x="352" y="17492"/>
                  </a:lnTo>
                  <a:lnTo>
                    <a:pt x="392" y="17516"/>
                  </a:lnTo>
                  <a:lnTo>
                    <a:pt x="423" y="17454"/>
                  </a:lnTo>
                  <a:lnTo>
                    <a:pt x="482" y="17385"/>
                  </a:lnTo>
                  <a:lnTo>
                    <a:pt x="505" y="17385"/>
                  </a:lnTo>
                  <a:lnTo>
                    <a:pt x="527" y="17450"/>
                  </a:lnTo>
                  <a:lnTo>
                    <a:pt x="656" y="17471"/>
                  </a:lnTo>
                  <a:lnTo>
                    <a:pt x="637" y="17471"/>
                  </a:lnTo>
                  <a:lnTo>
                    <a:pt x="616" y="17494"/>
                  </a:lnTo>
                  <a:lnTo>
                    <a:pt x="637" y="17560"/>
                  </a:lnTo>
                  <a:lnTo>
                    <a:pt x="616" y="17581"/>
                  </a:lnTo>
                  <a:lnTo>
                    <a:pt x="505" y="17758"/>
                  </a:lnTo>
                  <a:lnTo>
                    <a:pt x="527" y="17781"/>
                  </a:lnTo>
                  <a:lnTo>
                    <a:pt x="572" y="17714"/>
                  </a:lnTo>
                  <a:lnTo>
                    <a:pt x="592" y="17781"/>
                  </a:lnTo>
                  <a:lnTo>
                    <a:pt x="656" y="17781"/>
                  </a:lnTo>
                  <a:lnTo>
                    <a:pt x="674" y="17823"/>
                  </a:lnTo>
                  <a:lnTo>
                    <a:pt x="703" y="17955"/>
                  </a:lnTo>
                  <a:lnTo>
                    <a:pt x="856" y="17976"/>
                  </a:lnTo>
                  <a:lnTo>
                    <a:pt x="907" y="18195"/>
                  </a:lnTo>
                  <a:lnTo>
                    <a:pt x="943" y="18284"/>
                  </a:lnTo>
                  <a:lnTo>
                    <a:pt x="1183" y="18219"/>
                  </a:lnTo>
                  <a:lnTo>
                    <a:pt x="1230" y="18327"/>
                  </a:lnTo>
                  <a:lnTo>
                    <a:pt x="1210" y="18416"/>
                  </a:lnTo>
                  <a:lnTo>
                    <a:pt x="1214" y="18479"/>
                  </a:lnTo>
                  <a:lnTo>
                    <a:pt x="1250" y="18634"/>
                  </a:lnTo>
                  <a:lnTo>
                    <a:pt x="1272" y="18658"/>
                  </a:lnTo>
                  <a:lnTo>
                    <a:pt x="1272" y="18634"/>
                  </a:lnTo>
                  <a:lnTo>
                    <a:pt x="1296" y="18637"/>
                  </a:lnTo>
                  <a:lnTo>
                    <a:pt x="1305" y="18641"/>
                  </a:lnTo>
                  <a:lnTo>
                    <a:pt x="1315" y="18647"/>
                  </a:lnTo>
                  <a:lnTo>
                    <a:pt x="1336" y="18661"/>
                  </a:lnTo>
                  <a:lnTo>
                    <a:pt x="1380" y="18703"/>
                  </a:lnTo>
                  <a:lnTo>
                    <a:pt x="1432" y="18768"/>
                  </a:lnTo>
                  <a:lnTo>
                    <a:pt x="1436" y="18773"/>
                  </a:lnTo>
                  <a:lnTo>
                    <a:pt x="1448" y="18790"/>
                  </a:lnTo>
                  <a:lnTo>
                    <a:pt x="1469" y="18745"/>
                  </a:lnTo>
                  <a:lnTo>
                    <a:pt x="1448" y="18695"/>
                  </a:lnTo>
                  <a:lnTo>
                    <a:pt x="1450" y="18681"/>
                  </a:lnTo>
                  <a:lnTo>
                    <a:pt x="1492" y="18613"/>
                  </a:lnTo>
                  <a:lnTo>
                    <a:pt x="1492" y="18526"/>
                  </a:lnTo>
                  <a:lnTo>
                    <a:pt x="1514" y="18526"/>
                  </a:lnTo>
                  <a:lnTo>
                    <a:pt x="1538" y="18503"/>
                  </a:lnTo>
                  <a:lnTo>
                    <a:pt x="1559" y="18350"/>
                  </a:lnTo>
                  <a:lnTo>
                    <a:pt x="1575" y="18327"/>
                  </a:lnTo>
                  <a:lnTo>
                    <a:pt x="1601" y="18261"/>
                  </a:lnTo>
                  <a:lnTo>
                    <a:pt x="1625" y="18261"/>
                  </a:lnTo>
                  <a:lnTo>
                    <a:pt x="1625" y="18219"/>
                  </a:lnTo>
                  <a:lnTo>
                    <a:pt x="1645" y="18197"/>
                  </a:lnTo>
                  <a:lnTo>
                    <a:pt x="1645" y="18174"/>
                  </a:lnTo>
                  <a:lnTo>
                    <a:pt x="1648" y="18155"/>
                  </a:lnTo>
                  <a:lnTo>
                    <a:pt x="1690" y="18045"/>
                  </a:lnTo>
                  <a:lnTo>
                    <a:pt x="1735" y="18045"/>
                  </a:lnTo>
                  <a:lnTo>
                    <a:pt x="1777" y="17998"/>
                  </a:lnTo>
                  <a:lnTo>
                    <a:pt x="1825" y="17998"/>
                  </a:lnTo>
                  <a:lnTo>
                    <a:pt x="1843" y="18045"/>
                  </a:lnTo>
                  <a:lnTo>
                    <a:pt x="1825" y="18063"/>
                  </a:lnTo>
                  <a:lnTo>
                    <a:pt x="1843" y="18129"/>
                  </a:lnTo>
                  <a:lnTo>
                    <a:pt x="1888" y="18129"/>
                  </a:lnTo>
                  <a:lnTo>
                    <a:pt x="1954" y="18174"/>
                  </a:lnTo>
                  <a:lnTo>
                    <a:pt x="1998" y="18174"/>
                  </a:lnTo>
                  <a:lnTo>
                    <a:pt x="2019" y="18197"/>
                  </a:lnTo>
                  <a:lnTo>
                    <a:pt x="2019" y="18284"/>
                  </a:lnTo>
                  <a:lnTo>
                    <a:pt x="2041" y="18284"/>
                  </a:lnTo>
                  <a:lnTo>
                    <a:pt x="2064" y="18308"/>
                  </a:lnTo>
                  <a:lnTo>
                    <a:pt x="2064" y="18372"/>
                  </a:lnTo>
                  <a:lnTo>
                    <a:pt x="2088" y="18392"/>
                  </a:lnTo>
                  <a:lnTo>
                    <a:pt x="2088" y="18416"/>
                  </a:lnTo>
                  <a:lnTo>
                    <a:pt x="2106" y="18437"/>
                  </a:lnTo>
                  <a:lnTo>
                    <a:pt x="2238" y="18437"/>
                  </a:lnTo>
                  <a:lnTo>
                    <a:pt x="2261" y="18461"/>
                  </a:lnTo>
                  <a:lnTo>
                    <a:pt x="2263" y="18479"/>
                  </a:lnTo>
                  <a:lnTo>
                    <a:pt x="2283" y="18526"/>
                  </a:lnTo>
                  <a:lnTo>
                    <a:pt x="2327" y="18526"/>
                  </a:lnTo>
                  <a:lnTo>
                    <a:pt x="2370" y="18481"/>
                  </a:lnTo>
                  <a:lnTo>
                    <a:pt x="2390" y="18503"/>
                  </a:lnTo>
                  <a:lnTo>
                    <a:pt x="2370" y="18548"/>
                  </a:lnTo>
                  <a:lnTo>
                    <a:pt x="2440" y="18608"/>
                  </a:lnTo>
                  <a:lnTo>
                    <a:pt x="2480" y="18634"/>
                  </a:lnTo>
                  <a:lnTo>
                    <a:pt x="2513" y="18665"/>
                  </a:lnTo>
                  <a:lnTo>
                    <a:pt x="2635" y="18877"/>
                  </a:lnTo>
                  <a:lnTo>
                    <a:pt x="2701" y="18897"/>
                  </a:lnTo>
                  <a:lnTo>
                    <a:pt x="2725" y="18877"/>
                  </a:lnTo>
                  <a:lnTo>
                    <a:pt x="2743" y="18897"/>
                  </a:lnTo>
                  <a:lnTo>
                    <a:pt x="2788" y="18897"/>
                  </a:lnTo>
                  <a:lnTo>
                    <a:pt x="2788" y="18834"/>
                  </a:lnTo>
                  <a:lnTo>
                    <a:pt x="2832" y="18837"/>
                  </a:lnTo>
                  <a:lnTo>
                    <a:pt x="2899" y="18855"/>
                  </a:lnTo>
                  <a:lnTo>
                    <a:pt x="2917" y="18810"/>
                  </a:lnTo>
                  <a:lnTo>
                    <a:pt x="2965" y="18810"/>
                  </a:lnTo>
                  <a:lnTo>
                    <a:pt x="2988" y="18790"/>
                  </a:lnTo>
                  <a:lnTo>
                    <a:pt x="3028" y="18790"/>
                  </a:lnTo>
                  <a:lnTo>
                    <a:pt x="3030" y="18808"/>
                  </a:lnTo>
                  <a:lnTo>
                    <a:pt x="3047" y="18855"/>
                  </a:lnTo>
                  <a:lnTo>
                    <a:pt x="3061" y="18921"/>
                  </a:lnTo>
                  <a:lnTo>
                    <a:pt x="3072" y="18987"/>
                  </a:lnTo>
                  <a:lnTo>
                    <a:pt x="3141" y="19003"/>
                  </a:lnTo>
                  <a:lnTo>
                    <a:pt x="3181" y="19008"/>
                  </a:lnTo>
                  <a:lnTo>
                    <a:pt x="3181" y="18834"/>
                  </a:lnTo>
                  <a:lnTo>
                    <a:pt x="3161" y="18810"/>
                  </a:lnTo>
                  <a:lnTo>
                    <a:pt x="3161" y="18790"/>
                  </a:lnTo>
                  <a:lnTo>
                    <a:pt x="3228" y="18745"/>
                  </a:lnTo>
                  <a:lnTo>
                    <a:pt x="3314" y="18897"/>
                  </a:lnTo>
                  <a:lnTo>
                    <a:pt x="3336" y="18897"/>
                  </a:lnTo>
                  <a:lnTo>
                    <a:pt x="3381" y="18945"/>
                  </a:lnTo>
                  <a:lnTo>
                    <a:pt x="3446" y="18945"/>
                  </a:lnTo>
                  <a:lnTo>
                    <a:pt x="3468" y="18987"/>
                  </a:lnTo>
                  <a:lnTo>
                    <a:pt x="3623" y="18945"/>
                  </a:lnTo>
                  <a:lnTo>
                    <a:pt x="3623" y="18963"/>
                  </a:lnTo>
                  <a:lnTo>
                    <a:pt x="3794" y="18890"/>
                  </a:lnTo>
                  <a:lnTo>
                    <a:pt x="3855" y="18848"/>
                  </a:lnTo>
                  <a:lnTo>
                    <a:pt x="3952" y="18724"/>
                  </a:lnTo>
                  <a:lnTo>
                    <a:pt x="4019" y="18688"/>
                  </a:lnTo>
                  <a:lnTo>
                    <a:pt x="4215" y="18613"/>
                  </a:lnTo>
                  <a:lnTo>
                    <a:pt x="4215" y="18634"/>
                  </a:lnTo>
                  <a:lnTo>
                    <a:pt x="4279" y="18608"/>
                  </a:lnTo>
                  <a:lnTo>
                    <a:pt x="4344" y="18570"/>
                  </a:lnTo>
                  <a:lnTo>
                    <a:pt x="4372" y="18526"/>
                  </a:lnTo>
                  <a:lnTo>
                    <a:pt x="4392" y="18503"/>
                  </a:lnTo>
                  <a:lnTo>
                    <a:pt x="4544" y="18437"/>
                  </a:lnTo>
                  <a:lnTo>
                    <a:pt x="4612" y="18498"/>
                  </a:lnTo>
                  <a:lnTo>
                    <a:pt x="4694" y="18548"/>
                  </a:lnTo>
                  <a:lnTo>
                    <a:pt x="4784" y="18503"/>
                  </a:lnTo>
                  <a:lnTo>
                    <a:pt x="4761" y="18461"/>
                  </a:lnTo>
                  <a:lnTo>
                    <a:pt x="4808" y="18421"/>
                  </a:lnTo>
                  <a:lnTo>
                    <a:pt x="4827" y="18405"/>
                  </a:lnTo>
                  <a:lnTo>
                    <a:pt x="4850" y="18392"/>
                  </a:lnTo>
                  <a:lnTo>
                    <a:pt x="4868" y="18426"/>
                  </a:lnTo>
                  <a:lnTo>
                    <a:pt x="4876" y="18443"/>
                  </a:lnTo>
                  <a:lnTo>
                    <a:pt x="4885" y="18463"/>
                  </a:lnTo>
                  <a:lnTo>
                    <a:pt x="4915" y="18570"/>
                  </a:lnTo>
                  <a:lnTo>
                    <a:pt x="4939" y="18592"/>
                  </a:lnTo>
                  <a:lnTo>
                    <a:pt x="4939" y="18701"/>
                  </a:lnTo>
                  <a:lnTo>
                    <a:pt x="4941" y="18724"/>
                  </a:lnTo>
                  <a:lnTo>
                    <a:pt x="4963" y="18761"/>
                  </a:lnTo>
                  <a:lnTo>
                    <a:pt x="5092" y="18897"/>
                  </a:lnTo>
                  <a:lnTo>
                    <a:pt x="5134" y="18897"/>
                  </a:lnTo>
                  <a:lnTo>
                    <a:pt x="5268" y="19097"/>
                  </a:lnTo>
                  <a:lnTo>
                    <a:pt x="5355" y="19097"/>
                  </a:lnTo>
                  <a:lnTo>
                    <a:pt x="5355" y="19030"/>
                  </a:lnTo>
                  <a:lnTo>
                    <a:pt x="5442" y="19030"/>
                  </a:lnTo>
                  <a:lnTo>
                    <a:pt x="5442" y="18987"/>
                  </a:lnTo>
                  <a:lnTo>
                    <a:pt x="5510" y="18987"/>
                  </a:lnTo>
                  <a:lnTo>
                    <a:pt x="5532" y="18963"/>
                  </a:lnTo>
                  <a:lnTo>
                    <a:pt x="5552" y="18963"/>
                  </a:lnTo>
                  <a:lnTo>
                    <a:pt x="5552" y="19008"/>
                  </a:lnTo>
                  <a:lnTo>
                    <a:pt x="5728" y="19053"/>
                  </a:lnTo>
                  <a:lnTo>
                    <a:pt x="5750" y="18945"/>
                  </a:lnTo>
                  <a:lnTo>
                    <a:pt x="5795" y="18897"/>
                  </a:lnTo>
                  <a:lnTo>
                    <a:pt x="5816" y="18810"/>
                  </a:lnTo>
                  <a:lnTo>
                    <a:pt x="5924" y="18810"/>
                  </a:lnTo>
                  <a:lnTo>
                    <a:pt x="5903" y="18701"/>
                  </a:lnTo>
                  <a:lnTo>
                    <a:pt x="5992" y="18634"/>
                  </a:lnTo>
                  <a:lnTo>
                    <a:pt x="6037" y="18766"/>
                  </a:lnTo>
                  <a:lnTo>
                    <a:pt x="6166" y="18810"/>
                  </a:lnTo>
                  <a:lnTo>
                    <a:pt x="6210" y="18745"/>
                  </a:lnTo>
                  <a:lnTo>
                    <a:pt x="6255" y="18766"/>
                  </a:lnTo>
                  <a:lnTo>
                    <a:pt x="6300" y="18681"/>
                  </a:lnTo>
                  <a:lnTo>
                    <a:pt x="6387" y="18724"/>
                  </a:lnTo>
                  <a:lnTo>
                    <a:pt x="6300" y="18790"/>
                  </a:lnTo>
                  <a:lnTo>
                    <a:pt x="6321" y="18855"/>
                  </a:lnTo>
                  <a:lnTo>
                    <a:pt x="6232" y="18897"/>
                  </a:lnTo>
                  <a:lnTo>
                    <a:pt x="6474" y="19208"/>
                  </a:lnTo>
                  <a:lnTo>
                    <a:pt x="6584" y="19208"/>
                  </a:lnTo>
                  <a:lnTo>
                    <a:pt x="6584" y="19250"/>
                  </a:lnTo>
                  <a:lnTo>
                    <a:pt x="6563" y="19271"/>
                  </a:lnTo>
                  <a:lnTo>
                    <a:pt x="6563" y="19316"/>
                  </a:lnTo>
                  <a:lnTo>
                    <a:pt x="6629" y="19382"/>
                  </a:lnTo>
                  <a:lnTo>
                    <a:pt x="6759" y="19382"/>
                  </a:lnTo>
                  <a:lnTo>
                    <a:pt x="6782" y="19424"/>
                  </a:lnTo>
                  <a:lnTo>
                    <a:pt x="6826" y="19403"/>
                  </a:lnTo>
                  <a:lnTo>
                    <a:pt x="6826" y="19448"/>
                  </a:lnTo>
                  <a:lnTo>
                    <a:pt x="6803" y="19471"/>
                  </a:lnTo>
                  <a:lnTo>
                    <a:pt x="6848" y="19600"/>
                  </a:lnTo>
                  <a:lnTo>
                    <a:pt x="6892" y="19600"/>
                  </a:lnTo>
                  <a:lnTo>
                    <a:pt x="6913" y="19624"/>
                  </a:lnTo>
                  <a:lnTo>
                    <a:pt x="6913" y="19645"/>
                  </a:lnTo>
                  <a:lnTo>
                    <a:pt x="7022" y="19711"/>
                  </a:lnTo>
                  <a:lnTo>
                    <a:pt x="7045" y="19797"/>
                  </a:lnTo>
                  <a:lnTo>
                    <a:pt x="7090" y="19797"/>
                  </a:lnTo>
                  <a:lnTo>
                    <a:pt x="7111" y="19887"/>
                  </a:lnTo>
                  <a:lnTo>
                    <a:pt x="7155" y="19864"/>
                  </a:lnTo>
                  <a:lnTo>
                    <a:pt x="7219" y="19887"/>
                  </a:lnTo>
                  <a:lnTo>
                    <a:pt x="7395" y="19779"/>
                  </a:lnTo>
                  <a:lnTo>
                    <a:pt x="7464" y="19797"/>
                  </a:lnTo>
                  <a:lnTo>
                    <a:pt x="7537" y="19695"/>
                  </a:lnTo>
                  <a:lnTo>
                    <a:pt x="7543" y="19686"/>
                  </a:lnTo>
                  <a:lnTo>
                    <a:pt x="7552" y="19680"/>
                  </a:lnTo>
                  <a:lnTo>
                    <a:pt x="7561" y="19676"/>
                  </a:lnTo>
                  <a:lnTo>
                    <a:pt x="7574" y="19675"/>
                  </a:lnTo>
                  <a:lnTo>
                    <a:pt x="7769" y="19666"/>
                  </a:lnTo>
                  <a:lnTo>
                    <a:pt x="7814" y="19624"/>
                  </a:lnTo>
                  <a:lnTo>
                    <a:pt x="7837" y="19624"/>
                  </a:lnTo>
                  <a:lnTo>
                    <a:pt x="7857" y="19600"/>
                  </a:lnTo>
                  <a:lnTo>
                    <a:pt x="7857" y="19579"/>
                  </a:lnTo>
                  <a:lnTo>
                    <a:pt x="7922" y="19535"/>
                  </a:lnTo>
                  <a:lnTo>
                    <a:pt x="7922" y="19513"/>
                  </a:lnTo>
                  <a:lnTo>
                    <a:pt x="7857" y="19513"/>
                  </a:lnTo>
                  <a:lnTo>
                    <a:pt x="7880" y="19490"/>
                  </a:lnTo>
                  <a:lnTo>
                    <a:pt x="7884" y="19448"/>
                  </a:lnTo>
                  <a:lnTo>
                    <a:pt x="7903" y="19382"/>
                  </a:lnTo>
                  <a:lnTo>
                    <a:pt x="7880" y="19382"/>
                  </a:lnTo>
                  <a:lnTo>
                    <a:pt x="7857" y="19361"/>
                  </a:lnTo>
                  <a:lnTo>
                    <a:pt x="7837" y="19361"/>
                  </a:lnTo>
                  <a:lnTo>
                    <a:pt x="7837" y="19292"/>
                  </a:lnTo>
                  <a:lnTo>
                    <a:pt x="7946" y="19226"/>
                  </a:lnTo>
                  <a:lnTo>
                    <a:pt x="8077" y="19208"/>
                  </a:lnTo>
                  <a:lnTo>
                    <a:pt x="8059" y="19161"/>
                  </a:lnTo>
                  <a:lnTo>
                    <a:pt x="8055" y="19139"/>
                  </a:lnTo>
                  <a:lnTo>
                    <a:pt x="8055" y="19097"/>
                  </a:lnTo>
                  <a:lnTo>
                    <a:pt x="8077" y="19074"/>
                  </a:lnTo>
                  <a:lnTo>
                    <a:pt x="8077" y="19008"/>
                  </a:lnTo>
                  <a:lnTo>
                    <a:pt x="8119" y="19008"/>
                  </a:lnTo>
                  <a:lnTo>
                    <a:pt x="8146" y="19030"/>
                  </a:lnTo>
                  <a:lnTo>
                    <a:pt x="8186" y="19053"/>
                  </a:lnTo>
                  <a:lnTo>
                    <a:pt x="8209" y="19008"/>
                  </a:lnTo>
                  <a:lnTo>
                    <a:pt x="8186" y="18987"/>
                  </a:lnTo>
                  <a:lnTo>
                    <a:pt x="8295" y="18945"/>
                  </a:lnTo>
                  <a:lnTo>
                    <a:pt x="8315" y="18910"/>
                  </a:lnTo>
                  <a:lnTo>
                    <a:pt x="8340" y="18877"/>
                  </a:lnTo>
                  <a:lnTo>
                    <a:pt x="8253" y="18745"/>
                  </a:lnTo>
                  <a:lnTo>
                    <a:pt x="8143" y="18766"/>
                  </a:lnTo>
                  <a:lnTo>
                    <a:pt x="8119" y="18724"/>
                  </a:lnTo>
                  <a:lnTo>
                    <a:pt x="8143" y="18701"/>
                  </a:lnTo>
                  <a:lnTo>
                    <a:pt x="8199" y="18534"/>
                  </a:lnTo>
                  <a:lnTo>
                    <a:pt x="8230" y="18416"/>
                  </a:lnTo>
                  <a:lnTo>
                    <a:pt x="8209" y="18392"/>
                  </a:lnTo>
                  <a:lnTo>
                    <a:pt x="8253" y="18152"/>
                  </a:lnTo>
                  <a:lnTo>
                    <a:pt x="8295" y="18129"/>
                  </a:lnTo>
                  <a:lnTo>
                    <a:pt x="8340" y="17910"/>
                  </a:lnTo>
                  <a:lnTo>
                    <a:pt x="8364" y="17910"/>
                  </a:lnTo>
                  <a:lnTo>
                    <a:pt x="8340" y="17800"/>
                  </a:lnTo>
                  <a:lnTo>
                    <a:pt x="8275" y="17823"/>
                  </a:lnTo>
                  <a:lnTo>
                    <a:pt x="8166" y="17781"/>
                  </a:lnTo>
                  <a:lnTo>
                    <a:pt x="8186" y="17734"/>
                  </a:lnTo>
                  <a:lnTo>
                    <a:pt x="8253" y="17714"/>
                  </a:lnTo>
                  <a:lnTo>
                    <a:pt x="8275" y="17671"/>
                  </a:lnTo>
                  <a:lnTo>
                    <a:pt x="8319" y="17671"/>
                  </a:lnTo>
                  <a:lnTo>
                    <a:pt x="8340" y="17581"/>
                  </a:lnTo>
                  <a:lnTo>
                    <a:pt x="8383" y="17537"/>
                  </a:lnTo>
                  <a:lnTo>
                    <a:pt x="8383" y="17494"/>
                  </a:lnTo>
                  <a:lnTo>
                    <a:pt x="8143" y="17494"/>
                  </a:lnTo>
                  <a:lnTo>
                    <a:pt x="8155" y="17410"/>
                  </a:lnTo>
                  <a:lnTo>
                    <a:pt x="8186" y="17318"/>
                  </a:lnTo>
                  <a:lnTo>
                    <a:pt x="8173" y="17251"/>
                  </a:lnTo>
                  <a:lnTo>
                    <a:pt x="8159" y="17187"/>
                  </a:lnTo>
                  <a:lnTo>
                    <a:pt x="8139" y="17149"/>
                  </a:lnTo>
                  <a:lnTo>
                    <a:pt x="8093" y="17090"/>
                  </a:lnTo>
                  <a:lnTo>
                    <a:pt x="8064" y="17038"/>
                  </a:lnTo>
                  <a:lnTo>
                    <a:pt x="8037" y="16987"/>
                  </a:lnTo>
                  <a:lnTo>
                    <a:pt x="8011" y="16934"/>
                  </a:lnTo>
                  <a:lnTo>
                    <a:pt x="7990" y="16881"/>
                  </a:lnTo>
                  <a:lnTo>
                    <a:pt x="8011" y="16858"/>
                  </a:lnTo>
                  <a:lnTo>
                    <a:pt x="7990" y="16836"/>
                  </a:lnTo>
                  <a:lnTo>
                    <a:pt x="7966" y="16836"/>
                  </a:lnTo>
                  <a:lnTo>
                    <a:pt x="7903" y="16769"/>
                  </a:lnTo>
                  <a:lnTo>
                    <a:pt x="7966" y="16660"/>
                  </a:lnTo>
                  <a:lnTo>
                    <a:pt x="7966" y="16636"/>
                  </a:lnTo>
                  <a:lnTo>
                    <a:pt x="8166" y="16418"/>
                  </a:lnTo>
                  <a:lnTo>
                    <a:pt x="8186" y="16418"/>
                  </a:lnTo>
                  <a:lnTo>
                    <a:pt x="8209" y="16353"/>
                  </a:lnTo>
                  <a:lnTo>
                    <a:pt x="8230" y="16353"/>
                  </a:lnTo>
                  <a:lnTo>
                    <a:pt x="8275" y="16395"/>
                  </a:lnTo>
                  <a:lnTo>
                    <a:pt x="8322" y="16376"/>
                  </a:lnTo>
                  <a:lnTo>
                    <a:pt x="8406" y="16353"/>
                  </a:lnTo>
                  <a:lnTo>
                    <a:pt x="8451" y="16529"/>
                  </a:lnTo>
                  <a:lnTo>
                    <a:pt x="8672" y="16594"/>
                  </a:lnTo>
                  <a:lnTo>
                    <a:pt x="8717" y="16552"/>
                  </a:lnTo>
                  <a:lnTo>
                    <a:pt x="8725" y="16545"/>
                  </a:lnTo>
                  <a:lnTo>
                    <a:pt x="8735" y="16542"/>
                  </a:lnTo>
                  <a:lnTo>
                    <a:pt x="8745" y="16539"/>
                  </a:lnTo>
                  <a:lnTo>
                    <a:pt x="8757" y="16540"/>
                  </a:lnTo>
                  <a:lnTo>
                    <a:pt x="8867" y="16550"/>
                  </a:lnTo>
                  <a:lnTo>
                    <a:pt x="8935" y="16505"/>
                  </a:lnTo>
                  <a:lnTo>
                    <a:pt x="8891" y="16395"/>
                  </a:lnTo>
                  <a:lnTo>
                    <a:pt x="8957" y="16329"/>
                  </a:lnTo>
                  <a:lnTo>
                    <a:pt x="9086" y="16374"/>
                  </a:lnTo>
                  <a:lnTo>
                    <a:pt x="9153" y="16329"/>
                  </a:lnTo>
                  <a:lnTo>
                    <a:pt x="9130" y="16242"/>
                  </a:lnTo>
                  <a:lnTo>
                    <a:pt x="9153" y="16220"/>
                  </a:lnTo>
                  <a:lnTo>
                    <a:pt x="9153" y="16176"/>
                  </a:lnTo>
                  <a:lnTo>
                    <a:pt x="9220" y="16220"/>
                  </a:lnTo>
                  <a:lnTo>
                    <a:pt x="9241" y="16263"/>
                  </a:lnTo>
                  <a:lnTo>
                    <a:pt x="9264" y="16263"/>
                  </a:lnTo>
                  <a:lnTo>
                    <a:pt x="9283" y="16242"/>
                  </a:lnTo>
                  <a:lnTo>
                    <a:pt x="9264" y="16131"/>
                  </a:lnTo>
                  <a:lnTo>
                    <a:pt x="9328" y="15978"/>
                  </a:lnTo>
                  <a:lnTo>
                    <a:pt x="9373" y="15958"/>
                  </a:lnTo>
                  <a:lnTo>
                    <a:pt x="9373" y="15913"/>
                  </a:lnTo>
                  <a:lnTo>
                    <a:pt x="9415" y="15909"/>
                  </a:lnTo>
                  <a:lnTo>
                    <a:pt x="9462" y="15891"/>
                  </a:lnTo>
                  <a:lnTo>
                    <a:pt x="9528" y="15913"/>
                  </a:lnTo>
                  <a:lnTo>
                    <a:pt x="9549" y="15869"/>
                  </a:lnTo>
                  <a:lnTo>
                    <a:pt x="9528" y="15847"/>
                  </a:lnTo>
                  <a:lnTo>
                    <a:pt x="9549" y="15826"/>
                  </a:lnTo>
                  <a:lnTo>
                    <a:pt x="9591" y="15847"/>
                  </a:lnTo>
                  <a:lnTo>
                    <a:pt x="9615" y="15826"/>
                  </a:lnTo>
                  <a:lnTo>
                    <a:pt x="9657" y="15822"/>
                  </a:lnTo>
                  <a:lnTo>
                    <a:pt x="9702" y="15802"/>
                  </a:lnTo>
                  <a:lnTo>
                    <a:pt x="9725" y="15826"/>
                  </a:lnTo>
                  <a:lnTo>
                    <a:pt x="9680" y="15869"/>
                  </a:lnTo>
                  <a:lnTo>
                    <a:pt x="9680" y="15913"/>
                  </a:lnTo>
                  <a:lnTo>
                    <a:pt x="9570" y="15936"/>
                  </a:lnTo>
                  <a:lnTo>
                    <a:pt x="9570" y="15978"/>
                  </a:lnTo>
                  <a:lnTo>
                    <a:pt x="9615" y="15978"/>
                  </a:lnTo>
                  <a:lnTo>
                    <a:pt x="9638" y="15936"/>
                  </a:lnTo>
                  <a:lnTo>
                    <a:pt x="9680" y="15936"/>
                  </a:lnTo>
                  <a:lnTo>
                    <a:pt x="9702" y="15978"/>
                  </a:lnTo>
                  <a:lnTo>
                    <a:pt x="9725" y="15958"/>
                  </a:lnTo>
                  <a:lnTo>
                    <a:pt x="9744" y="15934"/>
                  </a:lnTo>
                  <a:lnTo>
                    <a:pt x="9767" y="15891"/>
                  </a:lnTo>
                  <a:lnTo>
                    <a:pt x="9791" y="15891"/>
                  </a:lnTo>
                  <a:lnTo>
                    <a:pt x="9791" y="15958"/>
                  </a:lnTo>
                  <a:lnTo>
                    <a:pt x="9835" y="15737"/>
                  </a:lnTo>
                  <a:lnTo>
                    <a:pt x="9725" y="15695"/>
                  </a:lnTo>
                  <a:lnTo>
                    <a:pt x="9748" y="15653"/>
                  </a:lnTo>
                  <a:lnTo>
                    <a:pt x="9791" y="15605"/>
                  </a:lnTo>
                  <a:lnTo>
                    <a:pt x="9855" y="15605"/>
                  </a:lnTo>
                  <a:lnTo>
                    <a:pt x="9878" y="15629"/>
                  </a:lnTo>
                  <a:lnTo>
                    <a:pt x="9920" y="15605"/>
                  </a:lnTo>
                  <a:lnTo>
                    <a:pt x="9920" y="15562"/>
                  </a:lnTo>
                  <a:lnTo>
                    <a:pt x="9725" y="15518"/>
                  </a:lnTo>
                  <a:lnTo>
                    <a:pt x="9767" y="15342"/>
                  </a:lnTo>
                  <a:lnTo>
                    <a:pt x="9702" y="15342"/>
                  </a:lnTo>
                  <a:lnTo>
                    <a:pt x="9702" y="15363"/>
                  </a:lnTo>
                  <a:lnTo>
                    <a:pt x="9638" y="15342"/>
                  </a:lnTo>
                  <a:lnTo>
                    <a:pt x="9638" y="15255"/>
                  </a:lnTo>
                  <a:lnTo>
                    <a:pt x="9657" y="15231"/>
                  </a:lnTo>
                  <a:lnTo>
                    <a:pt x="9680" y="15211"/>
                  </a:lnTo>
                  <a:lnTo>
                    <a:pt x="9702" y="15211"/>
                  </a:lnTo>
                  <a:lnTo>
                    <a:pt x="9702" y="15124"/>
                  </a:lnTo>
                  <a:lnTo>
                    <a:pt x="9725" y="15100"/>
                  </a:lnTo>
                  <a:lnTo>
                    <a:pt x="9680" y="15079"/>
                  </a:lnTo>
                  <a:lnTo>
                    <a:pt x="9702" y="14991"/>
                  </a:lnTo>
                  <a:lnTo>
                    <a:pt x="9638" y="14926"/>
                  </a:lnTo>
                  <a:lnTo>
                    <a:pt x="9549" y="14926"/>
                  </a:lnTo>
                  <a:lnTo>
                    <a:pt x="9528" y="14884"/>
                  </a:lnTo>
                  <a:lnTo>
                    <a:pt x="9591" y="14860"/>
                  </a:lnTo>
                  <a:lnTo>
                    <a:pt x="9591" y="14837"/>
                  </a:lnTo>
                  <a:lnTo>
                    <a:pt x="9528" y="14837"/>
                  </a:lnTo>
                  <a:lnTo>
                    <a:pt x="9555" y="14512"/>
                  </a:lnTo>
                  <a:lnTo>
                    <a:pt x="9591" y="14421"/>
                  </a:lnTo>
                  <a:lnTo>
                    <a:pt x="9657" y="14113"/>
                  </a:lnTo>
                  <a:lnTo>
                    <a:pt x="9570" y="14092"/>
                  </a:lnTo>
                  <a:lnTo>
                    <a:pt x="9591" y="14002"/>
                  </a:lnTo>
                  <a:lnTo>
                    <a:pt x="9591" y="13850"/>
                  </a:lnTo>
                  <a:lnTo>
                    <a:pt x="9680" y="13763"/>
                  </a:lnTo>
                  <a:lnTo>
                    <a:pt x="9702" y="13586"/>
                  </a:lnTo>
                  <a:lnTo>
                    <a:pt x="9746" y="13586"/>
                  </a:lnTo>
                  <a:lnTo>
                    <a:pt x="9767" y="13652"/>
                  </a:lnTo>
                  <a:lnTo>
                    <a:pt x="9812" y="13664"/>
                  </a:lnTo>
                  <a:lnTo>
                    <a:pt x="9878" y="13652"/>
                  </a:lnTo>
                  <a:lnTo>
                    <a:pt x="9878" y="13608"/>
                  </a:lnTo>
                  <a:lnTo>
                    <a:pt x="9855" y="13608"/>
                  </a:lnTo>
                  <a:lnTo>
                    <a:pt x="9873" y="13521"/>
                  </a:lnTo>
                  <a:lnTo>
                    <a:pt x="9889" y="13368"/>
                  </a:lnTo>
                  <a:lnTo>
                    <a:pt x="9878" y="13302"/>
                  </a:lnTo>
                  <a:lnTo>
                    <a:pt x="9920" y="13302"/>
                  </a:lnTo>
                  <a:lnTo>
                    <a:pt x="9920" y="13257"/>
                  </a:lnTo>
                  <a:lnTo>
                    <a:pt x="9964" y="13212"/>
                  </a:lnTo>
                  <a:lnTo>
                    <a:pt x="9964" y="13279"/>
                  </a:lnTo>
                  <a:lnTo>
                    <a:pt x="10141" y="13279"/>
                  </a:lnTo>
                  <a:lnTo>
                    <a:pt x="10164" y="13302"/>
                  </a:lnTo>
                  <a:lnTo>
                    <a:pt x="10602" y="13302"/>
                  </a:lnTo>
                  <a:lnTo>
                    <a:pt x="10626" y="13344"/>
                  </a:lnTo>
                  <a:lnTo>
                    <a:pt x="10602" y="13344"/>
                  </a:lnTo>
                  <a:lnTo>
                    <a:pt x="10602" y="13412"/>
                  </a:lnTo>
                  <a:lnTo>
                    <a:pt x="10646" y="13455"/>
                  </a:lnTo>
                  <a:lnTo>
                    <a:pt x="10649" y="13565"/>
                  </a:lnTo>
                  <a:lnTo>
                    <a:pt x="10668" y="13697"/>
                  </a:lnTo>
                  <a:lnTo>
                    <a:pt x="10733" y="13723"/>
                  </a:lnTo>
                  <a:lnTo>
                    <a:pt x="10802" y="13763"/>
                  </a:lnTo>
                  <a:lnTo>
                    <a:pt x="10865" y="13739"/>
                  </a:lnTo>
                  <a:lnTo>
                    <a:pt x="11415" y="13081"/>
                  </a:lnTo>
                  <a:lnTo>
                    <a:pt x="11481" y="13081"/>
                  </a:lnTo>
                  <a:lnTo>
                    <a:pt x="11568" y="12599"/>
                  </a:lnTo>
                  <a:lnTo>
                    <a:pt x="11262" y="12534"/>
                  </a:lnTo>
                  <a:lnTo>
                    <a:pt x="11262" y="12336"/>
                  </a:lnTo>
                  <a:lnTo>
                    <a:pt x="11173" y="12357"/>
                  </a:lnTo>
                  <a:lnTo>
                    <a:pt x="11128" y="12312"/>
                  </a:lnTo>
                  <a:lnTo>
                    <a:pt x="11151" y="12292"/>
                  </a:lnTo>
                  <a:lnTo>
                    <a:pt x="11107" y="12202"/>
                  </a:lnTo>
                  <a:lnTo>
                    <a:pt x="11084" y="12202"/>
                  </a:lnTo>
                  <a:lnTo>
                    <a:pt x="11065" y="12160"/>
                  </a:lnTo>
                  <a:lnTo>
                    <a:pt x="11084" y="12139"/>
                  </a:lnTo>
                  <a:lnTo>
                    <a:pt x="11042" y="12070"/>
                  </a:lnTo>
                  <a:lnTo>
                    <a:pt x="11042" y="12005"/>
                  </a:lnTo>
                  <a:lnTo>
                    <a:pt x="11065" y="12005"/>
                  </a:lnTo>
                  <a:lnTo>
                    <a:pt x="11018" y="11963"/>
                  </a:lnTo>
                  <a:lnTo>
                    <a:pt x="11042" y="11918"/>
                  </a:lnTo>
                  <a:lnTo>
                    <a:pt x="11018" y="11876"/>
                  </a:lnTo>
                  <a:lnTo>
                    <a:pt x="10999" y="11876"/>
                  </a:lnTo>
                  <a:lnTo>
                    <a:pt x="10933" y="11831"/>
                  </a:lnTo>
                  <a:lnTo>
                    <a:pt x="10910" y="11807"/>
                  </a:lnTo>
                  <a:lnTo>
                    <a:pt x="10910" y="11741"/>
                  </a:lnTo>
                  <a:lnTo>
                    <a:pt x="10999" y="11676"/>
                  </a:lnTo>
                  <a:lnTo>
                    <a:pt x="11042" y="11723"/>
                  </a:lnTo>
                  <a:lnTo>
                    <a:pt x="11107" y="11634"/>
                  </a:lnTo>
                  <a:lnTo>
                    <a:pt x="11065" y="11478"/>
                  </a:lnTo>
                  <a:lnTo>
                    <a:pt x="11218" y="11305"/>
                  </a:lnTo>
                  <a:lnTo>
                    <a:pt x="11281" y="11325"/>
                  </a:lnTo>
                  <a:lnTo>
                    <a:pt x="11328" y="11171"/>
                  </a:lnTo>
                  <a:lnTo>
                    <a:pt x="11371" y="11171"/>
                  </a:lnTo>
                  <a:lnTo>
                    <a:pt x="11391" y="10996"/>
                  </a:lnTo>
                  <a:lnTo>
                    <a:pt x="11481" y="11041"/>
                  </a:lnTo>
                  <a:lnTo>
                    <a:pt x="11526" y="10886"/>
                  </a:lnTo>
                  <a:lnTo>
                    <a:pt x="11613" y="10907"/>
                  </a:lnTo>
                  <a:lnTo>
                    <a:pt x="11633" y="10733"/>
                  </a:lnTo>
                  <a:lnTo>
                    <a:pt x="12097" y="10800"/>
                  </a:lnTo>
                  <a:lnTo>
                    <a:pt x="12029" y="10689"/>
                  </a:lnTo>
                  <a:lnTo>
                    <a:pt x="12182" y="10733"/>
                  </a:lnTo>
                  <a:lnTo>
                    <a:pt x="12205" y="10602"/>
                  </a:lnTo>
                  <a:lnTo>
                    <a:pt x="12226" y="10602"/>
                  </a:lnTo>
                  <a:lnTo>
                    <a:pt x="12226" y="10536"/>
                  </a:lnTo>
                  <a:lnTo>
                    <a:pt x="12360" y="10491"/>
                  </a:lnTo>
                  <a:lnTo>
                    <a:pt x="12337" y="10425"/>
                  </a:lnTo>
                  <a:lnTo>
                    <a:pt x="12377" y="10315"/>
                  </a:lnTo>
                  <a:lnTo>
                    <a:pt x="12402" y="10118"/>
                  </a:lnTo>
                  <a:lnTo>
                    <a:pt x="12471" y="10104"/>
                  </a:lnTo>
                  <a:lnTo>
                    <a:pt x="12600" y="10096"/>
                  </a:lnTo>
                  <a:lnTo>
                    <a:pt x="12753" y="9878"/>
                  </a:lnTo>
                  <a:lnTo>
                    <a:pt x="12624" y="9393"/>
                  </a:lnTo>
                  <a:lnTo>
                    <a:pt x="12600" y="8888"/>
                  </a:lnTo>
                  <a:lnTo>
                    <a:pt x="12511" y="8868"/>
                  </a:lnTo>
                  <a:lnTo>
                    <a:pt x="12402" y="8955"/>
                  </a:lnTo>
                  <a:lnTo>
                    <a:pt x="12382" y="8955"/>
                  </a:lnTo>
                  <a:lnTo>
                    <a:pt x="12337" y="8910"/>
                  </a:lnTo>
                  <a:lnTo>
                    <a:pt x="12337" y="8888"/>
                  </a:lnTo>
                  <a:lnTo>
                    <a:pt x="12271" y="8879"/>
                  </a:lnTo>
                  <a:lnTo>
                    <a:pt x="12073" y="8888"/>
                  </a:lnTo>
                  <a:lnTo>
                    <a:pt x="12029" y="8646"/>
                  </a:lnTo>
                  <a:lnTo>
                    <a:pt x="11942" y="8670"/>
                  </a:lnTo>
                  <a:lnTo>
                    <a:pt x="11876" y="8362"/>
                  </a:lnTo>
                  <a:lnTo>
                    <a:pt x="11900" y="8362"/>
                  </a:lnTo>
                  <a:lnTo>
                    <a:pt x="11876" y="8122"/>
                  </a:lnTo>
                  <a:lnTo>
                    <a:pt x="12053" y="8077"/>
                  </a:lnTo>
                  <a:lnTo>
                    <a:pt x="12073" y="8012"/>
                  </a:lnTo>
                  <a:lnTo>
                    <a:pt x="12118" y="7990"/>
                  </a:lnTo>
                  <a:lnTo>
                    <a:pt x="12139" y="7901"/>
                  </a:lnTo>
                  <a:lnTo>
                    <a:pt x="12089" y="7848"/>
                  </a:lnTo>
                  <a:lnTo>
                    <a:pt x="12042" y="7810"/>
                  </a:lnTo>
                  <a:lnTo>
                    <a:pt x="11996" y="7774"/>
                  </a:lnTo>
                  <a:lnTo>
                    <a:pt x="11948" y="7738"/>
                  </a:lnTo>
                  <a:lnTo>
                    <a:pt x="11900" y="7704"/>
                  </a:lnTo>
                  <a:lnTo>
                    <a:pt x="12097" y="7090"/>
                  </a:lnTo>
                  <a:lnTo>
                    <a:pt x="11784" y="6903"/>
                  </a:lnTo>
                  <a:lnTo>
                    <a:pt x="11720" y="6873"/>
                  </a:lnTo>
                  <a:lnTo>
                    <a:pt x="11688" y="6860"/>
                  </a:lnTo>
                  <a:lnTo>
                    <a:pt x="11655" y="6849"/>
                  </a:lnTo>
                  <a:lnTo>
                    <a:pt x="11633" y="6761"/>
                  </a:lnTo>
                  <a:lnTo>
                    <a:pt x="11613" y="6741"/>
                  </a:lnTo>
                  <a:lnTo>
                    <a:pt x="11151" y="6719"/>
                  </a:lnTo>
                  <a:lnTo>
                    <a:pt x="10999" y="6609"/>
                  </a:lnTo>
                  <a:lnTo>
                    <a:pt x="10975" y="6609"/>
                  </a:lnTo>
                  <a:lnTo>
                    <a:pt x="10844" y="6456"/>
                  </a:lnTo>
                  <a:lnTo>
                    <a:pt x="10778" y="6214"/>
                  </a:lnTo>
                  <a:lnTo>
                    <a:pt x="10646" y="5927"/>
                  </a:lnTo>
                  <a:lnTo>
                    <a:pt x="10470" y="5820"/>
                  </a:lnTo>
                  <a:lnTo>
                    <a:pt x="10381" y="5831"/>
                  </a:lnTo>
                  <a:lnTo>
                    <a:pt x="10273" y="5820"/>
                  </a:lnTo>
                  <a:lnTo>
                    <a:pt x="10373" y="5378"/>
                  </a:lnTo>
                  <a:lnTo>
                    <a:pt x="10392" y="5290"/>
                  </a:lnTo>
                  <a:lnTo>
                    <a:pt x="10396" y="5267"/>
                  </a:lnTo>
                  <a:lnTo>
                    <a:pt x="10398" y="5256"/>
                  </a:lnTo>
                  <a:lnTo>
                    <a:pt x="10401" y="5246"/>
                  </a:lnTo>
                  <a:lnTo>
                    <a:pt x="10411" y="5203"/>
                  </a:lnTo>
                  <a:lnTo>
                    <a:pt x="10429" y="5114"/>
                  </a:lnTo>
                  <a:lnTo>
                    <a:pt x="10437" y="5070"/>
                  </a:lnTo>
                  <a:lnTo>
                    <a:pt x="10446" y="5027"/>
                  </a:lnTo>
                  <a:lnTo>
                    <a:pt x="10491" y="4764"/>
                  </a:lnTo>
                  <a:lnTo>
                    <a:pt x="10778" y="4829"/>
                  </a:lnTo>
                  <a:lnTo>
                    <a:pt x="10955" y="4169"/>
                  </a:lnTo>
                  <a:lnTo>
                    <a:pt x="11151" y="4215"/>
                  </a:lnTo>
                  <a:lnTo>
                    <a:pt x="11239" y="3864"/>
                  </a:lnTo>
                  <a:lnTo>
                    <a:pt x="11568" y="3906"/>
                  </a:lnTo>
                  <a:lnTo>
                    <a:pt x="11502" y="3624"/>
                  </a:lnTo>
                  <a:lnTo>
                    <a:pt x="11526" y="3603"/>
                  </a:lnTo>
                  <a:lnTo>
                    <a:pt x="11568" y="3580"/>
                  </a:lnTo>
                  <a:lnTo>
                    <a:pt x="11713" y="3030"/>
                  </a:lnTo>
                  <a:lnTo>
                    <a:pt x="11728" y="2899"/>
                  </a:lnTo>
                  <a:lnTo>
                    <a:pt x="11753" y="2792"/>
                  </a:lnTo>
                  <a:lnTo>
                    <a:pt x="11855" y="2570"/>
                  </a:lnTo>
                  <a:lnTo>
                    <a:pt x="11876" y="2174"/>
                  </a:lnTo>
                  <a:lnTo>
                    <a:pt x="11833" y="2130"/>
                  </a:lnTo>
                  <a:lnTo>
                    <a:pt x="11840" y="2090"/>
                  </a:lnTo>
                  <a:lnTo>
                    <a:pt x="11940" y="1843"/>
                  </a:lnTo>
                  <a:lnTo>
                    <a:pt x="11996" y="1608"/>
                  </a:lnTo>
                  <a:lnTo>
                    <a:pt x="12001" y="1585"/>
                  </a:lnTo>
                  <a:lnTo>
                    <a:pt x="12010" y="1562"/>
                  </a:lnTo>
                  <a:lnTo>
                    <a:pt x="12020" y="1539"/>
                  </a:lnTo>
                  <a:lnTo>
                    <a:pt x="12033" y="1519"/>
                  </a:lnTo>
                  <a:lnTo>
                    <a:pt x="12099" y="1429"/>
                  </a:lnTo>
                  <a:lnTo>
                    <a:pt x="12205" y="1316"/>
                  </a:lnTo>
                  <a:lnTo>
                    <a:pt x="12331" y="921"/>
                  </a:lnTo>
                  <a:lnTo>
                    <a:pt x="12338" y="895"/>
                  </a:lnTo>
                  <a:lnTo>
                    <a:pt x="12343" y="868"/>
                  </a:lnTo>
                  <a:lnTo>
                    <a:pt x="12344" y="854"/>
                  </a:lnTo>
                  <a:lnTo>
                    <a:pt x="12346" y="840"/>
                  </a:lnTo>
                  <a:lnTo>
                    <a:pt x="12349" y="814"/>
                  </a:lnTo>
                  <a:lnTo>
                    <a:pt x="12344" y="727"/>
                  </a:lnTo>
                  <a:lnTo>
                    <a:pt x="12340" y="688"/>
                  </a:lnTo>
                  <a:lnTo>
                    <a:pt x="12339" y="649"/>
                  </a:lnTo>
                  <a:lnTo>
                    <a:pt x="12340" y="610"/>
                  </a:lnTo>
                  <a:lnTo>
                    <a:pt x="12344" y="572"/>
                  </a:lnTo>
                  <a:lnTo>
                    <a:pt x="12353" y="398"/>
                  </a:lnTo>
                  <a:lnTo>
                    <a:pt x="12337" y="329"/>
                  </a:lnTo>
                  <a:lnTo>
                    <a:pt x="12382" y="263"/>
                  </a:lnTo>
                  <a:lnTo>
                    <a:pt x="12391" y="221"/>
                  </a:lnTo>
                  <a:lnTo>
                    <a:pt x="12468" y="67"/>
                  </a:lnTo>
                  <a:lnTo>
                    <a:pt x="12466" y="0"/>
                  </a:lnTo>
                </a:path>
              </a:pathLst>
            </a:custGeom>
            <a:grpFill/>
            <a:ln w="0">
              <a:solidFill>
                <a:srgbClr val="0046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710" y="356"/>
              <a:ext cx="1310" cy="496"/>
            </a:xfrm>
            <a:custGeom>
              <a:avLst/>
              <a:gdLst>
                <a:gd name="T0" fmla="*/ 0 w 9174"/>
                <a:gd name="T1" fmla="*/ 0 h 3468"/>
                <a:gd name="T2" fmla="*/ 0 w 9174"/>
                <a:gd name="T3" fmla="*/ 0 h 3468"/>
                <a:gd name="T4" fmla="*/ 0 w 9174"/>
                <a:gd name="T5" fmla="*/ 0 h 3468"/>
                <a:gd name="T6" fmla="*/ 0 w 9174"/>
                <a:gd name="T7" fmla="*/ 0 h 3468"/>
                <a:gd name="T8" fmla="*/ 0 w 9174"/>
                <a:gd name="T9" fmla="*/ 0 h 3468"/>
                <a:gd name="T10" fmla="*/ 0 w 9174"/>
                <a:gd name="T11" fmla="*/ 0 h 3468"/>
                <a:gd name="T12" fmla="*/ 0 w 9174"/>
                <a:gd name="T13" fmla="*/ 0 h 3468"/>
                <a:gd name="T14" fmla="*/ 0 w 9174"/>
                <a:gd name="T15" fmla="*/ 0 h 3468"/>
                <a:gd name="T16" fmla="*/ 0 w 9174"/>
                <a:gd name="T17" fmla="*/ 0 h 3468"/>
                <a:gd name="T18" fmla="*/ 0 w 9174"/>
                <a:gd name="T19" fmla="*/ 0 h 3468"/>
                <a:gd name="T20" fmla="*/ 0 w 9174"/>
                <a:gd name="T21" fmla="*/ 0 h 3468"/>
                <a:gd name="T22" fmla="*/ 0 w 9174"/>
                <a:gd name="T23" fmla="*/ 0 h 3468"/>
                <a:gd name="T24" fmla="*/ 0 w 9174"/>
                <a:gd name="T25" fmla="*/ 0 h 3468"/>
                <a:gd name="T26" fmla="*/ 0 w 9174"/>
                <a:gd name="T27" fmla="*/ 0 h 3468"/>
                <a:gd name="T28" fmla="*/ 0 w 9174"/>
                <a:gd name="T29" fmla="*/ 0 h 3468"/>
                <a:gd name="T30" fmla="*/ 0 w 9174"/>
                <a:gd name="T31" fmla="*/ 0 h 3468"/>
                <a:gd name="T32" fmla="*/ 0 w 9174"/>
                <a:gd name="T33" fmla="*/ 0 h 3468"/>
                <a:gd name="T34" fmla="*/ 0 w 9174"/>
                <a:gd name="T35" fmla="*/ 0 h 3468"/>
                <a:gd name="T36" fmla="*/ 0 w 9174"/>
                <a:gd name="T37" fmla="*/ 0 h 3468"/>
                <a:gd name="T38" fmla="*/ 0 w 9174"/>
                <a:gd name="T39" fmla="*/ 0 h 3468"/>
                <a:gd name="T40" fmla="*/ 0 w 9174"/>
                <a:gd name="T41" fmla="*/ 0 h 3468"/>
                <a:gd name="T42" fmla="*/ 0 w 9174"/>
                <a:gd name="T43" fmla="*/ 0 h 3468"/>
                <a:gd name="T44" fmla="*/ 0 w 9174"/>
                <a:gd name="T45" fmla="*/ 0 h 3468"/>
                <a:gd name="T46" fmla="*/ 0 w 9174"/>
                <a:gd name="T47" fmla="*/ 0 h 3468"/>
                <a:gd name="T48" fmla="*/ 0 w 9174"/>
                <a:gd name="T49" fmla="*/ 0 h 3468"/>
                <a:gd name="T50" fmla="*/ 0 w 9174"/>
                <a:gd name="T51" fmla="*/ 0 h 3468"/>
                <a:gd name="T52" fmla="*/ 0 w 9174"/>
                <a:gd name="T53" fmla="*/ 0 h 3468"/>
                <a:gd name="T54" fmla="*/ 0 w 9174"/>
                <a:gd name="T55" fmla="*/ 0 h 3468"/>
                <a:gd name="T56" fmla="*/ 0 w 9174"/>
                <a:gd name="T57" fmla="*/ 0 h 3468"/>
                <a:gd name="T58" fmla="*/ 0 w 9174"/>
                <a:gd name="T59" fmla="*/ 0 h 3468"/>
                <a:gd name="T60" fmla="*/ 0 w 9174"/>
                <a:gd name="T61" fmla="*/ 0 h 3468"/>
                <a:gd name="T62" fmla="*/ 0 w 9174"/>
                <a:gd name="T63" fmla="*/ 0 h 3468"/>
                <a:gd name="T64" fmla="*/ 0 w 9174"/>
                <a:gd name="T65" fmla="*/ 0 h 3468"/>
                <a:gd name="T66" fmla="*/ 0 w 9174"/>
                <a:gd name="T67" fmla="*/ 0 h 3468"/>
                <a:gd name="T68" fmla="*/ 0 w 9174"/>
                <a:gd name="T69" fmla="*/ 0 h 3468"/>
                <a:gd name="T70" fmla="*/ 0 w 9174"/>
                <a:gd name="T71" fmla="*/ 0 h 3468"/>
                <a:gd name="T72" fmla="*/ 0 w 9174"/>
                <a:gd name="T73" fmla="*/ 0 h 3468"/>
                <a:gd name="T74" fmla="*/ 0 w 9174"/>
                <a:gd name="T75" fmla="*/ 0 h 3468"/>
                <a:gd name="T76" fmla="*/ 0 w 9174"/>
                <a:gd name="T77" fmla="*/ 0 h 3468"/>
                <a:gd name="T78" fmla="*/ 0 w 9174"/>
                <a:gd name="T79" fmla="*/ 0 h 34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74"/>
                <a:gd name="T121" fmla="*/ 0 h 3468"/>
                <a:gd name="T122" fmla="*/ 9174 w 9174"/>
                <a:gd name="T123" fmla="*/ 3468 h 34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74" h="3468">
                  <a:moveTo>
                    <a:pt x="9174" y="3468"/>
                  </a:moveTo>
                  <a:lnTo>
                    <a:pt x="9150" y="3250"/>
                  </a:lnTo>
                  <a:lnTo>
                    <a:pt x="9110" y="3031"/>
                  </a:lnTo>
                  <a:lnTo>
                    <a:pt x="9066" y="3015"/>
                  </a:lnTo>
                  <a:lnTo>
                    <a:pt x="8979" y="3008"/>
                  </a:lnTo>
                  <a:lnTo>
                    <a:pt x="8948" y="2937"/>
                  </a:lnTo>
                  <a:lnTo>
                    <a:pt x="8805" y="2261"/>
                  </a:lnTo>
                  <a:lnTo>
                    <a:pt x="8777" y="2176"/>
                  </a:lnTo>
                  <a:lnTo>
                    <a:pt x="8715" y="2041"/>
                  </a:lnTo>
                  <a:lnTo>
                    <a:pt x="8692" y="1845"/>
                  </a:lnTo>
                  <a:lnTo>
                    <a:pt x="8659" y="1795"/>
                  </a:lnTo>
                  <a:lnTo>
                    <a:pt x="8649" y="1775"/>
                  </a:lnTo>
                  <a:lnTo>
                    <a:pt x="8642" y="1755"/>
                  </a:lnTo>
                  <a:lnTo>
                    <a:pt x="8637" y="1734"/>
                  </a:lnTo>
                  <a:lnTo>
                    <a:pt x="8633" y="1712"/>
                  </a:lnTo>
                  <a:lnTo>
                    <a:pt x="8626" y="1581"/>
                  </a:lnTo>
                  <a:lnTo>
                    <a:pt x="8633" y="1518"/>
                  </a:lnTo>
                  <a:lnTo>
                    <a:pt x="8657" y="1476"/>
                  </a:lnTo>
                  <a:lnTo>
                    <a:pt x="8761" y="1383"/>
                  </a:lnTo>
                  <a:lnTo>
                    <a:pt x="8748" y="1274"/>
                  </a:lnTo>
                  <a:lnTo>
                    <a:pt x="8749" y="1257"/>
                  </a:lnTo>
                  <a:lnTo>
                    <a:pt x="8752" y="1242"/>
                  </a:lnTo>
                  <a:lnTo>
                    <a:pt x="8758" y="1227"/>
                  </a:lnTo>
                  <a:lnTo>
                    <a:pt x="8767" y="1212"/>
                  </a:lnTo>
                  <a:lnTo>
                    <a:pt x="8830" y="1154"/>
                  </a:lnTo>
                  <a:lnTo>
                    <a:pt x="8955" y="1097"/>
                  </a:lnTo>
                  <a:lnTo>
                    <a:pt x="8974" y="1031"/>
                  </a:lnTo>
                  <a:lnTo>
                    <a:pt x="8975" y="1015"/>
                  </a:lnTo>
                  <a:lnTo>
                    <a:pt x="8974" y="1001"/>
                  </a:lnTo>
                  <a:lnTo>
                    <a:pt x="8971" y="987"/>
                  </a:lnTo>
                  <a:lnTo>
                    <a:pt x="8967" y="972"/>
                  </a:lnTo>
                  <a:lnTo>
                    <a:pt x="8890" y="834"/>
                  </a:lnTo>
                  <a:lnTo>
                    <a:pt x="8890" y="813"/>
                  </a:lnTo>
                  <a:lnTo>
                    <a:pt x="8999" y="705"/>
                  </a:lnTo>
                  <a:lnTo>
                    <a:pt x="8972" y="641"/>
                  </a:lnTo>
                  <a:lnTo>
                    <a:pt x="8890" y="549"/>
                  </a:lnTo>
                  <a:lnTo>
                    <a:pt x="8890" y="505"/>
                  </a:lnTo>
                  <a:lnTo>
                    <a:pt x="8870" y="307"/>
                  </a:lnTo>
                  <a:lnTo>
                    <a:pt x="8890" y="176"/>
                  </a:lnTo>
                  <a:lnTo>
                    <a:pt x="8847" y="152"/>
                  </a:lnTo>
                  <a:lnTo>
                    <a:pt x="8761" y="89"/>
                  </a:lnTo>
                  <a:lnTo>
                    <a:pt x="8737" y="0"/>
                  </a:lnTo>
                  <a:lnTo>
                    <a:pt x="8563" y="152"/>
                  </a:lnTo>
                  <a:lnTo>
                    <a:pt x="8474" y="110"/>
                  </a:lnTo>
                  <a:lnTo>
                    <a:pt x="8428" y="152"/>
                  </a:lnTo>
                  <a:lnTo>
                    <a:pt x="8386" y="134"/>
                  </a:lnTo>
                  <a:lnTo>
                    <a:pt x="8323" y="265"/>
                  </a:lnTo>
                  <a:lnTo>
                    <a:pt x="8299" y="331"/>
                  </a:lnTo>
                  <a:lnTo>
                    <a:pt x="8276" y="352"/>
                  </a:lnTo>
                  <a:lnTo>
                    <a:pt x="8276" y="373"/>
                  </a:lnTo>
                  <a:lnTo>
                    <a:pt x="8234" y="416"/>
                  </a:lnTo>
                  <a:lnTo>
                    <a:pt x="8234" y="439"/>
                  </a:lnTo>
                  <a:lnTo>
                    <a:pt x="8189" y="484"/>
                  </a:lnTo>
                  <a:lnTo>
                    <a:pt x="8186" y="505"/>
                  </a:lnTo>
                  <a:lnTo>
                    <a:pt x="8165" y="549"/>
                  </a:lnTo>
                  <a:lnTo>
                    <a:pt x="8144" y="549"/>
                  </a:lnTo>
                  <a:lnTo>
                    <a:pt x="8123" y="571"/>
                  </a:lnTo>
                  <a:lnTo>
                    <a:pt x="8099" y="549"/>
                  </a:lnTo>
                  <a:lnTo>
                    <a:pt x="8079" y="549"/>
                  </a:lnTo>
                  <a:lnTo>
                    <a:pt x="8036" y="594"/>
                  </a:lnTo>
                  <a:lnTo>
                    <a:pt x="8015" y="592"/>
                  </a:lnTo>
                  <a:lnTo>
                    <a:pt x="7970" y="571"/>
                  </a:lnTo>
                  <a:lnTo>
                    <a:pt x="7926" y="561"/>
                  </a:lnTo>
                  <a:lnTo>
                    <a:pt x="7792" y="571"/>
                  </a:lnTo>
                  <a:lnTo>
                    <a:pt x="7792" y="747"/>
                  </a:lnTo>
                  <a:lnTo>
                    <a:pt x="4258" y="747"/>
                  </a:lnTo>
                  <a:lnTo>
                    <a:pt x="4214" y="878"/>
                  </a:lnTo>
                  <a:lnTo>
                    <a:pt x="3401" y="660"/>
                  </a:lnTo>
                  <a:lnTo>
                    <a:pt x="3382" y="813"/>
                  </a:lnTo>
                  <a:lnTo>
                    <a:pt x="3247" y="789"/>
                  </a:lnTo>
                  <a:lnTo>
                    <a:pt x="3182" y="1076"/>
                  </a:lnTo>
                  <a:lnTo>
                    <a:pt x="2853" y="1010"/>
                  </a:lnTo>
                  <a:lnTo>
                    <a:pt x="2700" y="1560"/>
                  </a:lnTo>
                  <a:lnTo>
                    <a:pt x="2745" y="1623"/>
                  </a:lnTo>
                  <a:lnTo>
                    <a:pt x="2632" y="2041"/>
                  </a:lnTo>
                  <a:lnTo>
                    <a:pt x="1713" y="1757"/>
                  </a:lnTo>
                  <a:lnTo>
                    <a:pt x="1513" y="2413"/>
                  </a:lnTo>
                  <a:lnTo>
                    <a:pt x="615" y="2197"/>
                  </a:lnTo>
                  <a:lnTo>
                    <a:pt x="441" y="2853"/>
                  </a:lnTo>
                  <a:lnTo>
                    <a:pt x="133" y="2768"/>
                  </a:lnTo>
                  <a:lnTo>
                    <a:pt x="0" y="3337"/>
                  </a:lnTo>
                </a:path>
              </a:pathLst>
            </a:custGeom>
            <a:grpFill/>
            <a:ln w="0">
              <a:solidFill>
                <a:srgbClr val="0046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337" y="833"/>
              <a:ext cx="719" cy="1358"/>
            </a:xfrm>
            <a:custGeom>
              <a:avLst/>
              <a:gdLst>
                <a:gd name="T0" fmla="*/ 0 w 5037"/>
                <a:gd name="T1" fmla="*/ 0 h 9504"/>
                <a:gd name="T2" fmla="*/ 0 w 5037"/>
                <a:gd name="T3" fmla="*/ 0 h 9504"/>
                <a:gd name="T4" fmla="*/ 0 w 5037"/>
                <a:gd name="T5" fmla="*/ 0 h 9504"/>
                <a:gd name="T6" fmla="*/ 0 w 5037"/>
                <a:gd name="T7" fmla="*/ 0 h 9504"/>
                <a:gd name="T8" fmla="*/ 0 w 5037"/>
                <a:gd name="T9" fmla="*/ 0 h 9504"/>
                <a:gd name="T10" fmla="*/ 0 w 5037"/>
                <a:gd name="T11" fmla="*/ 0 h 9504"/>
                <a:gd name="T12" fmla="*/ 0 w 5037"/>
                <a:gd name="T13" fmla="*/ 0 h 9504"/>
                <a:gd name="T14" fmla="*/ 0 w 5037"/>
                <a:gd name="T15" fmla="*/ 0 h 9504"/>
                <a:gd name="T16" fmla="*/ 0 w 5037"/>
                <a:gd name="T17" fmla="*/ 0 h 9504"/>
                <a:gd name="T18" fmla="*/ 0 w 5037"/>
                <a:gd name="T19" fmla="*/ 0 h 9504"/>
                <a:gd name="T20" fmla="*/ 0 w 5037"/>
                <a:gd name="T21" fmla="*/ 0 h 9504"/>
                <a:gd name="T22" fmla="*/ 0 w 5037"/>
                <a:gd name="T23" fmla="*/ 0 h 9504"/>
                <a:gd name="T24" fmla="*/ 0 w 5037"/>
                <a:gd name="T25" fmla="*/ 0 h 9504"/>
                <a:gd name="T26" fmla="*/ 0 w 5037"/>
                <a:gd name="T27" fmla="*/ 0 h 9504"/>
                <a:gd name="T28" fmla="*/ 0 w 5037"/>
                <a:gd name="T29" fmla="*/ 0 h 9504"/>
                <a:gd name="T30" fmla="*/ 0 w 5037"/>
                <a:gd name="T31" fmla="*/ 0 h 9504"/>
                <a:gd name="T32" fmla="*/ 0 w 5037"/>
                <a:gd name="T33" fmla="*/ 0 h 9504"/>
                <a:gd name="T34" fmla="*/ 0 w 5037"/>
                <a:gd name="T35" fmla="*/ 0 h 9504"/>
                <a:gd name="T36" fmla="*/ 0 w 5037"/>
                <a:gd name="T37" fmla="*/ 0 h 9504"/>
                <a:gd name="T38" fmla="*/ 0 w 5037"/>
                <a:gd name="T39" fmla="*/ 0 h 9504"/>
                <a:gd name="T40" fmla="*/ 0 w 5037"/>
                <a:gd name="T41" fmla="*/ 0 h 9504"/>
                <a:gd name="T42" fmla="*/ 0 w 5037"/>
                <a:gd name="T43" fmla="*/ 0 h 9504"/>
                <a:gd name="T44" fmla="*/ 0 w 5037"/>
                <a:gd name="T45" fmla="*/ 0 h 9504"/>
                <a:gd name="T46" fmla="*/ 0 w 5037"/>
                <a:gd name="T47" fmla="*/ 0 h 9504"/>
                <a:gd name="T48" fmla="*/ 0 w 5037"/>
                <a:gd name="T49" fmla="*/ 0 h 9504"/>
                <a:gd name="T50" fmla="*/ 0 w 5037"/>
                <a:gd name="T51" fmla="*/ 0 h 9504"/>
                <a:gd name="T52" fmla="*/ 0 w 5037"/>
                <a:gd name="T53" fmla="*/ 0 h 9504"/>
                <a:gd name="T54" fmla="*/ 0 w 5037"/>
                <a:gd name="T55" fmla="*/ 0 h 9504"/>
                <a:gd name="T56" fmla="*/ 0 w 5037"/>
                <a:gd name="T57" fmla="*/ 0 h 9504"/>
                <a:gd name="T58" fmla="*/ 0 w 5037"/>
                <a:gd name="T59" fmla="*/ 0 h 9504"/>
                <a:gd name="T60" fmla="*/ 0 w 5037"/>
                <a:gd name="T61" fmla="*/ 0 h 9504"/>
                <a:gd name="T62" fmla="*/ 0 w 5037"/>
                <a:gd name="T63" fmla="*/ 0 h 9504"/>
                <a:gd name="T64" fmla="*/ 0 w 5037"/>
                <a:gd name="T65" fmla="*/ 0 h 9504"/>
                <a:gd name="T66" fmla="*/ 0 w 5037"/>
                <a:gd name="T67" fmla="*/ 0 h 9504"/>
                <a:gd name="T68" fmla="*/ 0 w 5037"/>
                <a:gd name="T69" fmla="*/ 0 h 9504"/>
                <a:gd name="T70" fmla="*/ 0 w 5037"/>
                <a:gd name="T71" fmla="*/ 0 h 9504"/>
                <a:gd name="T72" fmla="*/ 0 w 5037"/>
                <a:gd name="T73" fmla="*/ 0 h 9504"/>
                <a:gd name="T74" fmla="*/ 0 w 5037"/>
                <a:gd name="T75" fmla="*/ 0 h 9504"/>
                <a:gd name="T76" fmla="*/ 0 w 5037"/>
                <a:gd name="T77" fmla="*/ 0 h 9504"/>
                <a:gd name="T78" fmla="*/ 0 w 5037"/>
                <a:gd name="T79" fmla="*/ 0 h 9504"/>
                <a:gd name="T80" fmla="*/ 0 w 5037"/>
                <a:gd name="T81" fmla="*/ 0 h 9504"/>
                <a:gd name="T82" fmla="*/ 0 w 5037"/>
                <a:gd name="T83" fmla="*/ 0 h 9504"/>
                <a:gd name="T84" fmla="*/ 0 w 5037"/>
                <a:gd name="T85" fmla="*/ 0 h 9504"/>
                <a:gd name="T86" fmla="*/ 0 w 5037"/>
                <a:gd name="T87" fmla="*/ 0 h 9504"/>
                <a:gd name="T88" fmla="*/ 0 w 5037"/>
                <a:gd name="T89" fmla="*/ 0 h 9504"/>
                <a:gd name="T90" fmla="*/ 0 w 5037"/>
                <a:gd name="T91" fmla="*/ 0 h 9504"/>
                <a:gd name="T92" fmla="*/ 0 w 5037"/>
                <a:gd name="T93" fmla="*/ 0 h 9504"/>
                <a:gd name="T94" fmla="*/ 0 w 5037"/>
                <a:gd name="T95" fmla="*/ 0 h 9504"/>
                <a:gd name="T96" fmla="*/ 0 w 5037"/>
                <a:gd name="T97" fmla="*/ 0 h 9504"/>
                <a:gd name="T98" fmla="*/ 0 w 5037"/>
                <a:gd name="T99" fmla="*/ 0 h 95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037"/>
                <a:gd name="T151" fmla="*/ 0 h 9504"/>
                <a:gd name="T152" fmla="*/ 5037 w 5037"/>
                <a:gd name="T153" fmla="*/ 9504 h 95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037" h="9504">
                  <a:moveTo>
                    <a:pt x="22" y="8733"/>
                  </a:moveTo>
                  <a:lnTo>
                    <a:pt x="66" y="8735"/>
                  </a:lnTo>
                  <a:lnTo>
                    <a:pt x="90" y="8757"/>
                  </a:lnTo>
                  <a:lnTo>
                    <a:pt x="90" y="8801"/>
                  </a:lnTo>
                  <a:lnTo>
                    <a:pt x="0" y="8822"/>
                  </a:lnTo>
                  <a:lnTo>
                    <a:pt x="27" y="8833"/>
                  </a:lnTo>
                  <a:lnTo>
                    <a:pt x="55" y="8845"/>
                  </a:lnTo>
                  <a:lnTo>
                    <a:pt x="81" y="8857"/>
                  </a:lnTo>
                  <a:lnTo>
                    <a:pt x="108" y="8872"/>
                  </a:lnTo>
                  <a:lnTo>
                    <a:pt x="200" y="8933"/>
                  </a:lnTo>
                  <a:lnTo>
                    <a:pt x="222" y="8933"/>
                  </a:lnTo>
                  <a:lnTo>
                    <a:pt x="240" y="8956"/>
                  </a:lnTo>
                  <a:lnTo>
                    <a:pt x="284" y="8961"/>
                  </a:lnTo>
                  <a:lnTo>
                    <a:pt x="330" y="8973"/>
                  </a:lnTo>
                  <a:lnTo>
                    <a:pt x="375" y="8987"/>
                  </a:lnTo>
                  <a:lnTo>
                    <a:pt x="464" y="9019"/>
                  </a:lnTo>
                  <a:lnTo>
                    <a:pt x="440" y="9041"/>
                  </a:lnTo>
                  <a:lnTo>
                    <a:pt x="484" y="9064"/>
                  </a:lnTo>
                  <a:lnTo>
                    <a:pt x="527" y="9019"/>
                  </a:lnTo>
                  <a:lnTo>
                    <a:pt x="704" y="9086"/>
                  </a:lnTo>
                  <a:lnTo>
                    <a:pt x="748" y="9064"/>
                  </a:lnTo>
                  <a:lnTo>
                    <a:pt x="790" y="9109"/>
                  </a:lnTo>
                  <a:lnTo>
                    <a:pt x="790" y="9130"/>
                  </a:lnTo>
                  <a:lnTo>
                    <a:pt x="835" y="9151"/>
                  </a:lnTo>
                  <a:lnTo>
                    <a:pt x="835" y="9130"/>
                  </a:lnTo>
                  <a:lnTo>
                    <a:pt x="922" y="9172"/>
                  </a:lnTo>
                  <a:lnTo>
                    <a:pt x="922" y="9195"/>
                  </a:lnTo>
                  <a:lnTo>
                    <a:pt x="966" y="9219"/>
                  </a:lnTo>
                  <a:lnTo>
                    <a:pt x="990" y="9195"/>
                  </a:lnTo>
                  <a:lnTo>
                    <a:pt x="1077" y="9219"/>
                  </a:lnTo>
                  <a:lnTo>
                    <a:pt x="1077" y="9238"/>
                  </a:lnTo>
                  <a:lnTo>
                    <a:pt x="1141" y="9272"/>
                  </a:lnTo>
                  <a:lnTo>
                    <a:pt x="1173" y="9291"/>
                  </a:lnTo>
                  <a:lnTo>
                    <a:pt x="1206" y="9311"/>
                  </a:lnTo>
                  <a:lnTo>
                    <a:pt x="1253" y="9348"/>
                  </a:lnTo>
                  <a:lnTo>
                    <a:pt x="1362" y="9372"/>
                  </a:lnTo>
                  <a:lnTo>
                    <a:pt x="1385" y="9348"/>
                  </a:lnTo>
                  <a:lnTo>
                    <a:pt x="1449" y="9372"/>
                  </a:lnTo>
                  <a:lnTo>
                    <a:pt x="1449" y="9393"/>
                  </a:lnTo>
                  <a:lnTo>
                    <a:pt x="1493" y="9415"/>
                  </a:lnTo>
                  <a:lnTo>
                    <a:pt x="1538" y="9393"/>
                  </a:lnTo>
                  <a:lnTo>
                    <a:pt x="1582" y="9415"/>
                  </a:lnTo>
                  <a:lnTo>
                    <a:pt x="1582" y="9459"/>
                  </a:lnTo>
                  <a:lnTo>
                    <a:pt x="1757" y="9482"/>
                  </a:lnTo>
                  <a:lnTo>
                    <a:pt x="1671" y="9415"/>
                  </a:lnTo>
                  <a:lnTo>
                    <a:pt x="1691" y="9393"/>
                  </a:lnTo>
                  <a:lnTo>
                    <a:pt x="1757" y="9415"/>
                  </a:lnTo>
                  <a:lnTo>
                    <a:pt x="1780" y="9482"/>
                  </a:lnTo>
                  <a:lnTo>
                    <a:pt x="1846" y="9504"/>
                  </a:lnTo>
                  <a:lnTo>
                    <a:pt x="1956" y="9438"/>
                  </a:lnTo>
                  <a:lnTo>
                    <a:pt x="2046" y="9482"/>
                  </a:lnTo>
                  <a:lnTo>
                    <a:pt x="2064" y="9393"/>
                  </a:lnTo>
                  <a:lnTo>
                    <a:pt x="2046" y="9372"/>
                  </a:lnTo>
                  <a:lnTo>
                    <a:pt x="2064" y="9282"/>
                  </a:lnTo>
                  <a:lnTo>
                    <a:pt x="2022" y="9262"/>
                  </a:lnTo>
                  <a:lnTo>
                    <a:pt x="2086" y="9238"/>
                  </a:lnTo>
                  <a:lnTo>
                    <a:pt x="1975" y="9041"/>
                  </a:lnTo>
                  <a:lnTo>
                    <a:pt x="2064" y="8999"/>
                  </a:lnTo>
                  <a:lnTo>
                    <a:pt x="2086" y="8846"/>
                  </a:lnTo>
                  <a:lnTo>
                    <a:pt x="2064" y="8846"/>
                  </a:lnTo>
                  <a:lnTo>
                    <a:pt x="2064" y="8866"/>
                  </a:lnTo>
                  <a:lnTo>
                    <a:pt x="2022" y="8866"/>
                  </a:lnTo>
                  <a:lnTo>
                    <a:pt x="2022" y="8846"/>
                  </a:lnTo>
                  <a:lnTo>
                    <a:pt x="1975" y="8801"/>
                  </a:lnTo>
                  <a:lnTo>
                    <a:pt x="1975" y="8712"/>
                  </a:lnTo>
                  <a:lnTo>
                    <a:pt x="2022" y="8693"/>
                  </a:lnTo>
                  <a:lnTo>
                    <a:pt x="2022" y="8646"/>
                  </a:lnTo>
                  <a:lnTo>
                    <a:pt x="2130" y="8604"/>
                  </a:lnTo>
                  <a:lnTo>
                    <a:pt x="2525" y="8625"/>
                  </a:lnTo>
                  <a:lnTo>
                    <a:pt x="2899" y="8693"/>
                  </a:lnTo>
                  <a:lnTo>
                    <a:pt x="2922" y="8625"/>
                  </a:lnTo>
                  <a:lnTo>
                    <a:pt x="2988" y="8604"/>
                  </a:lnTo>
                  <a:lnTo>
                    <a:pt x="2988" y="8559"/>
                  </a:lnTo>
                  <a:lnTo>
                    <a:pt x="2944" y="8537"/>
                  </a:lnTo>
                  <a:lnTo>
                    <a:pt x="2964" y="8385"/>
                  </a:lnTo>
                  <a:lnTo>
                    <a:pt x="3320" y="8500"/>
                  </a:lnTo>
                  <a:lnTo>
                    <a:pt x="3449" y="8514"/>
                  </a:lnTo>
                  <a:lnTo>
                    <a:pt x="3536" y="8296"/>
                  </a:lnTo>
                  <a:lnTo>
                    <a:pt x="3865" y="8208"/>
                  </a:lnTo>
                  <a:lnTo>
                    <a:pt x="3865" y="8166"/>
                  </a:lnTo>
                  <a:lnTo>
                    <a:pt x="3889" y="8166"/>
                  </a:lnTo>
                  <a:lnTo>
                    <a:pt x="3889" y="8121"/>
                  </a:lnTo>
                  <a:lnTo>
                    <a:pt x="3909" y="8121"/>
                  </a:lnTo>
                  <a:lnTo>
                    <a:pt x="3909" y="8079"/>
                  </a:lnTo>
                  <a:lnTo>
                    <a:pt x="3931" y="8079"/>
                  </a:lnTo>
                  <a:lnTo>
                    <a:pt x="3931" y="8032"/>
                  </a:lnTo>
                  <a:lnTo>
                    <a:pt x="3952" y="8032"/>
                  </a:lnTo>
                  <a:lnTo>
                    <a:pt x="3952" y="8079"/>
                  </a:lnTo>
                  <a:lnTo>
                    <a:pt x="3997" y="8079"/>
                  </a:lnTo>
                  <a:lnTo>
                    <a:pt x="3997" y="8166"/>
                  </a:lnTo>
                  <a:lnTo>
                    <a:pt x="4015" y="8166"/>
                  </a:lnTo>
                  <a:lnTo>
                    <a:pt x="4062" y="8099"/>
                  </a:lnTo>
                  <a:lnTo>
                    <a:pt x="4126" y="8079"/>
                  </a:lnTo>
                  <a:lnTo>
                    <a:pt x="4126" y="7990"/>
                  </a:lnTo>
                  <a:lnTo>
                    <a:pt x="4260" y="7924"/>
                  </a:lnTo>
                  <a:lnTo>
                    <a:pt x="4324" y="7952"/>
                  </a:lnTo>
                  <a:lnTo>
                    <a:pt x="4387" y="7983"/>
                  </a:lnTo>
                  <a:lnTo>
                    <a:pt x="4449" y="8016"/>
                  </a:lnTo>
                  <a:lnTo>
                    <a:pt x="4511" y="8052"/>
                  </a:lnTo>
                  <a:lnTo>
                    <a:pt x="4570" y="8085"/>
                  </a:lnTo>
                  <a:lnTo>
                    <a:pt x="4629" y="8123"/>
                  </a:lnTo>
                  <a:lnTo>
                    <a:pt x="4686" y="8163"/>
                  </a:lnTo>
                  <a:lnTo>
                    <a:pt x="4744" y="8206"/>
                  </a:lnTo>
                  <a:lnTo>
                    <a:pt x="4807" y="8253"/>
                  </a:lnTo>
                  <a:lnTo>
                    <a:pt x="4853" y="8385"/>
                  </a:lnTo>
                  <a:lnTo>
                    <a:pt x="4873" y="8428"/>
                  </a:lnTo>
                  <a:lnTo>
                    <a:pt x="4940" y="8428"/>
                  </a:lnTo>
                  <a:lnTo>
                    <a:pt x="4963" y="8364"/>
                  </a:lnTo>
                  <a:lnTo>
                    <a:pt x="4972" y="8335"/>
                  </a:lnTo>
                  <a:lnTo>
                    <a:pt x="4983" y="8308"/>
                  </a:lnTo>
                  <a:lnTo>
                    <a:pt x="5000" y="8252"/>
                  </a:lnTo>
                  <a:lnTo>
                    <a:pt x="5016" y="8195"/>
                  </a:lnTo>
                  <a:lnTo>
                    <a:pt x="5022" y="8166"/>
                  </a:lnTo>
                  <a:lnTo>
                    <a:pt x="5025" y="8152"/>
                  </a:lnTo>
                  <a:lnTo>
                    <a:pt x="5029" y="8139"/>
                  </a:lnTo>
                  <a:lnTo>
                    <a:pt x="5033" y="8114"/>
                  </a:lnTo>
                  <a:lnTo>
                    <a:pt x="5036" y="8092"/>
                  </a:lnTo>
                  <a:lnTo>
                    <a:pt x="5037" y="8067"/>
                  </a:lnTo>
                  <a:lnTo>
                    <a:pt x="5037" y="8044"/>
                  </a:lnTo>
                  <a:lnTo>
                    <a:pt x="5033" y="7997"/>
                  </a:lnTo>
                  <a:lnTo>
                    <a:pt x="5029" y="7975"/>
                  </a:lnTo>
                  <a:lnTo>
                    <a:pt x="5024" y="7952"/>
                  </a:lnTo>
                  <a:lnTo>
                    <a:pt x="4977" y="7809"/>
                  </a:lnTo>
                  <a:lnTo>
                    <a:pt x="4959" y="7762"/>
                  </a:lnTo>
                  <a:lnTo>
                    <a:pt x="4952" y="7737"/>
                  </a:lnTo>
                  <a:lnTo>
                    <a:pt x="4949" y="7714"/>
                  </a:lnTo>
                  <a:lnTo>
                    <a:pt x="4945" y="7690"/>
                  </a:lnTo>
                  <a:lnTo>
                    <a:pt x="4944" y="7666"/>
                  </a:lnTo>
                  <a:lnTo>
                    <a:pt x="4947" y="7619"/>
                  </a:lnTo>
                  <a:lnTo>
                    <a:pt x="4984" y="7285"/>
                  </a:lnTo>
                  <a:lnTo>
                    <a:pt x="4988" y="7246"/>
                  </a:lnTo>
                  <a:lnTo>
                    <a:pt x="4990" y="7227"/>
                  </a:lnTo>
                  <a:lnTo>
                    <a:pt x="4993" y="7208"/>
                  </a:lnTo>
                  <a:lnTo>
                    <a:pt x="5001" y="7132"/>
                  </a:lnTo>
                  <a:lnTo>
                    <a:pt x="5007" y="7055"/>
                  </a:lnTo>
                  <a:lnTo>
                    <a:pt x="5012" y="6980"/>
                  </a:lnTo>
                  <a:lnTo>
                    <a:pt x="5026" y="6892"/>
                  </a:lnTo>
                  <a:lnTo>
                    <a:pt x="5005" y="6892"/>
                  </a:lnTo>
                  <a:lnTo>
                    <a:pt x="4960" y="6782"/>
                  </a:lnTo>
                  <a:lnTo>
                    <a:pt x="4940" y="6805"/>
                  </a:lnTo>
                  <a:lnTo>
                    <a:pt x="4807" y="6740"/>
                  </a:lnTo>
                  <a:lnTo>
                    <a:pt x="4807" y="6696"/>
                  </a:lnTo>
                  <a:lnTo>
                    <a:pt x="4787" y="6696"/>
                  </a:lnTo>
                  <a:lnTo>
                    <a:pt x="4763" y="6740"/>
                  </a:lnTo>
                  <a:lnTo>
                    <a:pt x="4697" y="6716"/>
                  </a:lnTo>
                  <a:lnTo>
                    <a:pt x="4697" y="6761"/>
                  </a:lnTo>
                  <a:lnTo>
                    <a:pt x="4500" y="6740"/>
                  </a:lnTo>
                  <a:lnTo>
                    <a:pt x="4500" y="6782"/>
                  </a:lnTo>
                  <a:lnTo>
                    <a:pt x="4260" y="6740"/>
                  </a:lnTo>
                  <a:lnTo>
                    <a:pt x="4215" y="6958"/>
                  </a:lnTo>
                  <a:lnTo>
                    <a:pt x="4018" y="6925"/>
                  </a:lnTo>
                  <a:lnTo>
                    <a:pt x="3909" y="6892"/>
                  </a:lnTo>
                  <a:lnTo>
                    <a:pt x="3889" y="6805"/>
                  </a:lnTo>
                  <a:lnTo>
                    <a:pt x="3952" y="6740"/>
                  </a:lnTo>
                  <a:lnTo>
                    <a:pt x="3820" y="6696"/>
                  </a:lnTo>
                  <a:lnTo>
                    <a:pt x="3844" y="6629"/>
                  </a:lnTo>
                  <a:lnTo>
                    <a:pt x="3778" y="6609"/>
                  </a:lnTo>
                  <a:lnTo>
                    <a:pt x="3778" y="6543"/>
                  </a:lnTo>
                  <a:lnTo>
                    <a:pt x="3646" y="6498"/>
                  </a:lnTo>
                  <a:lnTo>
                    <a:pt x="3665" y="6432"/>
                  </a:lnTo>
                  <a:lnTo>
                    <a:pt x="3602" y="6387"/>
                  </a:lnTo>
                  <a:lnTo>
                    <a:pt x="3602" y="6345"/>
                  </a:lnTo>
                  <a:lnTo>
                    <a:pt x="3536" y="6298"/>
                  </a:lnTo>
                  <a:lnTo>
                    <a:pt x="3665" y="5795"/>
                  </a:lnTo>
                  <a:lnTo>
                    <a:pt x="3273" y="5687"/>
                  </a:lnTo>
                  <a:lnTo>
                    <a:pt x="3317" y="5642"/>
                  </a:lnTo>
                  <a:lnTo>
                    <a:pt x="3426" y="5289"/>
                  </a:lnTo>
                  <a:lnTo>
                    <a:pt x="3251" y="5245"/>
                  </a:lnTo>
                  <a:lnTo>
                    <a:pt x="3383" y="4719"/>
                  </a:lnTo>
                  <a:lnTo>
                    <a:pt x="3228" y="4674"/>
                  </a:lnTo>
                  <a:lnTo>
                    <a:pt x="3294" y="4390"/>
                  </a:lnTo>
                  <a:lnTo>
                    <a:pt x="3228" y="4369"/>
                  </a:lnTo>
                  <a:lnTo>
                    <a:pt x="3338" y="3908"/>
                  </a:lnTo>
                  <a:lnTo>
                    <a:pt x="3383" y="3929"/>
                  </a:lnTo>
                  <a:lnTo>
                    <a:pt x="3426" y="3995"/>
                  </a:lnTo>
                  <a:lnTo>
                    <a:pt x="3491" y="3995"/>
                  </a:lnTo>
                  <a:lnTo>
                    <a:pt x="3487" y="3910"/>
                  </a:lnTo>
                  <a:lnTo>
                    <a:pt x="3470" y="3842"/>
                  </a:lnTo>
                  <a:lnTo>
                    <a:pt x="3362" y="3864"/>
                  </a:lnTo>
                  <a:lnTo>
                    <a:pt x="3383" y="3755"/>
                  </a:lnTo>
                  <a:lnTo>
                    <a:pt x="3689" y="3864"/>
                  </a:lnTo>
                  <a:lnTo>
                    <a:pt x="3865" y="3359"/>
                  </a:lnTo>
                  <a:lnTo>
                    <a:pt x="3383" y="3248"/>
                  </a:lnTo>
                  <a:lnTo>
                    <a:pt x="3294" y="2657"/>
                  </a:lnTo>
                  <a:lnTo>
                    <a:pt x="3186" y="2674"/>
                  </a:lnTo>
                  <a:lnTo>
                    <a:pt x="3138" y="2677"/>
                  </a:lnTo>
                  <a:lnTo>
                    <a:pt x="3054" y="2766"/>
                  </a:lnTo>
                  <a:lnTo>
                    <a:pt x="3009" y="2766"/>
                  </a:lnTo>
                  <a:lnTo>
                    <a:pt x="2988" y="2790"/>
                  </a:lnTo>
                  <a:lnTo>
                    <a:pt x="2964" y="2766"/>
                  </a:lnTo>
                  <a:lnTo>
                    <a:pt x="2899" y="2766"/>
                  </a:lnTo>
                  <a:lnTo>
                    <a:pt x="3075" y="2085"/>
                  </a:lnTo>
                  <a:lnTo>
                    <a:pt x="2591" y="1955"/>
                  </a:lnTo>
                  <a:lnTo>
                    <a:pt x="2767" y="1339"/>
                  </a:lnTo>
                  <a:lnTo>
                    <a:pt x="2725" y="1318"/>
                  </a:lnTo>
                  <a:lnTo>
                    <a:pt x="2789" y="792"/>
                  </a:lnTo>
                  <a:lnTo>
                    <a:pt x="2855" y="636"/>
                  </a:lnTo>
                  <a:lnTo>
                    <a:pt x="2835" y="460"/>
                  </a:lnTo>
                  <a:lnTo>
                    <a:pt x="2878" y="397"/>
                  </a:lnTo>
                  <a:lnTo>
                    <a:pt x="2922" y="350"/>
                  </a:lnTo>
                  <a:lnTo>
                    <a:pt x="2964" y="111"/>
                  </a:lnTo>
                  <a:lnTo>
                    <a:pt x="2613" y="0"/>
                  </a:lnTo>
                </a:path>
              </a:pathLst>
            </a:custGeom>
            <a:grpFill/>
            <a:ln w="0">
              <a:solidFill>
                <a:srgbClr val="0046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756" y="676"/>
              <a:ext cx="954" cy="1405"/>
            </a:xfrm>
            <a:custGeom>
              <a:avLst/>
              <a:gdLst>
                <a:gd name="T0" fmla="*/ 0 w 6674"/>
                <a:gd name="T1" fmla="*/ 0 h 9831"/>
                <a:gd name="T2" fmla="*/ 0 w 6674"/>
                <a:gd name="T3" fmla="*/ 0 h 9831"/>
                <a:gd name="T4" fmla="*/ 0 w 6674"/>
                <a:gd name="T5" fmla="*/ 0 h 9831"/>
                <a:gd name="T6" fmla="*/ 0 w 6674"/>
                <a:gd name="T7" fmla="*/ 0 h 9831"/>
                <a:gd name="T8" fmla="*/ 0 w 6674"/>
                <a:gd name="T9" fmla="*/ 0 h 9831"/>
                <a:gd name="T10" fmla="*/ 0 w 6674"/>
                <a:gd name="T11" fmla="*/ 0 h 9831"/>
                <a:gd name="T12" fmla="*/ 0 w 6674"/>
                <a:gd name="T13" fmla="*/ 0 h 9831"/>
                <a:gd name="T14" fmla="*/ 0 w 6674"/>
                <a:gd name="T15" fmla="*/ 0 h 9831"/>
                <a:gd name="T16" fmla="*/ 0 w 6674"/>
                <a:gd name="T17" fmla="*/ 0 h 9831"/>
                <a:gd name="T18" fmla="*/ 0 w 6674"/>
                <a:gd name="T19" fmla="*/ 0 h 9831"/>
                <a:gd name="T20" fmla="*/ 0 w 6674"/>
                <a:gd name="T21" fmla="*/ 0 h 9831"/>
                <a:gd name="T22" fmla="*/ 0 w 6674"/>
                <a:gd name="T23" fmla="*/ 0 h 9831"/>
                <a:gd name="T24" fmla="*/ 0 w 6674"/>
                <a:gd name="T25" fmla="*/ 0 h 9831"/>
                <a:gd name="T26" fmla="*/ 0 w 6674"/>
                <a:gd name="T27" fmla="*/ 0 h 9831"/>
                <a:gd name="T28" fmla="*/ 0 w 6674"/>
                <a:gd name="T29" fmla="*/ 0 h 9831"/>
                <a:gd name="T30" fmla="*/ 0 w 6674"/>
                <a:gd name="T31" fmla="*/ 0 h 9831"/>
                <a:gd name="T32" fmla="*/ 0 w 6674"/>
                <a:gd name="T33" fmla="*/ 0 h 9831"/>
                <a:gd name="T34" fmla="*/ 0 w 6674"/>
                <a:gd name="T35" fmla="*/ 0 h 9831"/>
                <a:gd name="T36" fmla="*/ 0 w 6674"/>
                <a:gd name="T37" fmla="*/ 0 h 9831"/>
                <a:gd name="T38" fmla="*/ 0 w 6674"/>
                <a:gd name="T39" fmla="*/ 0 h 9831"/>
                <a:gd name="T40" fmla="*/ 0 w 6674"/>
                <a:gd name="T41" fmla="*/ 0 h 9831"/>
                <a:gd name="T42" fmla="*/ 0 w 6674"/>
                <a:gd name="T43" fmla="*/ 0 h 9831"/>
                <a:gd name="T44" fmla="*/ 0 w 6674"/>
                <a:gd name="T45" fmla="*/ 0 h 9831"/>
                <a:gd name="T46" fmla="*/ 0 w 6674"/>
                <a:gd name="T47" fmla="*/ 0 h 9831"/>
                <a:gd name="T48" fmla="*/ 0 w 6674"/>
                <a:gd name="T49" fmla="*/ 0 h 9831"/>
                <a:gd name="T50" fmla="*/ 0 w 6674"/>
                <a:gd name="T51" fmla="*/ 0 h 9831"/>
                <a:gd name="T52" fmla="*/ 0 w 6674"/>
                <a:gd name="T53" fmla="*/ 0 h 9831"/>
                <a:gd name="T54" fmla="*/ 0 w 6674"/>
                <a:gd name="T55" fmla="*/ 0 h 9831"/>
                <a:gd name="T56" fmla="*/ 0 w 6674"/>
                <a:gd name="T57" fmla="*/ 0 h 9831"/>
                <a:gd name="T58" fmla="*/ 0 w 6674"/>
                <a:gd name="T59" fmla="*/ 0 h 9831"/>
                <a:gd name="T60" fmla="*/ 0 w 6674"/>
                <a:gd name="T61" fmla="*/ 0 h 9831"/>
                <a:gd name="T62" fmla="*/ 0 w 6674"/>
                <a:gd name="T63" fmla="*/ 0 h 9831"/>
                <a:gd name="T64" fmla="*/ 0 w 6674"/>
                <a:gd name="T65" fmla="*/ 0 h 9831"/>
                <a:gd name="T66" fmla="*/ 0 w 6674"/>
                <a:gd name="T67" fmla="*/ 0 h 9831"/>
                <a:gd name="T68" fmla="*/ 0 w 6674"/>
                <a:gd name="T69" fmla="*/ 0 h 9831"/>
                <a:gd name="T70" fmla="*/ 0 w 6674"/>
                <a:gd name="T71" fmla="*/ 0 h 9831"/>
                <a:gd name="T72" fmla="*/ 0 w 6674"/>
                <a:gd name="T73" fmla="*/ 0 h 98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74"/>
                <a:gd name="T112" fmla="*/ 0 h 9831"/>
                <a:gd name="T113" fmla="*/ 6674 w 6674"/>
                <a:gd name="T114" fmla="*/ 9831 h 98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74" h="9831">
                  <a:moveTo>
                    <a:pt x="6674" y="1098"/>
                  </a:moveTo>
                  <a:lnTo>
                    <a:pt x="6652" y="1140"/>
                  </a:lnTo>
                  <a:lnTo>
                    <a:pt x="4349" y="505"/>
                  </a:lnTo>
                  <a:lnTo>
                    <a:pt x="4238" y="1163"/>
                  </a:lnTo>
                  <a:lnTo>
                    <a:pt x="3293" y="900"/>
                  </a:lnTo>
                  <a:lnTo>
                    <a:pt x="3471" y="285"/>
                  </a:lnTo>
                  <a:lnTo>
                    <a:pt x="2393" y="0"/>
                  </a:lnTo>
                  <a:lnTo>
                    <a:pt x="2240" y="614"/>
                  </a:lnTo>
                  <a:lnTo>
                    <a:pt x="1427" y="395"/>
                  </a:lnTo>
                  <a:lnTo>
                    <a:pt x="1273" y="1011"/>
                  </a:lnTo>
                  <a:lnTo>
                    <a:pt x="329" y="703"/>
                  </a:lnTo>
                  <a:lnTo>
                    <a:pt x="0" y="1956"/>
                  </a:lnTo>
                  <a:lnTo>
                    <a:pt x="768" y="2174"/>
                  </a:lnTo>
                  <a:lnTo>
                    <a:pt x="658" y="2503"/>
                  </a:lnTo>
                  <a:lnTo>
                    <a:pt x="1140" y="2635"/>
                  </a:lnTo>
                  <a:lnTo>
                    <a:pt x="1055" y="2964"/>
                  </a:lnTo>
                  <a:lnTo>
                    <a:pt x="1140" y="2985"/>
                  </a:lnTo>
                  <a:lnTo>
                    <a:pt x="989" y="3490"/>
                  </a:lnTo>
                  <a:lnTo>
                    <a:pt x="1253" y="3708"/>
                  </a:lnTo>
                  <a:lnTo>
                    <a:pt x="2393" y="3908"/>
                  </a:lnTo>
                  <a:lnTo>
                    <a:pt x="3209" y="3953"/>
                  </a:lnTo>
                  <a:lnTo>
                    <a:pt x="3293" y="3666"/>
                  </a:lnTo>
                  <a:lnTo>
                    <a:pt x="3391" y="3744"/>
                  </a:lnTo>
                  <a:lnTo>
                    <a:pt x="3669" y="4061"/>
                  </a:lnTo>
                  <a:lnTo>
                    <a:pt x="3683" y="4084"/>
                  </a:lnTo>
                  <a:lnTo>
                    <a:pt x="3754" y="4282"/>
                  </a:lnTo>
                  <a:lnTo>
                    <a:pt x="3798" y="4546"/>
                  </a:lnTo>
                  <a:lnTo>
                    <a:pt x="3794" y="4588"/>
                  </a:lnTo>
                  <a:lnTo>
                    <a:pt x="3774" y="4633"/>
                  </a:lnTo>
                  <a:lnTo>
                    <a:pt x="3645" y="5643"/>
                  </a:lnTo>
                  <a:lnTo>
                    <a:pt x="3556" y="5927"/>
                  </a:lnTo>
                  <a:lnTo>
                    <a:pt x="3272" y="5882"/>
                  </a:lnTo>
                  <a:lnTo>
                    <a:pt x="3249" y="5906"/>
                  </a:lnTo>
                  <a:lnTo>
                    <a:pt x="3074" y="6585"/>
                  </a:lnTo>
                  <a:lnTo>
                    <a:pt x="3029" y="6851"/>
                  </a:lnTo>
                  <a:lnTo>
                    <a:pt x="2933" y="6929"/>
                  </a:lnTo>
                  <a:lnTo>
                    <a:pt x="2829" y="7043"/>
                  </a:lnTo>
                  <a:lnTo>
                    <a:pt x="2740" y="7187"/>
                  </a:lnTo>
                  <a:lnTo>
                    <a:pt x="2721" y="7227"/>
                  </a:lnTo>
                  <a:lnTo>
                    <a:pt x="2704" y="7268"/>
                  </a:lnTo>
                  <a:lnTo>
                    <a:pt x="2691" y="7310"/>
                  </a:lnTo>
                  <a:lnTo>
                    <a:pt x="2680" y="7354"/>
                  </a:lnTo>
                  <a:lnTo>
                    <a:pt x="2722" y="7443"/>
                  </a:lnTo>
                  <a:lnTo>
                    <a:pt x="2964" y="8123"/>
                  </a:lnTo>
                  <a:lnTo>
                    <a:pt x="3009" y="8123"/>
                  </a:lnTo>
                  <a:lnTo>
                    <a:pt x="3029" y="8188"/>
                  </a:lnTo>
                  <a:lnTo>
                    <a:pt x="3119" y="8188"/>
                  </a:lnTo>
                  <a:lnTo>
                    <a:pt x="3119" y="8212"/>
                  </a:lnTo>
                  <a:lnTo>
                    <a:pt x="3272" y="8167"/>
                  </a:lnTo>
                  <a:lnTo>
                    <a:pt x="3338" y="8212"/>
                  </a:lnTo>
                  <a:lnTo>
                    <a:pt x="3711" y="8319"/>
                  </a:lnTo>
                  <a:lnTo>
                    <a:pt x="3645" y="8188"/>
                  </a:lnTo>
                  <a:lnTo>
                    <a:pt x="3734" y="8056"/>
                  </a:lnTo>
                  <a:lnTo>
                    <a:pt x="3909" y="8385"/>
                  </a:lnTo>
                  <a:lnTo>
                    <a:pt x="4019" y="8319"/>
                  </a:lnTo>
                  <a:lnTo>
                    <a:pt x="4085" y="8496"/>
                  </a:lnTo>
                  <a:lnTo>
                    <a:pt x="4107" y="8496"/>
                  </a:lnTo>
                  <a:lnTo>
                    <a:pt x="3974" y="8714"/>
                  </a:lnTo>
                  <a:lnTo>
                    <a:pt x="3798" y="8781"/>
                  </a:lnTo>
                  <a:lnTo>
                    <a:pt x="3789" y="8818"/>
                  </a:lnTo>
                  <a:lnTo>
                    <a:pt x="3783" y="8856"/>
                  </a:lnTo>
                  <a:lnTo>
                    <a:pt x="3780" y="8894"/>
                  </a:lnTo>
                  <a:lnTo>
                    <a:pt x="3780" y="8933"/>
                  </a:lnTo>
                  <a:lnTo>
                    <a:pt x="3812" y="9309"/>
                  </a:lnTo>
                  <a:lnTo>
                    <a:pt x="3831" y="9417"/>
                  </a:lnTo>
                  <a:lnTo>
                    <a:pt x="3836" y="9443"/>
                  </a:lnTo>
                  <a:lnTo>
                    <a:pt x="3846" y="9467"/>
                  </a:lnTo>
                  <a:lnTo>
                    <a:pt x="3860" y="9490"/>
                  </a:lnTo>
                  <a:lnTo>
                    <a:pt x="3868" y="9500"/>
                  </a:lnTo>
                  <a:lnTo>
                    <a:pt x="3878" y="9511"/>
                  </a:lnTo>
                  <a:lnTo>
                    <a:pt x="4085" y="9702"/>
                  </a:lnTo>
                  <a:lnTo>
                    <a:pt x="4061" y="9768"/>
                  </a:lnTo>
                  <a:lnTo>
                    <a:pt x="4107" y="9791"/>
                  </a:lnTo>
                  <a:lnTo>
                    <a:pt x="4083" y="9831"/>
                  </a:lnTo>
                </a:path>
              </a:pathLst>
            </a:custGeom>
            <a:grpFill/>
            <a:ln w="0">
              <a:solidFill>
                <a:srgbClr val="0046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371" y="1555754"/>
            <a:ext cx="11521280" cy="1512209"/>
          </a:xfrm>
          <a:noFill/>
        </p:spPr>
        <p:txBody>
          <a:bodyPr wrap="square" rtlCol="0" anchor="b">
            <a:sp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I</a:t>
            </a:r>
            <a:r>
              <a:rPr lang="en-US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I</a:t>
            </a:r>
            <a:r>
              <a:rPr lang="ru-RU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. </a:t>
            </a:r>
            <a:r>
              <a:rPr lang="ru-RU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ИСПОЛНЕНИЕ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КОНСОЛИДИРОВАННОГО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БЮДЖЕТА ПЕРМСКОГО КРАЯ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919C-A2A7-4E44-BAC3-6424BBBD3EA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12192000" cy="1489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749" y="-57006"/>
            <a:ext cx="114902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Исполнение консолидированного бюджета Пермского </a:t>
            </a:r>
            <a:r>
              <a:rPr lang="ru-RU" sz="28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края, млн рублей</a:t>
            </a:r>
            <a:endParaRPr lang="ru-RU" sz="2800" b="1" dirty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3" y="345853"/>
            <a:ext cx="3175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https://maxcdn.icons8.com/Share/icon/Science/scales_of_balance1600.png"/>
          <p:cNvPicPr/>
          <p:nvPr/>
        </p:nvPicPr>
        <p:blipFill>
          <a:blip r:embed="rId5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384" y="1628793"/>
            <a:ext cx="815575" cy="6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27040" y="5798145"/>
            <a:ext cx="4543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 2016 год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сполнение по доходам – 102,6 %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исполнение по расходам – 92,7 %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6" name="Диаграмма 5"/>
          <p:cNvGraphicFramePr/>
          <p:nvPr>
            <p:extLst>
              <p:ext uri="{D42A27DB-BD31-4B8C-83A1-F6EECF244321}">
                <p14:modId xmlns:p14="http://schemas.microsoft.com/office/powerpoint/2010/main" val="4249259523"/>
              </p:ext>
            </p:extLst>
          </p:nvPr>
        </p:nvGraphicFramePr>
        <p:xfrm>
          <a:off x="588683" y="1310668"/>
          <a:ext cx="10014366" cy="429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431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70305" y="148547"/>
            <a:ext cx="11765123" cy="757130"/>
            <a:chOff x="270302" y="148546"/>
            <a:chExt cx="11765123" cy="757130"/>
          </a:xfrm>
        </p:grpSpPr>
        <p:sp>
          <p:nvSpPr>
            <p:cNvPr id="30" name="TextBox 29"/>
            <p:cNvSpPr txBox="1"/>
            <p:nvPr/>
          </p:nvSpPr>
          <p:spPr>
            <a:xfrm>
              <a:off x="742225" y="148546"/>
              <a:ext cx="11293200" cy="75713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 smtClean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Собственные доходы (налоговые, неналоговые доходы </a:t>
              </a:r>
              <a:r>
                <a:rPr lang="ru-RU" sz="2400" b="1" dirty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и </a:t>
              </a:r>
              <a:r>
                <a:rPr lang="ru-RU" sz="2400" b="1" dirty="0" smtClean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дотации) консолидированного бюджета, </a:t>
              </a:r>
              <a:r>
                <a:rPr lang="ru-RU" sz="2400" b="1" dirty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млн рублей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2" y="166037"/>
              <a:ext cx="315925" cy="592361"/>
            </a:xfrm>
            <a:prstGeom prst="rect">
              <a:avLst/>
            </a:prstGeom>
          </p:spPr>
        </p:pic>
      </p:grpSp>
      <p:graphicFrame>
        <p:nvGraphicFramePr>
          <p:cNvPr id="8" name="Диаграмма 5"/>
          <p:cNvGraphicFramePr/>
          <p:nvPr>
            <p:extLst>
              <p:ext uri="{D42A27DB-BD31-4B8C-83A1-F6EECF244321}">
                <p14:modId xmlns:p14="http://schemas.microsoft.com/office/powerpoint/2010/main" val="1940229545"/>
              </p:ext>
            </p:extLst>
          </p:nvPr>
        </p:nvGraphicFramePr>
        <p:xfrm>
          <a:off x="287651" y="1429413"/>
          <a:ext cx="11616700" cy="511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830277" y="5533882"/>
            <a:ext cx="1116047" cy="557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830277" y="3457526"/>
            <a:ext cx="1116047" cy="1744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авая фигурная скобка 6"/>
          <p:cNvSpPr/>
          <p:nvPr/>
        </p:nvSpPr>
        <p:spPr>
          <a:xfrm>
            <a:off x="4323740" y="5041701"/>
            <a:ext cx="288032" cy="108012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6102589" y="4969693"/>
            <a:ext cx="196815" cy="115212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323740" y="2222205"/>
            <a:ext cx="288032" cy="281949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6087912" y="1945357"/>
            <a:ext cx="196815" cy="3024336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707232" y="1271679"/>
            <a:ext cx="1402752" cy="504191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126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934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719111" y="1271678"/>
            <a:ext cx="1367985" cy="504191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133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107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657946" y="1699720"/>
            <a:ext cx="1528373" cy="26248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/>
          <p:cNvSpPr txBox="1"/>
          <p:nvPr/>
        </p:nvSpPr>
        <p:spPr>
          <a:xfrm rot="21155388">
            <a:off x="4751852" y="1461321"/>
            <a:ext cx="1248098" cy="28804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+4,9%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291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5669" y="1183269"/>
            <a:ext cx="10928131" cy="480131"/>
          </a:xfr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I</a:t>
            </a:r>
            <a:r>
              <a:rPr lang="ru-RU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. </a:t>
            </a:r>
            <a:r>
              <a:rPr lang="ru-RU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ИСПОЛНЕНИЕ </a:t>
            </a:r>
            <a:r>
              <a:rPr lang="ru-RU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КРАЕВОГО </a:t>
            </a:r>
            <a:r>
              <a:rPr lang="ru-RU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919C-A2A7-4E44-BAC3-6424BBBD3EA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&amp;Pcy;&amp;iecy;&amp;rcy;&amp;mcy;&amp;scy;&amp;kcy;&amp;icy;&amp;jcy; &amp;kcy;&amp;rcy;&amp;acy;&amp;j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5" y="2750820"/>
            <a:ext cx="1548005" cy="18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96933" y="3335618"/>
            <a:ext cx="4584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9966"/>
                </a:solidFill>
                <a:latin typeface="+mj-lt"/>
              </a:rPr>
              <a:t>Пермский край</a:t>
            </a:r>
            <a:endParaRPr lang="ru-RU" sz="3600" dirty="0">
              <a:solidFill>
                <a:srgbClr val="3399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3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70305" y="148547"/>
            <a:ext cx="11765123" cy="757130"/>
            <a:chOff x="270302" y="148546"/>
            <a:chExt cx="11765123" cy="757130"/>
          </a:xfrm>
        </p:grpSpPr>
        <p:sp>
          <p:nvSpPr>
            <p:cNvPr id="30" name="TextBox 29"/>
            <p:cNvSpPr txBox="1"/>
            <p:nvPr/>
          </p:nvSpPr>
          <p:spPr>
            <a:xfrm>
              <a:off x="742225" y="148546"/>
              <a:ext cx="11293200" cy="75713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Bef>
                  <a:spcPct val="0"/>
                </a:spcBef>
                <a:defRPr sz="2400" b="1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defRPr>
              </a:lvl1pPr>
            </a:lstStyle>
            <a:p>
              <a:r>
                <a:rPr lang="ru-RU" dirty="0"/>
                <a:t>Темп роста </a:t>
              </a:r>
              <a:r>
                <a:rPr lang="ru-RU" dirty="0" smtClean="0"/>
                <a:t>собственных доходов консолидированных </a:t>
              </a:r>
              <a:r>
                <a:rPr lang="ru-RU" dirty="0"/>
                <a:t>бюджетов муниципальных </a:t>
              </a:r>
              <a:r>
                <a:rPr lang="ru-RU" dirty="0" smtClean="0"/>
                <a:t>образований за 2016 год к 2015 году</a:t>
              </a:r>
              <a:endParaRPr lang="ru-RU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2" y="166037"/>
              <a:ext cx="315925" cy="592361"/>
            </a:xfrm>
            <a:prstGeom prst="rect">
              <a:avLst/>
            </a:prstGeom>
            <a:noFill/>
            <a:effectLst/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Диаграмма 8"/>
          <p:cNvGraphicFramePr/>
          <p:nvPr>
            <p:extLst>
              <p:ext uri="{D42A27DB-BD31-4B8C-83A1-F6EECF244321}">
                <p14:modId xmlns:p14="http://schemas.microsoft.com/office/powerpoint/2010/main" val="1217014862"/>
              </p:ext>
            </p:extLst>
          </p:nvPr>
        </p:nvGraphicFramePr>
        <p:xfrm>
          <a:off x="163772" y="1211390"/>
          <a:ext cx="12419463" cy="540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04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687"/>
            <a:ext cx="12192000" cy="13716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70305" y="4716"/>
            <a:ext cx="11765123" cy="592361"/>
            <a:chOff x="270302" y="166037"/>
            <a:chExt cx="11765123" cy="592361"/>
          </a:xfrm>
        </p:grpSpPr>
        <p:sp>
          <p:nvSpPr>
            <p:cNvPr id="30" name="TextBox 29"/>
            <p:cNvSpPr txBox="1"/>
            <p:nvPr/>
          </p:nvSpPr>
          <p:spPr>
            <a:xfrm>
              <a:off x="742225" y="300896"/>
              <a:ext cx="11293200" cy="452432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Bef>
                  <a:spcPct val="0"/>
                </a:spcBef>
                <a:defRPr sz="2400" b="1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defRPr>
              </a:lvl1pPr>
            </a:lstStyle>
            <a:p>
              <a:r>
                <a:rPr lang="ru-RU" sz="2600" dirty="0" smtClean="0"/>
                <a:t>Расходы консолидированного бюджета по отраслям, млн рублей</a:t>
              </a:r>
              <a:endParaRPr lang="ru-RU" sz="2600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2" y="166037"/>
              <a:ext cx="315925" cy="592361"/>
            </a:xfrm>
            <a:prstGeom prst="rect">
              <a:avLst/>
            </a:prstGeom>
            <a:noFill/>
            <a:effectLst/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00525923"/>
              </p:ext>
            </p:extLst>
          </p:nvPr>
        </p:nvGraphicFramePr>
        <p:xfrm>
          <a:off x="-1165313" y="1044053"/>
          <a:ext cx="8818178" cy="487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918321390"/>
              </p:ext>
            </p:extLst>
          </p:nvPr>
        </p:nvGraphicFramePr>
        <p:xfrm>
          <a:off x="7051343" y="1044053"/>
          <a:ext cx="5939428" cy="487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3962155" y="6083395"/>
            <a:ext cx="426769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>
            <a:off x="5471951" y="6190376"/>
            <a:ext cx="1248098" cy="28804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+5,9%</a:t>
            </a:r>
            <a:endParaRPr lang="ru-RU" sz="1800" dirty="0"/>
          </a:p>
        </p:txBody>
      </p:sp>
      <p:sp>
        <p:nvSpPr>
          <p:cNvPr id="16" name="TextBox 1"/>
          <p:cNvSpPr txBox="1"/>
          <p:nvPr/>
        </p:nvSpPr>
        <p:spPr>
          <a:xfrm>
            <a:off x="1160060" y="5915597"/>
            <a:ext cx="2281184" cy="504191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132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909 млн руб.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9039230" y="5915598"/>
            <a:ext cx="2219035" cy="504191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133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694 млн руб.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33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9929" y="3746885"/>
            <a:ext cx="9892147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Спасибо 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1993" y="6221915"/>
            <a:ext cx="656445" cy="396000"/>
          </a:xfrm>
          <a:prstGeom prst="rect">
            <a:avLst/>
          </a:prstGeom>
          <a:noFill/>
          <a:ln>
            <a:noFill/>
          </a:ln>
        </p:spPr>
        <p:txBody>
          <a:bodyPr wrap="square" rIns="72000" rtlCol="0" anchor="ctr">
            <a:noAutofit/>
          </a:bodyPr>
          <a:lstStyle/>
          <a:p>
            <a:pPr algn="ctr"/>
            <a:r>
              <a:rPr lang="ru-RU" sz="1400" dirty="0">
                <a:latin typeface="PT Serif" charset="0"/>
                <a:ea typeface="PT Serif" charset="0"/>
                <a:cs typeface="PT Serif" charset="0"/>
              </a:rPr>
              <a:t>2017</a:t>
            </a:r>
            <a:endParaRPr lang="en-US" sz="1400" dirty="0">
              <a:latin typeface="PT Serif" charset="0"/>
              <a:ea typeface="PT Serif" charset="0"/>
              <a:cs typeface="PT Serif" charset="0"/>
            </a:endParaRPr>
          </a:p>
        </p:txBody>
      </p:sp>
      <p:pic>
        <p:nvPicPr>
          <p:cNvPr id="4" name="Picture 2" descr="C:\Users\EAN\Documents\Оформление документов, докладов, презентаций\logo-miru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3" y="395941"/>
            <a:ext cx="37814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12"/>
            <a:ext cx="12192000" cy="12204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78" y="273676"/>
            <a:ext cx="10972800" cy="480131"/>
          </a:xfr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Доходы </a:t>
            </a:r>
            <a:r>
              <a: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бюджета Пермского </a:t>
            </a:r>
            <a:r>
              <a:rPr lang="ru-RU" sz="28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края за </a:t>
            </a:r>
            <a:r>
              <a: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2016 год, млн рублей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58172"/>
            <a:ext cx="3175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5"/>
          <p:cNvGraphicFramePr/>
          <p:nvPr>
            <p:extLst>
              <p:ext uri="{D42A27DB-BD31-4B8C-83A1-F6EECF244321}">
                <p14:modId xmlns:p14="http://schemas.microsoft.com/office/powerpoint/2010/main" val="1797526949"/>
              </p:ext>
            </p:extLst>
          </p:nvPr>
        </p:nvGraphicFramePr>
        <p:xfrm>
          <a:off x="206829" y="1198179"/>
          <a:ext cx="9079062" cy="352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2" descr="https://image.freepik.com/free-icon/money-bag-and-coins_318-49904.jpg"/>
          <p:cNvPicPr/>
          <p:nvPr/>
        </p:nvPicPr>
        <p:blipFill>
          <a:blip r:embed="rId6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0" y="4849089"/>
            <a:ext cx="1081063" cy="12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0121"/>
              </p:ext>
            </p:extLst>
          </p:nvPr>
        </p:nvGraphicFramePr>
        <p:xfrm>
          <a:off x="2101756" y="4282766"/>
          <a:ext cx="9949221" cy="237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361"/>
                <a:gridCol w="1187355"/>
                <a:gridCol w="1323833"/>
                <a:gridCol w="1446663"/>
                <a:gridCol w="968990"/>
                <a:gridCol w="1433019"/>
              </a:tblGrid>
              <a:tr h="395318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Показатель</a:t>
                      </a:r>
                      <a:endParaRPr lang="ru-RU" sz="1200" b="1" i="0" dirty="0">
                        <a:solidFill>
                          <a:srgbClr val="FA131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R="144000" marT="72000" marB="72000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Факт 2015</a:t>
                      </a:r>
                    </a:p>
                  </a:txBody>
                  <a:tcPr marL="100771" marR="100771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1" i="0" kern="120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План на 2016</a:t>
                      </a:r>
                    </a:p>
                  </a:txBody>
                  <a:tcPr marL="100771" marR="100771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1" i="0" kern="120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Факт 2016</a:t>
                      </a:r>
                    </a:p>
                  </a:txBody>
                  <a:tcPr marL="100771" marR="100771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1" i="0" kern="120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% к плану</a:t>
                      </a:r>
                    </a:p>
                  </a:txBody>
                  <a:tcPr marL="100771" marR="100771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1" i="0" kern="120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% </a:t>
                      </a:r>
                      <a:r>
                        <a:rPr lang="ru-RU" sz="1200" b="1" i="0" kern="1200" baseline="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ru-RU" sz="1200" b="1" i="0" kern="1200" dirty="0" smtClean="0">
                          <a:solidFill>
                            <a:srgbClr val="FA131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к 2015</a:t>
                      </a:r>
                    </a:p>
                  </a:txBody>
                  <a:tcPr marL="100771" marR="100771"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8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Безвозмездные поступления: 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00771" marR="100771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  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19 774,7</a:t>
                      </a:r>
                    </a:p>
                  </a:txBody>
                  <a:tcPr marL="9525" marR="9525" marT="9525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16 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474,1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15 462,2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93,9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78,2% (-4 312)</a:t>
                      </a:r>
                    </a:p>
                  </a:txBody>
                  <a:tcPr marL="9525" marR="9525" marT="9525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1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Безвозмездные поступления от других бюджетов бюджетной системы РФ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100771" marR="10077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  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17 239,0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16 095,7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15 685,1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97,4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91,0% (-1 554)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476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Прочие безвозмездные поступления </a:t>
                      </a:r>
                    </a:p>
                  </a:txBody>
                  <a:tcPr marL="857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1 291,5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100,0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0,4%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32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Возврат  остатков 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субсидий, субвенций и иных МБТ прошлых </a:t>
                      </a: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лет в федеральный бюджет</a:t>
                      </a: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-124,7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-999,8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-1 520,0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152,0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1 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erif" charset="0"/>
                          <a:ea typeface="PT Serif" charset="0"/>
                          <a:cs typeface="PT Serif" charset="0"/>
                        </a:rPr>
                        <a:t>218,9%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erif" charset="0"/>
                        <a:ea typeface="PT Serif" charset="0"/>
                        <a:cs typeface="PT Serif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3308" y="2489344"/>
            <a:ext cx="863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( 80%)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3308" y="3446962"/>
            <a:ext cx="863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( 20%)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9601" y="2177133"/>
            <a:ext cx="863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( 84%)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6448" y="2468516"/>
            <a:ext cx="863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( 85%)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54816631"/>
              </p:ext>
            </p:extLst>
          </p:nvPr>
        </p:nvGraphicFramePr>
        <p:xfrm>
          <a:off x="89098" y="1186658"/>
          <a:ext cx="12258676" cy="607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688"/>
            <a:ext cx="12192000" cy="13716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13438" y="64461"/>
            <a:ext cx="11765123" cy="622685"/>
            <a:chOff x="270302" y="166037"/>
            <a:chExt cx="11765123" cy="622685"/>
          </a:xfrm>
        </p:grpSpPr>
        <p:sp>
          <p:nvSpPr>
            <p:cNvPr id="30" name="TextBox 29"/>
            <p:cNvSpPr txBox="1"/>
            <p:nvPr/>
          </p:nvSpPr>
          <p:spPr>
            <a:xfrm>
              <a:off x="742225" y="265502"/>
              <a:ext cx="11293200" cy="5232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r>
                <a:rPr lang="ru-RU" sz="2800" b="1" dirty="0" smtClean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Темп роста доходов на 01.01.2017 к 01.01.2016 субъектов </a:t>
              </a:r>
              <a:r>
                <a:rPr lang="ru-RU" sz="2800" b="1" dirty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РФ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2" y="166037"/>
              <a:ext cx="315925" cy="592361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5361" y="1020403"/>
            <a:ext cx="4136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PT Serif" charset="0"/>
                <a:ea typeface="PT Serif" charset="0"/>
              </a:rPr>
              <a:t>Средний уровень по РФ – </a:t>
            </a:r>
            <a:r>
              <a:rPr lang="ru-RU" dirty="0" smtClean="0">
                <a:solidFill>
                  <a:srgbClr val="00B0F0"/>
                </a:solidFill>
                <a:latin typeface="PT Serif" charset="0"/>
                <a:ea typeface="PT Serif" charset="0"/>
              </a:rPr>
              <a:t>106,9%</a:t>
            </a:r>
            <a:endParaRPr lang="ru-RU" dirty="0">
              <a:solidFill>
                <a:srgbClr val="00B0F0"/>
              </a:solidFill>
              <a:latin typeface="PT Serif" charset="0"/>
              <a:ea typeface="PT Serif" charset="0"/>
            </a:endParaRPr>
          </a:p>
          <a:p>
            <a:r>
              <a:rPr lang="ru-RU" dirty="0">
                <a:solidFill>
                  <a:srgbClr val="99CCFF"/>
                </a:solidFill>
                <a:latin typeface="PT Serif" charset="0"/>
                <a:ea typeface="PT Serif" charset="0"/>
              </a:rPr>
              <a:t>Средний уровень по ПФО – </a:t>
            </a:r>
            <a:r>
              <a:rPr lang="ru-RU" dirty="0" smtClean="0">
                <a:solidFill>
                  <a:srgbClr val="99CCFF"/>
                </a:solidFill>
                <a:latin typeface="PT Serif" charset="0"/>
                <a:ea typeface="PT Serif" charset="0"/>
              </a:rPr>
              <a:t>108,6%</a:t>
            </a:r>
            <a:endParaRPr lang="ru-RU" dirty="0">
              <a:solidFill>
                <a:srgbClr val="99CCFF"/>
              </a:solidFill>
              <a:latin typeface="PT Serif" charset="0"/>
              <a:ea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43"/>
            <a:ext cx="12192000" cy="13716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13438" y="252933"/>
            <a:ext cx="11765123" cy="622685"/>
            <a:chOff x="270302" y="166037"/>
            <a:chExt cx="11765123" cy="622685"/>
          </a:xfrm>
        </p:grpSpPr>
        <p:sp>
          <p:nvSpPr>
            <p:cNvPr id="30" name="TextBox 29"/>
            <p:cNvSpPr txBox="1"/>
            <p:nvPr/>
          </p:nvSpPr>
          <p:spPr>
            <a:xfrm>
              <a:off x="742225" y="265502"/>
              <a:ext cx="11293200" cy="5232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r>
                <a:rPr lang="ru-RU" sz="2800" b="1" dirty="0" smtClean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Доходы субъектов РФ на душу населения за 2016 год</a:t>
              </a:r>
              <a:endPara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2" y="166037"/>
              <a:ext cx="315925" cy="592361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4131" y="1815174"/>
            <a:ext cx="5310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PT Serif" charset="0"/>
                <a:ea typeface="PT Serif" charset="0"/>
              </a:rPr>
              <a:t>Средний уровень по РФ – </a:t>
            </a:r>
            <a:r>
              <a:rPr lang="ru-RU" dirty="0" smtClean="0">
                <a:solidFill>
                  <a:srgbClr val="00B0F0"/>
                </a:solidFill>
                <a:latin typeface="PT Serif" charset="0"/>
                <a:ea typeface="PT Serif" charset="0"/>
              </a:rPr>
              <a:t>58 526 руб.</a:t>
            </a:r>
            <a:endParaRPr lang="ru-RU" dirty="0">
              <a:solidFill>
                <a:srgbClr val="00B0F0"/>
              </a:solidFill>
              <a:latin typeface="PT Serif" charset="0"/>
              <a:ea typeface="PT Serif" charset="0"/>
            </a:endParaRPr>
          </a:p>
          <a:p>
            <a:r>
              <a:rPr lang="ru-RU" dirty="0">
                <a:solidFill>
                  <a:srgbClr val="99CCFF"/>
                </a:solidFill>
                <a:latin typeface="PT Serif" charset="0"/>
                <a:ea typeface="PT Serif" charset="0"/>
              </a:rPr>
              <a:t>Средний уровень по ПФО – </a:t>
            </a:r>
            <a:r>
              <a:rPr lang="ru-RU" dirty="0" smtClean="0">
                <a:solidFill>
                  <a:srgbClr val="99CCFF"/>
                </a:solidFill>
                <a:latin typeface="PT Serif" charset="0"/>
                <a:ea typeface="PT Serif" charset="0"/>
              </a:rPr>
              <a:t>41 252 руб.</a:t>
            </a:r>
            <a:endParaRPr lang="ru-RU" dirty="0">
              <a:solidFill>
                <a:srgbClr val="99CCFF"/>
              </a:solidFill>
              <a:latin typeface="PT Serif" charset="0"/>
              <a:ea typeface="PT Serif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flipH="1">
            <a:off x="7886205" y="2207935"/>
            <a:ext cx="1780082" cy="791175"/>
          </a:xfrm>
          <a:prstGeom prst="wedgeRoundRectCallout">
            <a:avLst>
              <a:gd name="adj1" fmla="val 56223"/>
              <a:gd name="adj2" fmla="val 113023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39 871 руб.</a:t>
            </a:r>
          </a:p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>7 место в ПФО</a:t>
            </a:r>
          </a:p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>55 </a:t>
            </a:r>
            <a:r>
              <a:rPr lang="ru-RU" sz="1600" b="1" dirty="0">
                <a:solidFill>
                  <a:srgbClr val="FF0000"/>
                </a:solidFill>
              </a:rPr>
              <a:t>место в РФ</a:t>
            </a:r>
          </a:p>
          <a:p>
            <a:pPr algn="l"/>
            <a:endParaRPr lang="ru-RU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6009784"/>
              </p:ext>
            </p:extLst>
          </p:nvPr>
        </p:nvGraphicFramePr>
        <p:xfrm>
          <a:off x="72510" y="848099"/>
          <a:ext cx="12258676" cy="617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110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13"/>
            <a:ext cx="12192000" cy="1436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581" y="-2348"/>
            <a:ext cx="11671297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Налоговые </a:t>
            </a:r>
            <a:r>
              <a: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и </a:t>
            </a:r>
            <a:r>
              <a:rPr lang="ru-RU" sz="28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неналоговые доходы за 2016 год, млн </a:t>
            </a:r>
            <a:r>
              <a: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243455"/>
            <a:ext cx="3175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5"/>
          <p:cNvGraphicFramePr/>
          <p:nvPr>
            <p:extLst>
              <p:ext uri="{D42A27DB-BD31-4B8C-83A1-F6EECF244321}">
                <p14:modId xmlns:p14="http://schemas.microsoft.com/office/powerpoint/2010/main" val="2622142630"/>
              </p:ext>
            </p:extLst>
          </p:nvPr>
        </p:nvGraphicFramePr>
        <p:xfrm>
          <a:off x="108201" y="1055914"/>
          <a:ext cx="12299463" cy="580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2" name="Picture 4" descr="http://sportgormoshka.ru/images/img-02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498" y="3568880"/>
            <a:ext cx="1221484" cy="122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5197" y="1678673"/>
            <a:ext cx="4858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Выполнение плана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104,9% </a:t>
            </a:r>
          </a:p>
          <a:p>
            <a:pPr indent="27305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(+ 4 184,9 млн рублей)</a:t>
            </a: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Рост к уровню 2015 – 110,9% </a:t>
            </a:r>
          </a:p>
          <a:p>
            <a:pPr indent="27305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(+ 8 761,4 млн рублей)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8"/>
            <a:ext cx="12192000" cy="13716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13438" y="50059"/>
            <a:ext cx="11765123" cy="954107"/>
            <a:chOff x="270302" y="50059"/>
            <a:chExt cx="11765123" cy="954107"/>
          </a:xfrm>
        </p:grpSpPr>
        <p:sp>
          <p:nvSpPr>
            <p:cNvPr id="30" name="TextBox 29"/>
            <p:cNvSpPr txBox="1"/>
            <p:nvPr/>
          </p:nvSpPr>
          <p:spPr>
            <a:xfrm>
              <a:off x="742225" y="50059"/>
              <a:ext cx="11293200" cy="95410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r>
                <a:rPr lang="ru-RU" sz="2800" b="1" dirty="0" smtClean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Темп роста налоговых и неналоговых доходов на 01.01.2017 </a:t>
              </a:r>
            </a:p>
            <a:p>
              <a:r>
                <a:rPr lang="ru-RU" sz="2800" b="1" dirty="0" smtClean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к 01.01.2016 субъектов </a:t>
              </a:r>
              <a:r>
                <a:rPr lang="ru-RU" sz="2800" b="1" dirty="0">
                  <a:solidFill>
                    <a:srgbClr val="DB251D"/>
                  </a:solidFill>
                  <a:latin typeface="PT Serif" charset="0"/>
                  <a:ea typeface="PT Serif" charset="0"/>
                  <a:cs typeface="PT Serif" charset="0"/>
                </a:rPr>
                <a:t>РФ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2" y="166037"/>
              <a:ext cx="315925" cy="592361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62917781"/>
              </p:ext>
            </p:extLst>
          </p:nvPr>
        </p:nvGraphicFramePr>
        <p:xfrm>
          <a:off x="72510" y="1745673"/>
          <a:ext cx="12258676" cy="530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3453" y="1186657"/>
            <a:ext cx="4136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PT Serif" charset="0"/>
                <a:ea typeface="PT Serif" charset="0"/>
              </a:rPr>
              <a:t>Средний уровень по РФ – </a:t>
            </a:r>
            <a:r>
              <a:rPr lang="ru-RU" dirty="0" smtClean="0">
                <a:solidFill>
                  <a:srgbClr val="00B0F0"/>
                </a:solidFill>
                <a:latin typeface="PT Serif" charset="0"/>
                <a:ea typeface="PT Serif" charset="0"/>
              </a:rPr>
              <a:t>109,6%</a:t>
            </a:r>
            <a:endParaRPr lang="ru-RU" dirty="0">
              <a:solidFill>
                <a:srgbClr val="00B0F0"/>
              </a:solidFill>
              <a:latin typeface="PT Serif" charset="0"/>
              <a:ea typeface="PT Serif" charset="0"/>
            </a:endParaRPr>
          </a:p>
          <a:p>
            <a:r>
              <a:rPr lang="ru-RU" dirty="0">
                <a:solidFill>
                  <a:srgbClr val="99CCFF"/>
                </a:solidFill>
                <a:latin typeface="PT Serif" charset="0"/>
                <a:ea typeface="PT Serif" charset="0"/>
              </a:rPr>
              <a:t>Средний уровень по ПФО – </a:t>
            </a:r>
            <a:r>
              <a:rPr lang="ru-RU" dirty="0" smtClean="0">
                <a:solidFill>
                  <a:srgbClr val="99CCFF"/>
                </a:solidFill>
                <a:latin typeface="PT Serif" charset="0"/>
                <a:ea typeface="PT Serif" charset="0"/>
              </a:rPr>
              <a:t>113,6%</a:t>
            </a:r>
            <a:endParaRPr lang="ru-RU" dirty="0">
              <a:solidFill>
                <a:srgbClr val="99CCFF"/>
              </a:solidFill>
              <a:latin typeface="PT Serif" charset="0"/>
              <a:ea typeface="PT Serif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flipH="1">
            <a:off x="8314919" y="1173529"/>
            <a:ext cx="1780082" cy="791175"/>
          </a:xfrm>
          <a:prstGeom prst="wedgeRoundRectCallout">
            <a:avLst>
              <a:gd name="adj1" fmla="val 94917"/>
              <a:gd name="adj2" fmla="val 67994"/>
              <a:gd name="adj3" fmla="val 16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110,9%</a:t>
            </a:r>
          </a:p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>11 место в ПФО</a:t>
            </a:r>
          </a:p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>53 </a:t>
            </a:r>
            <a:r>
              <a:rPr lang="ru-RU" sz="1600" b="1" dirty="0">
                <a:solidFill>
                  <a:srgbClr val="FF0000"/>
                </a:solidFill>
              </a:rPr>
              <a:t>место в РФ</a:t>
            </a:r>
          </a:p>
          <a:p>
            <a:pPr algn="l"/>
            <a:endParaRPr lang="ru-RU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668"/>
            <a:ext cx="12192000" cy="12926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28" y="-152668"/>
            <a:ext cx="11317184" cy="997801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Динамика недоимки и переплаты по налогам в краевой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4" y="0"/>
            <a:ext cx="323851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534786"/>
              </p:ext>
            </p:extLst>
          </p:nvPr>
        </p:nvGraphicFramePr>
        <p:xfrm>
          <a:off x="177422" y="1140031"/>
          <a:ext cx="7506268" cy="545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19651"/>
              </p:ext>
            </p:extLst>
          </p:nvPr>
        </p:nvGraphicFramePr>
        <p:xfrm>
          <a:off x="7956645" y="1009935"/>
          <a:ext cx="3499641" cy="575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8182099" y="5397367"/>
            <a:ext cx="3484384" cy="1194950"/>
          </a:xfrm>
          <a:prstGeom prst="rect">
            <a:avLst/>
          </a:prstGeom>
        </p:spPr>
        <p:txBody>
          <a:bodyPr wrap="square" lIns="91440" tIns="45719" rIns="91440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 defTabSz="914389"/>
            <a:endParaRPr lang="ru-RU" sz="1400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 rot="20778723">
            <a:off x="4204461" y="2648385"/>
            <a:ext cx="857544" cy="3555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121,0%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 rot="21265646">
            <a:off x="4189809" y="3469796"/>
            <a:ext cx="857544" cy="3555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135,0%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5"/>
          <p:cNvGraphicFramePr/>
          <p:nvPr>
            <p:extLst>
              <p:ext uri="{D42A27DB-BD31-4B8C-83A1-F6EECF244321}">
                <p14:modId xmlns:p14="http://schemas.microsoft.com/office/powerpoint/2010/main" val="1185511105"/>
              </p:ext>
            </p:extLst>
          </p:nvPr>
        </p:nvGraphicFramePr>
        <p:xfrm>
          <a:off x="304799" y="1690916"/>
          <a:ext cx="11154889" cy="466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37"/>
            <a:ext cx="12192000" cy="10853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088" y="80091"/>
            <a:ext cx="10515600" cy="99759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Исполнение расходов краевого </a:t>
            </a:r>
            <a:r>
              <a:rPr lang="ru-RU" sz="28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бюджета</a:t>
            </a:r>
            <a:endParaRPr lang="ru-RU" sz="2800" b="1" dirty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84710"/>
            <a:ext cx="3286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1145194" y="2579427"/>
            <a:ext cx="4299858" cy="287577"/>
          </a:xfrm>
          <a:prstGeom prst="straightConnector1">
            <a:avLst/>
          </a:prstGeom>
          <a:ln w="3810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361109">
            <a:off x="4111855" y="2281219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+1,2%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Picture 4" descr="http://media.lpgenerator.ru/images/383196/oplata1_nukvALV.png"/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244" y="5128265"/>
            <a:ext cx="1124198" cy="108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1208" y="212733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erif" charset="0"/>
                <a:ea typeface="PT Serif" charset="0"/>
                <a:cs typeface="PT Serif" charset="0"/>
              </a:rPr>
              <a:t>млн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erif" charset="0"/>
                <a:ea typeface="PT Serif" charset="0"/>
                <a:cs typeface="PT Serif" charset="0"/>
              </a:rPr>
              <a:t>руб.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27564384"/>
              </p:ext>
            </p:extLst>
          </p:nvPr>
        </p:nvGraphicFramePr>
        <p:xfrm>
          <a:off x="6982691" y="1251430"/>
          <a:ext cx="4595497" cy="497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059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FF0000"/>
      </a:dk2>
      <a:lt2>
        <a:srgbClr val="E7E6E6"/>
      </a:lt2>
      <a:accent1>
        <a:srgbClr val="FFC000"/>
      </a:accent1>
      <a:accent2>
        <a:srgbClr val="FFFF00"/>
      </a:accent2>
      <a:accent3>
        <a:srgbClr val="00B050"/>
      </a:accent3>
      <a:accent4>
        <a:srgbClr val="00B0F0"/>
      </a:accent4>
      <a:accent5>
        <a:srgbClr val="0070C0"/>
      </a:accent5>
      <a:accent6>
        <a:srgbClr val="7030A0"/>
      </a:accent6>
      <a:hlink>
        <a:srgbClr val="0563C1"/>
      </a:hlink>
      <a:folHlink>
        <a:srgbClr val="954F72"/>
      </a:folHlink>
    </a:clrScheme>
    <a:fontScheme name="Другая 4">
      <a:majorFont>
        <a:latin typeface="PT Serif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FF0000"/>
    </a:dk2>
    <a:lt2>
      <a:srgbClr val="E7E6E6"/>
    </a:lt2>
    <a:accent1>
      <a:srgbClr val="FFC000"/>
    </a:accent1>
    <a:accent2>
      <a:srgbClr val="FFFF00"/>
    </a:accent2>
    <a:accent3>
      <a:srgbClr val="00B050"/>
    </a:accent3>
    <a:accent4>
      <a:srgbClr val="00B0F0"/>
    </a:accent4>
    <a:accent5>
      <a:srgbClr val="0070C0"/>
    </a:accent5>
    <a:accent6>
      <a:srgbClr val="7030A0"/>
    </a:accent6>
    <a:hlink>
      <a:srgbClr val="0563C1"/>
    </a:hlink>
    <a:folHlink>
      <a:srgbClr val="954F72"/>
    </a:folHlink>
  </a:clrScheme>
  <a:fontScheme name="Другая 4">
    <a:majorFont>
      <a:latin typeface="PT Serif"/>
      <a:ea typeface=""/>
      <a:cs typeface=""/>
    </a:majorFont>
    <a:minorFont>
      <a:latin typeface="Arial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7101</TotalTime>
  <Words>1130</Words>
  <Application>Microsoft Office PowerPoint</Application>
  <PresentationFormat>Произвольный</PresentationFormat>
  <Paragraphs>399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Доходы бюджета Пермского края за 2016 год, млн рублей</vt:lpstr>
      <vt:lpstr>Презентация PowerPoint</vt:lpstr>
      <vt:lpstr>Презентация PowerPoint</vt:lpstr>
      <vt:lpstr>Налоговые и неналоговые доходы за 2016 год, млн рублей</vt:lpstr>
      <vt:lpstr>Презентация PowerPoint</vt:lpstr>
      <vt:lpstr>Динамика недоимки и переплаты по налогам в краевой бюджет</vt:lpstr>
      <vt:lpstr>Исполнение расходов краевого бюджета</vt:lpstr>
      <vt:lpstr>Презентация PowerPoint</vt:lpstr>
      <vt:lpstr>Расходы в разрезе государственных программ Пермского края, млн рублей</vt:lpstr>
      <vt:lpstr>Бюджетные инвестиции на строительство объектов общественной инфраструктуры регионального значения</vt:lpstr>
      <vt:lpstr>Расходы дорожного фонда Пермского края за 2016 год, млн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консолидированного бюджета Пермского края, млн рублей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rustam shaekhmurzin</dc:creator>
  <cp:lastModifiedBy>Ерёмина Анна Николаевна</cp:lastModifiedBy>
  <cp:revision>443</cp:revision>
  <cp:lastPrinted>2017-06-14T15:25:08Z</cp:lastPrinted>
  <dcterms:created xsi:type="dcterms:W3CDTF">2017-05-18T06:16:43Z</dcterms:created>
  <dcterms:modified xsi:type="dcterms:W3CDTF">2017-06-15T03:22:09Z</dcterms:modified>
</cp:coreProperties>
</file>