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310" r:id="rId4"/>
    <p:sldId id="272" r:id="rId5"/>
    <p:sldId id="318" r:id="rId6"/>
    <p:sldId id="311" r:id="rId7"/>
    <p:sldId id="314" r:id="rId8"/>
    <p:sldId id="316" r:id="rId9"/>
    <p:sldId id="317" r:id="rId10"/>
    <p:sldId id="304" r:id="rId11"/>
    <p:sldId id="263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547"/>
    <a:srgbClr val="CC0000"/>
    <a:srgbClr val="465B1B"/>
    <a:srgbClr val="244B98"/>
    <a:srgbClr val="3167D3"/>
    <a:srgbClr val="F6A33D"/>
    <a:srgbClr val="1A1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8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8563533464566931"/>
          <c:y val="6.87500000000000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981791338582676E-2"/>
          <c:y val="0.15114074803149607"/>
          <c:w val="0.54298950131233592"/>
          <c:h val="0.814484251968503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92D050"/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C00000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Lbls>
            <c:dLbl>
              <c:idx val="2"/>
              <c:layout>
                <c:manualLayout>
                  <c:x val="4.1172572178477654E-2"/>
                  <c:y val="0.158559301181102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Краевой бюжет</c:v>
                </c:pt>
                <c:pt idx="1">
                  <c:v>Внебюджетные источники (средства ОМС)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0.57183908045977017</c:v>
                </c:pt>
                <c:pt idx="1">
                  <c:v>0.38218390804597707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Краевой бюжет</c:v>
                </c:pt>
                <c:pt idx="1">
                  <c:v>Внебюджетные источники (средства ОМС)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Лист1!$C$2:$C$5</c:f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22030839895013"/>
          <c:y val="0.21380290354330705"/>
          <c:w val="0.33456971784776901"/>
          <c:h val="0.6000772637795275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2521866797900265"/>
          <c:y val="8.125000000000000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"/>
          <c:cat>
            <c:strRef>
              <c:f>Лист1!$A$2:$A$4</c:f>
              <c:strCache>
                <c:ptCount val="2"/>
                <c:pt idx="0">
                  <c:v>Краевой бюжет</c:v>
                </c:pt>
                <c:pt idx="1">
                  <c:v>Внебюджетные источники (средства ОМС)</c:v>
                </c:pt>
              </c:strCache>
            </c:strRef>
          </c:cat>
          <c:val>
            <c:numRef>
              <c:f>Лист1!$B$2:$B$4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explosion val="6"/>
          <c:dPt>
            <c:idx val="0"/>
            <c:bubble3D val="0"/>
            <c:explosion val="0"/>
            <c:spPr>
              <a:solidFill>
                <a:srgbClr val="92D050"/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C00000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8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2"/>
                <c:pt idx="0">
                  <c:v>Краевой бюжет</c:v>
                </c:pt>
                <c:pt idx="1">
                  <c:v>Внебюджетные источники (средства ОМС)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130"/>
      <c:rAngAx val="0"/>
      <c:perspective val="10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8149749320921688E-2"/>
          <c:y val="2.9902989521945381E-2"/>
          <c:w val="0.93366507128868059"/>
          <c:h val="0.592755894832834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gradFill flip="none" rotWithShape="1">
              <a:gsLst>
                <a:gs pos="0">
                  <a:srgbClr val="3167D3">
                    <a:shade val="30000"/>
                    <a:satMod val="115000"/>
                  </a:srgbClr>
                </a:gs>
                <a:gs pos="100000">
                  <a:srgbClr val="3167D3">
                    <a:shade val="100000"/>
                    <a:satMod val="115000"/>
                    <a:alpha val="84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9457163522445201E-2"/>
                  <c:y val="7.098354690810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24203759443133E-3"/>
                  <c:y val="-2.622382050925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 программе высшего образования</c:v>
                </c:pt>
                <c:pt idx="1">
                  <c:v>в интернатуре</c:v>
                </c:pt>
                <c:pt idx="2">
                  <c:v>в ординатуре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</c:v>
                </c:pt>
                <c:pt idx="1">
                  <c:v>82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  <a:alpha val="79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7714721252185695E-2"/>
                  <c:y val="2.2816132335004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541136450741614E-17"/>
                  <c:y val="-6.8448397005015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 программе высшего образования</c:v>
                </c:pt>
                <c:pt idx="1">
                  <c:v>в интернатуре</c:v>
                </c:pt>
                <c:pt idx="2">
                  <c:v>в ординатуре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205</c:v>
                </c:pt>
                <c:pt idx="1">
                  <c:v>98</c:v>
                </c:pt>
                <c:pt idx="2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rgbClr val="91B547">
                    <a:shade val="30000"/>
                    <a:satMod val="115000"/>
                  </a:srgbClr>
                </a:gs>
                <a:gs pos="100000">
                  <a:srgbClr val="91B547">
                    <a:shade val="100000"/>
                    <a:satMod val="115000"/>
                    <a:alpha val="89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0014264288094998E-2"/>
                  <c:y val="-1.998410004238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920233937938697E-3"/>
                  <c:y val="-1.5971292634503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113879860271312E-3"/>
                  <c:y val="-1.140806616750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 программе высшего образования</c:v>
                </c:pt>
                <c:pt idx="1">
                  <c:v>в интернатуре</c:v>
                </c:pt>
                <c:pt idx="2">
                  <c:v>в ординатуре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208</c:v>
                </c:pt>
                <c:pt idx="1">
                  <c:v>99</c:v>
                </c:pt>
                <c:pt idx="2">
                  <c:v>30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  <a:alpha val="83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2384064721501266E-2"/>
                  <c:y val="-7.2257074213692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920233937938697E-3"/>
                  <c:y val="-1.140806616750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056939930137348E-3"/>
                  <c:y val="-1.825290586800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 программе высшего образования</c:v>
                </c:pt>
                <c:pt idx="1">
                  <c:v>в интернатуре</c:v>
                </c:pt>
                <c:pt idx="2">
                  <c:v>в ординатуре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208</c:v>
                </c:pt>
                <c:pt idx="1">
                  <c:v>106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14"/>
        <c:shape val="box"/>
        <c:axId val="105794560"/>
        <c:axId val="48017344"/>
        <c:axId val="0"/>
      </c:bar3DChart>
      <c:catAx>
        <c:axId val="10579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8017344"/>
        <c:crosses val="autoZero"/>
        <c:auto val="1"/>
        <c:lblAlgn val="ctr"/>
        <c:lblOffset val="100"/>
        <c:noMultiLvlLbl val="0"/>
      </c:catAx>
      <c:valAx>
        <c:axId val="48017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5794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175438893497667"/>
          <c:y val="0.90004084142430363"/>
          <c:w val="0.68361766889013997"/>
          <c:h val="6.3326624432269052E-2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1">
              <a:lumMod val="50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81508227480921"/>
          <c:y val="0.10988660006149178"/>
          <c:w val="0.31873989309829831"/>
          <c:h val="0.77074944255230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сложившаяся</c:v>
                </c:pt>
              </c:strCache>
            </c:strRef>
          </c:tx>
          <c:spPr>
            <a:effectLst>
              <a:outerShdw blurRad="50800" dist="50800" dir="8100000" algn="tr" rotWithShape="0">
                <a:prstClr val="black">
                  <a:alpha val="40000"/>
                </a:prstClr>
              </a:outerShdw>
            </a:effectLst>
          </c:spPr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 algn="ctr">
                  <a:defRPr lang="ru-RU" sz="2000" b="1" i="0" u="none" strike="noStrike" kern="1200" baseline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оклад</c:v>
                </c:pt>
                <c:pt idx="1">
                  <c:v>выплаты стимулирующего характера</c:v>
                </c:pt>
                <c:pt idx="2">
                  <c:v>выплаты компенсационного характера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0.22500000000000001</c:v>
                </c:pt>
                <c:pt idx="1">
                  <c:v>0.45300000000000001</c:v>
                </c:pt>
                <c:pt idx="2">
                  <c:v>0.32200000000000056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2247173153600202"/>
          <c:y val="3.4368941085399132E-2"/>
          <c:w val="0.47752826846399832"/>
          <c:h val="0.70994396679938865"/>
        </c:manualLayout>
      </c:layout>
      <c:overlay val="0"/>
      <c:txPr>
        <a:bodyPr/>
        <a:lstStyle/>
        <a:p>
          <a:pPr>
            <a:defRPr sz="1700" baseline="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68048581784901"/>
          <c:y val="9.6635768068781727E-2"/>
          <c:w val="0.40753441768783832"/>
          <c:h val="0.778281803813913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8100000" algn="tr" rotWithShape="0">
                <a:prstClr val="black">
                  <a:alpha val="40000"/>
                </a:prstClr>
              </a:outerShdw>
            </a:effectLst>
          </c:spPr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45%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35%</a:t>
                    </a:r>
                    <a:endParaRPr lang="en-US" sz="1400" b="1" dirty="0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20%</a:t>
                    </a:r>
                    <a:endParaRPr lang="en-US" sz="1400" b="1" dirty="0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оклад</c:v>
                </c:pt>
                <c:pt idx="1">
                  <c:v>выплаты стимулирующего характера</c:v>
                </c:pt>
                <c:pt idx="2">
                  <c:v>выплаты компенсационного характера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</c:v>
                </c:pt>
                <c:pt idx="1">
                  <c:v>0.35000000000000031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 персонал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81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0.85300000000000065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Врачи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142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1.5169999999999944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Средняя2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lang="ru-RU" sz="2400" b="0" i="0" u="none" strike="noStrike" kern="1200" baseline="0">
                      <a:solidFill>
                        <a:srgbClr val="4F81BD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2000" b="0" i="0" u="none" strike="noStrike" kern="1200" baseline="0">
                    <a:solidFill>
                      <a:srgbClr val="4F81BD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62080"/>
        <c:axId val="48011456"/>
      </c:barChart>
      <c:catAx>
        <c:axId val="111662080"/>
        <c:scaling>
          <c:orientation val="minMax"/>
        </c:scaling>
        <c:delete val="1"/>
        <c:axPos val="l"/>
        <c:majorTickMark val="out"/>
        <c:minorTickMark val="none"/>
        <c:tickLblPos val="none"/>
        <c:crossAx val="48011456"/>
        <c:crosses val="autoZero"/>
        <c:auto val="1"/>
        <c:lblAlgn val="ctr"/>
        <c:lblOffset val="100"/>
        <c:noMultiLvlLbl val="0"/>
      </c:catAx>
      <c:valAx>
        <c:axId val="4801145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11166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7085522198005119E-2"/>
          <c:w val="1"/>
          <c:h val="0.823499055669796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ПК</c:v>
                </c:pt>
              </c:strCache>
            </c:strRef>
          </c:tx>
          <c:spPr>
            <a:gradFill flip="none" rotWithShape="1">
              <a:gsLst>
                <a:gs pos="0">
                  <a:srgbClr val="CC0000">
                    <a:shade val="30000"/>
                    <a:satMod val="115000"/>
                  </a:srgbClr>
                </a:gs>
                <a:gs pos="100000">
                  <a:srgbClr val="CC0000">
                    <a:shade val="100000"/>
                    <a:satMod val="115000"/>
                    <a:alpha val="67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91B547">
                      <a:shade val="30000"/>
                      <a:satMod val="115000"/>
                    </a:srgbClr>
                  </a:gs>
                  <a:gs pos="100000">
                    <a:srgbClr val="91B547">
                      <a:shade val="100000"/>
                      <a:satMod val="115000"/>
                      <a:alpha val="8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2.660056750382877E-3"/>
                  <c:y val="0.17516666512671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422567427148618E-7"/>
                  <c:y val="0.13459532401863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831534045531849E-3"/>
                  <c:y val="0.15211262014587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7818906931373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831534045531298E-3"/>
                  <c:y val="0.16080476986849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15767022765924E-3"/>
                  <c:y val="0.17818906931373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915767022765924E-3"/>
                  <c:y val="0.16949691959111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915767022765924E-3"/>
                  <c:y val="0.17818906931373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8 мес. 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14</c:v>
                </c:pt>
                <c:pt idx="1">
                  <c:v>14.2</c:v>
                </c:pt>
                <c:pt idx="2">
                  <c:v>13.9</c:v>
                </c:pt>
                <c:pt idx="3">
                  <c:v>13.5</c:v>
                </c:pt>
                <c:pt idx="4">
                  <c:v>13.3</c:v>
                </c:pt>
                <c:pt idx="5">
                  <c:v>13.1</c:v>
                </c:pt>
                <c:pt idx="6">
                  <c:v>12.9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shape val="box"/>
        <c:axId val="118003200"/>
        <c:axId val="57608448"/>
        <c:axId val="0"/>
      </c:bar3DChart>
      <c:catAx>
        <c:axId val="11800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pPr>
            <a:endParaRPr lang="ru-RU"/>
          </a:p>
        </c:txPr>
        <c:crossAx val="57608448"/>
        <c:crosses val="autoZero"/>
        <c:auto val="1"/>
        <c:lblAlgn val="ctr"/>
        <c:lblOffset val="100"/>
        <c:noMultiLvlLbl val="0"/>
      </c:catAx>
      <c:valAx>
        <c:axId val="576084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800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766138858462628E-2"/>
          <c:y val="0.19596588033428383"/>
          <c:w val="0.96594823385461315"/>
          <c:h val="0.64492641249737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ПК</c:v>
                </c:pt>
              </c:strCache>
            </c:strRef>
          </c:tx>
          <c:spPr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1"/>
            <c:spPr>
              <a:solidFill>
                <a:schemeClr val="lt1"/>
              </a:solidFill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0"/>
              <c:layout>
                <c:manualLayout>
                  <c:x val="-2.7574586307762685E-2"/>
                  <c:y val="7.3548540902862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017202845006992E-2"/>
                  <c:y val="7.3548540902862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211005306992818E-2"/>
                  <c:y val="7.8447687911219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613563164685579E-2"/>
                  <c:y val="7.8447687911219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7"/>
                <c:pt idx="0">
                  <c:v>69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003712"/>
        <c:axId val="57610176"/>
      </c:lineChart>
      <c:catAx>
        <c:axId val="11800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pPr>
            <a:endParaRPr lang="ru-RU"/>
          </a:p>
        </c:txPr>
        <c:crossAx val="57610176"/>
        <c:crosses val="autoZero"/>
        <c:auto val="1"/>
        <c:lblAlgn val="ctr"/>
        <c:lblOffset val="100"/>
        <c:noMultiLvlLbl val="0"/>
      </c:catAx>
      <c:valAx>
        <c:axId val="57610176"/>
        <c:scaling>
          <c:orientation val="minMax"/>
          <c:max val="76"/>
          <c:min val="68"/>
        </c:scaling>
        <c:delete val="1"/>
        <c:axPos val="l"/>
        <c:numFmt formatCode="General" sourceLinked="1"/>
        <c:majorTickMark val="out"/>
        <c:minorTickMark val="none"/>
        <c:tickLblPos val="nextTo"/>
        <c:crossAx val="118003712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D89F5-3837-4F03-8502-044547A21B63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7EAEF-22FA-4016-83C6-DC69312BE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26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584CE-F153-4BA6-8493-128FDF6111E7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55B7-3AFB-44E0-89FA-CA3CD355E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4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75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4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75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4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55B7-3AFB-44E0-89FA-CA3CD355EE9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5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55B7-3AFB-44E0-89FA-CA3CD355EE9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5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81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7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3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2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8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37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7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image" Target="../media/image19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941168"/>
          </a:xfrm>
          <a:prstGeom prst="rect">
            <a:avLst/>
          </a:prstGeom>
          <a:solidFill>
            <a:srgbClr val="316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908720"/>
            <a:ext cx="1440000" cy="144016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0232" y="260648"/>
            <a:ext cx="2376264" cy="4677048"/>
          </a:xfrm>
          <a:prstGeom prst="rect">
            <a:avLst/>
          </a:prstGeom>
          <a:gradFill flip="none" rotWithShape="1">
            <a:gsLst>
              <a:gs pos="0">
                <a:srgbClr val="244B98"/>
              </a:gs>
              <a:gs pos="100000">
                <a:srgbClr val="3167D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84884"/>
            <a:ext cx="6912768" cy="1260140"/>
          </a:xfrm>
          <a:prstGeom prst="rect">
            <a:avLst/>
          </a:prstGeom>
          <a:gradFill flip="none" rotWithShape="1">
            <a:gsLst>
              <a:gs pos="0">
                <a:srgbClr val="1A1A70"/>
              </a:gs>
              <a:gs pos="100000">
                <a:srgbClr val="3167D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496944" cy="439248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16416" y="0"/>
            <a:ext cx="72008" cy="1772816"/>
          </a:xfrm>
          <a:prstGeom prst="rect">
            <a:avLst/>
          </a:prstGeom>
          <a:solidFill>
            <a:srgbClr val="91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6496" y="5373216"/>
            <a:ext cx="5487504" cy="736684"/>
          </a:xfrm>
        </p:spPr>
        <p:txBody>
          <a:bodyPr>
            <a:noAutofit/>
          </a:bodyPr>
          <a:lstStyle/>
          <a:p>
            <a:pPr marL="63500"/>
            <a:r>
              <a:rPr lang="ru-RU" altLang="ru-RU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И.о</a:t>
            </a:r>
            <a:r>
              <a:rPr lang="ru-RU" alt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. </a:t>
            </a:r>
            <a:r>
              <a:rPr lang="ru-RU" alt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министра здравоохранения Пермского края </a:t>
            </a:r>
          </a:p>
          <a:p>
            <a:pPr marL="63500"/>
            <a:r>
              <a:rPr lang="ru-RU" alt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В.П. </a:t>
            </a:r>
            <a:r>
              <a:rPr lang="ru-RU" alt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Плотников</a:t>
            </a:r>
            <a:endParaRPr lang="ru-RU" altLang="ru-RU" sz="1800" b="1" dirty="0">
              <a:solidFill>
                <a:schemeClr val="tx1">
                  <a:lumMod val="50000"/>
                  <a:lumOff val="50000"/>
                </a:scheme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11612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altLang="ru-RU" sz="2800" dirty="0">
                <a:solidFill>
                  <a:prstClr val="white"/>
                </a:solidFill>
              </a:rPr>
              <a:t>О расходах и целевых показателях  государственной </a:t>
            </a:r>
            <a:r>
              <a:rPr lang="ru-RU" altLang="ru-RU" sz="2800" dirty="0" smtClean="0">
                <a:solidFill>
                  <a:prstClr val="white"/>
                </a:solidFill>
              </a:rPr>
              <a:t>программы Пермского края «Развитие здравоохранения» </a:t>
            </a:r>
            <a:r>
              <a:rPr lang="ru-RU" altLang="ru-RU" sz="2800" dirty="0">
                <a:solidFill>
                  <a:prstClr val="white"/>
                </a:solidFill>
              </a:rPr>
              <a:t>на 2017-2019 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927310"/>
            <a:ext cx="9144000" cy="216024"/>
          </a:xfrm>
          <a:prstGeom prst="rect">
            <a:avLst/>
          </a:prstGeom>
          <a:solidFill>
            <a:srgbClr val="F6A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egorova.MIAC\Desktop\PNG\gerb_permskogo_kraya_Abali-768x14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54358"/>
            <a:ext cx="576064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346347"/>
            <a:ext cx="1224136" cy="129614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egorova.MIAC\Desktop\Шаблоны для презентаций\сток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32" y="4921554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36712"/>
            <a:ext cx="243789" cy="5949280"/>
          </a:xfrm>
          <a:prstGeom prst="rect">
            <a:avLst/>
          </a:prstGeom>
          <a:gradFill flip="none" rotWithShape="1">
            <a:gsLst>
              <a:gs pos="0">
                <a:srgbClr val="91B547">
                  <a:shade val="30000"/>
                  <a:satMod val="115000"/>
                </a:srgbClr>
              </a:gs>
              <a:gs pos="100000">
                <a:srgbClr val="91B547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2" y="0"/>
            <a:ext cx="9145742" cy="900000"/>
          </a:xfrm>
          <a:gradFill flip="none" rotWithShape="1">
            <a:gsLst>
              <a:gs pos="0">
                <a:srgbClr val="1A1A70"/>
              </a:gs>
              <a:gs pos="100000">
                <a:srgbClr val="244B98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000" y="188640"/>
            <a:ext cx="8388000" cy="558062"/>
          </a:xfrm>
          <a:prstGeom prst="rect">
            <a:avLst/>
          </a:prstGeom>
          <a:gradFill flip="none" rotWithShape="1">
            <a:gsLst>
              <a:gs pos="0">
                <a:srgbClr val="1A1A70"/>
              </a:gs>
              <a:gs pos="100000">
                <a:srgbClr val="3167D3"/>
              </a:gs>
            </a:gsLst>
            <a:lin ang="0" scaled="1"/>
            <a:tileRect/>
          </a:gradFill>
          <a:ln w="12700">
            <a:solidFill>
              <a:srgbClr val="316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2480" y="0"/>
            <a:ext cx="72008" cy="648000"/>
          </a:xfrm>
          <a:prstGeom prst="rect">
            <a:avLst/>
          </a:prstGeom>
          <a:solidFill>
            <a:srgbClr val="91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8528"/>
            <a:ext cx="756000" cy="9720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2" descr="C:\Users\egorova.MIAC\Desktop\PNG\gerb_permskogo_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894" y="53671"/>
            <a:ext cx="477889" cy="8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140" y="2875583"/>
            <a:ext cx="626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244B98"/>
                </a:solidFill>
              </a:rPr>
              <a:t>СПАСИБО ЗА ВНИМАНИЕ</a:t>
            </a:r>
            <a:endParaRPr lang="ru-RU" sz="4400" b="1" dirty="0">
              <a:solidFill>
                <a:srgbClr val="244B98"/>
              </a:solidFill>
            </a:endParaRPr>
          </a:p>
        </p:txBody>
      </p:sp>
      <p:pic>
        <p:nvPicPr>
          <p:cNvPr id="9" name="Picture 2" descr="C:\Users\egorova.MIAC\Desktop\Шаблоны для презентаций\сток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5273824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77672748"/>
              </p:ext>
            </p:extLst>
          </p:nvPr>
        </p:nvGraphicFramePr>
        <p:xfrm>
          <a:off x="-57724" y="61026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10292410"/>
              </p:ext>
            </p:extLst>
          </p:nvPr>
        </p:nvGraphicFramePr>
        <p:xfrm>
          <a:off x="4355976" y="54674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836712"/>
            <a:ext cx="243789" cy="5949280"/>
          </a:xfrm>
          <a:prstGeom prst="rect">
            <a:avLst/>
          </a:prstGeom>
          <a:gradFill flip="none" rotWithShape="1">
            <a:gsLst>
              <a:gs pos="0">
                <a:srgbClr val="91B547">
                  <a:shade val="30000"/>
                  <a:satMod val="115000"/>
                </a:srgbClr>
              </a:gs>
              <a:gs pos="100000">
                <a:srgbClr val="91B547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2" y="0"/>
            <a:ext cx="9145742" cy="900000"/>
          </a:xfrm>
          <a:gradFill flip="none" rotWithShape="1">
            <a:gsLst>
              <a:gs pos="0">
                <a:srgbClr val="1A1A70"/>
              </a:gs>
              <a:gs pos="100000">
                <a:srgbClr val="244B98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000" y="188640"/>
            <a:ext cx="8388000" cy="558062"/>
          </a:xfrm>
          <a:prstGeom prst="rect">
            <a:avLst/>
          </a:prstGeom>
          <a:gradFill flip="none" rotWithShape="1">
            <a:gsLst>
              <a:gs pos="0">
                <a:srgbClr val="1A1A70"/>
              </a:gs>
              <a:gs pos="100000">
                <a:srgbClr val="3167D3"/>
              </a:gs>
            </a:gsLst>
            <a:lin ang="0" scaled="1"/>
            <a:tileRect/>
          </a:gradFill>
          <a:ln w="12700">
            <a:solidFill>
              <a:srgbClr val="316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программа Пермского края </a:t>
            </a:r>
            <a:b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здравоохранения» </a:t>
            </a:r>
            <a:endParaRPr lang="ru-RU" sz="3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2480" y="0"/>
            <a:ext cx="72008" cy="648000"/>
          </a:xfrm>
          <a:prstGeom prst="rect">
            <a:avLst/>
          </a:prstGeom>
          <a:solidFill>
            <a:srgbClr val="91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28"/>
            <a:ext cx="756000" cy="9720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12" descr="C:\Users\egorova.MIAC\Desktop\PNG\gerb_permskogo_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894" y="53671"/>
            <a:ext cx="477889" cy="8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56398"/>
              </p:ext>
            </p:extLst>
          </p:nvPr>
        </p:nvGraphicFramePr>
        <p:xfrm>
          <a:off x="360838" y="4653136"/>
          <a:ext cx="8548796" cy="17247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92676"/>
                <a:gridCol w="1214030"/>
                <a:gridCol w="1214030"/>
                <a:gridCol w="1214030"/>
                <a:gridCol w="1214030"/>
              </a:tblGrid>
              <a:tr h="589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Источники финансирования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2017 год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2018 год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2019 год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9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Всего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34,8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36,2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39,3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39,9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Краевой </a:t>
                      </a:r>
                      <a:r>
                        <a:rPr lang="ru-RU" sz="1800" u="none" strike="noStrike" dirty="0">
                          <a:effectLst/>
                        </a:rPr>
                        <a:t>бюджет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19,9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21,6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23,7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3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Внебюджетные источники </a:t>
                      </a:r>
                      <a:r>
                        <a:rPr lang="ru-RU" sz="1200" u="none" strike="noStrike" dirty="0" smtClean="0">
                          <a:effectLst/>
                        </a:rPr>
                        <a:t>(средства ОМС)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14,6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15,5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16,4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3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бюджет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6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91880" y="4149080"/>
            <a:ext cx="2841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Расходы (</a:t>
            </a:r>
            <a:r>
              <a:rPr lang="ru-RU" sz="2400" dirty="0" err="1" smtClean="0">
                <a:solidFill>
                  <a:prstClr val="black"/>
                </a:solidFill>
              </a:rPr>
              <a:t>млрд.руб</a:t>
            </a:r>
            <a:r>
              <a:rPr lang="ru-RU" sz="2400" dirty="0" smtClean="0">
                <a:solidFill>
                  <a:prstClr val="black"/>
                </a:solidFill>
              </a:rPr>
              <a:t>.)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-4548653" y="-226131"/>
            <a:ext cx="6624736" cy="7992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91680" y="6346195"/>
            <a:ext cx="7452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dirty="0" smtClean="0">
                <a:solidFill>
                  <a:prstClr val="black"/>
                </a:solidFill>
              </a:rPr>
              <a:t>Обеспечение </a:t>
            </a:r>
            <a:r>
              <a:rPr lang="ru-RU" sz="1500" dirty="0">
                <a:solidFill>
                  <a:prstClr val="black"/>
                </a:solidFill>
              </a:rPr>
              <a:t>реализации </a:t>
            </a:r>
            <a:r>
              <a:rPr lang="ru-RU" sz="1500" dirty="0" smtClean="0">
                <a:solidFill>
                  <a:prstClr val="black"/>
                </a:solidFill>
              </a:rPr>
              <a:t>государственной программы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32111" y="-800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Trebuchet MS" panose="020B0603020202020204" pitchFamily="34" charset="0"/>
              </a:rPr>
              <a:t>Расходы бюджета Пермского края на реализацию </a:t>
            </a:r>
            <a:r>
              <a:rPr lang="ru-RU" sz="16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государственной программы </a:t>
            </a:r>
            <a:br>
              <a:rPr lang="ru-RU" sz="1600" dirty="0" smtClean="0">
                <a:solidFill>
                  <a:prstClr val="white"/>
                </a:solidFill>
                <a:latin typeface="Trebuchet MS" panose="020B0603020202020204" pitchFamily="34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«Развитие здравоохранения» в 2016 году (млн. рублей)</a:t>
            </a:r>
            <a:endParaRPr lang="ru-RU" sz="16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85955"/>
            <a:ext cx="374791" cy="7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0" y="836712"/>
            <a:ext cx="243789" cy="5949280"/>
          </a:xfrm>
          <a:prstGeom prst="rect">
            <a:avLst/>
          </a:prstGeom>
          <a:gradFill flip="none" rotWithShape="1">
            <a:gsLst>
              <a:gs pos="0">
                <a:srgbClr val="91B547">
                  <a:shade val="30000"/>
                  <a:satMod val="115000"/>
                </a:srgbClr>
              </a:gs>
              <a:gs pos="100000">
                <a:srgbClr val="91B547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-1742" y="0"/>
            <a:ext cx="9145742" cy="900000"/>
          </a:xfrm>
          <a:gradFill flip="none" rotWithShape="1">
            <a:gsLst>
              <a:gs pos="0">
                <a:srgbClr val="1A1A70"/>
              </a:gs>
              <a:gs pos="100000">
                <a:srgbClr val="244B98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6000" y="188640"/>
            <a:ext cx="8388000" cy="558062"/>
          </a:xfrm>
          <a:prstGeom prst="rect">
            <a:avLst/>
          </a:prstGeom>
          <a:gradFill flip="none" rotWithShape="1">
            <a:gsLst>
              <a:gs pos="0">
                <a:srgbClr val="1A1A70"/>
              </a:gs>
              <a:gs pos="100000">
                <a:srgbClr val="3167D3"/>
              </a:gs>
            </a:gsLst>
            <a:lin ang="0" scaled="1"/>
            <a:tileRect/>
          </a:gradFill>
          <a:ln w="12700">
            <a:solidFill>
              <a:srgbClr val="316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Расходы бюджета Пермского края в 2017 году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892480" y="0"/>
            <a:ext cx="72008" cy="648000"/>
          </a:xfrm>
          <a:prstGeom prst="rect">
            <a:avLst/>
          </a:prstGeom>
          <a:solidFill>
            <a:srgbClr val="91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8528"/>
            <a:ext cx="756000" cy="9720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2" descr="C:\Users\egorova.MIAC\Desktop\PNG\gerb_permskogo_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894" y="53671"/>
            <a:ext cx="477889" cy="8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923955" y="800792"/>
            <a:ext cx="869529" cy="756000"/>
            <a:chOff x="370195" y="900632"/>
            <a:chExt cx="869529" cy="756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C:\Users\egorova.MIAC\Desktop\AI\Statistics-infographics-template\2 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75" y="900632"/>
              <a:ext cx="757571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370195" y="1130981"/>
              <a:ext cx="869529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1 807,9</a:t>
              </a:r>
              <a:endPara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500019" y="2348880"/>
            <a:ext cx="839733" cy="718507"/>
            <a:chOff x="1669008" y="2162954"/>
            <a:chExt cx="839733" cy="71850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29" name="Picture 5" descr="C:\Users\egorova.MIAC\Desktop\AI\Statistics-infographics-template\2 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875" y="2162954"/>
              <a:ext cx="720000" cy="71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669008" y="2365334"/>
              <a:ext cx="83973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898,5</a:t>
              </a:r>
              <a:endPara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211987" y="1556880"/>
            <a:ext cx="869528" cy="792000"/>
            <a:chOff x="1076117" y="1412864"/>
            <a:chExt cx="869528" cy="792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28" name="Picture 4" descr="C:\Users\egorova.MIAC\Desktop\AI\Statistics-infographics-template\2 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058" y="1412864"/>
              <a:ext cx="793646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1076117" y="1654975"/>
              <a:ext cx="8695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5 559,6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44035" y="3096000"/>
            <a:ext cx="839733" cy="718507"/>
            <a:chOff x="2075159" y="3046339"/>
            <a:chExt cx="839733" cy="71850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30" name="Picture 6" descr="C:\Users\egorova.MIAC\Desktop\AI\Statistics-infographics-template\2 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712" y="3046339"/>
              <a:ext cx="720000" cy="71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2075159" y="3251703"/>
              <a:ext cx="83973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136,2</a:t>
              </a:r>
              <a:endPara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44035" y="3852000"/>
            <a:ext cx="839733" cy="718507"/>
            <a:chOff x="2213718" y="3836232"/>
            <a:chExt cx="839733" cy="71850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27" name="Picture 3" descr="C:\Users\egorova.MIAC\Desktop\AI\Statistics-infographics-template\2 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304" y="3836232"/>
              <a:ext cx="720000" cy="71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213718" y="4041596"/>
              <a:ext cx="83973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396,8</a:t>
              </a:r>
              <a:endPara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72027" y="4644000"/>
            <a:ext cx="744303" cy="718507"/>
            <a:chOff x="2016425" y="5056715"/>
            <a:chExt cx="744303" cy="71850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34" name="Picture 2" descr="C:\Users\egorova.MIAC\Desktop\AI\Statistics-infographics-template\2 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425" y="5056715"/>
              <a:ext cx="720000" cy="71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2051720" y="5262079"/>
              <a:ext cx="70900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498,6</a:t>
              </a:r>
              <a:endPara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356003" y="5373216"/>
            <a:ext cx="720000" cy="718507"/>
            <a:chOff x="1471293" y="5903904"/>
            <a:chExt cx="720000" cy="71850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35" name="Picture 4" descr="C:\Users\egorova.MIAC\Desktop\AI\Statistics-infographics-template\2 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293" y="5903904"/>
              <a:ext cx="720000" cy="71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1471293" y="6109268"/>
              <a:ext cx="686139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47,1</a:t>
              </a:r>
              <a:endPara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07931" y="5994000"/>
            <a:ext cx="975798" cy="864000"/>
            <a:chOff x="1237920" y="5994000"/>
            <a:chExt cx="975798" cy="864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36" name="Picture 5" descr="C:\Users\egorova.MIAC\Desktop\AI\Statistics-infographics-template\2 3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977" y="5994000"/>
              <a:ext cx="865796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1237920" y="6256123"/>
              <a:ext cx="97579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12 232,2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87798" y="946503"/>
            <a:ext cx="73593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dirty="0">
                <a:solidFill>
                  <a:prstClr val="black"/>
                </a:solidFill>
              </a:rPr>
              <a:t>Профилактика заболеваний и формирование здорового образа жизни. </a:t>
            </a:r>
            <a:r>
              <a:rPr lang="ru-RU" sz="1500" dirty="0" smtClean="0">
                <a:solidFill>
                  <a:prstClr val="black"/>
                </a:solidFill>
              </a:rPr>
              <a:t/>
            </a:r>
            <a:br>
              <a:rPr lang="ru-RU" sz="1500" dirty="0" smtClean="0">
                <a:solidFill>
                  <a:prstClr val="black"/>
                </a:solidFill>
              </a:rPr>
            </a:br>
            <a:r>
              <a:rPr lang="ru-RU" sz="1500" dirty="0" smtClean="0">
                <a:solidFill>
                  <a:prstClr val="black"/>
                </a:solidFill>
              </a:rPr>
              <a:t>Развитие </a:t>
            </a:r>
            <a:r>
              <a:rPr lang="ru-RU" sz="1500" dirty="0">
                <a:solidFill>
                  <a:prstClr val="black"/>
                </a:solidFill>
              </a:rPr>
              <a:t>первичной медико-санитарной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1452" y="1564050"/>
            <a:ext cx="71403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dirty="0">
                <a:solidFill>
                  <a:prstClr val="black"/>
                </a:solidFill>
              </a:rPr>
              <a:t>Совершенствование оказания специализированной, включая высокотехнологичную, медицинской помощи, скорой, в том числе скорой специализированной, медицинской помощи, медицинской эвакуации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1038" y="2348880"/>
            <a:ext cx="69427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dirty="0">
                <a:solidFill>
                  <a:prstClr val="black"/>
                </a:solidFill>
              </a:rPr>
              <a:t>Совершенствование территориального планирования системы здравоохранения Пермского края. Развитие материально-технической базы, в том числе развитие информационных технологий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7897" y="3284984"/>
            <a:ext cx="31537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500" dirty="0">
                <a:solidFill>
                  <a:prstClr val="black"/>
                </a:solidFill>
              </a:rPr>
              <a:t>Охрана здоровья матери и ребенка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883114"/>
            <a:ext cx="6660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dirty="0">
                <a:solidFill>
                  <a:prstClr val="black"/>
                </a:solidFill>
              </a:rPr>
              <a:t>Развитие медицинской </a:t>
            </a:r>
            <a:r>
              <a:rPr lang="ru-RU" sz="1500" dirty="0" smtClean="0">
                <a:solidFill>
                  <a:prstClr val="black"/>
                </a:solidFill>
              </a:rPr>
              <a:t>реабилитации и</a:t>
            </a:r>
            <a:r>
              <a:rPr lang="ru-RU" sz="1500" dirty="0">
                <a:solidFill>
                  <a:prstClr val="black"/>
                </a:solidFill>
              </a:rPr>
              <a:t> санаторно-курортного лечения, </a:t>
            </a:r>
            <a:r>
              <a:rPr lang="ru-RU" sz="1500" dirty="0" smtClean="0">
                <a:solidFill>
                  <a:prstClr val="black"/>
                </a:solidFill>
              </a:rPr>
              <a:t/>
            </a:r>
            <a:br>
              <a:rPr lang="ru-RU" sz="1500" dirty="0" smtClean="0">
                <a:solidFill>
                  <a:prstClr val="black"/>
                </a:solidFill>
              </a:rPr>
            </a:br>
            <a:r>
              <a:rPr lang="ru-RU" sz="1500" dirty="0" smtClean="0">
                <a:solidFill>
                  <a:prstClr val="black"/>
                </a:solidFill>
              </a:rPr>
              <a:t>в </a:t>
            </a:r>
            <a:r>
              <a:rPr lang="ru-RU" sz="1500" dirty="0">
                <a:solidFill>
                  <a:prstClr val="black"/>
                </a:solidFill>
              </a:rPr>
              <a:t>том числе детям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9773" y="4906035"/>
            <a:ext cx="680738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dirty="0">
                <a:solidFill>
                  <a:prstClr val="black"/>
                </a:solidFill>
              </a:rPr>
              <a:t>Оказание паллиативной помощи</a:t>
            </a:r>
            <a:r>
              <a:rPr lang="ru-RU" sz="1500" dirty="0" smtClean="0">
                <a:solidFill>
                  <a:prstClr val="black"/>
                </a:solidFill>
              </a:rPr>
              <a:t>, в</a:t>
            </a:r>
            <a:r>
              <a:rPr lang="ru-RU" sz="1500" dirty="0">
                <a:solidFill>
                  <a:prstClr val="black"/>
                </a:solidFill>
              </a:rPr>
              <a:t> том числе детям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5661248"/>
            <a:ext cx="70202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1500" dirty="0">
                <a:solidFill>
                  <a:prstClr val="black"/>
                </a:solidFill>
              </a:rPr>
              <a:t>Кадровое </a:t>
            </a:r>
            <a:r>
              <a:rPr lang="ru-RU" sz="1500" dirty="0" smtClean="0">
                <a:solidFill>
                  <a:prstClr val="black"/>
                </a:solidFill>
              </a:rPr>
              <a:t>обеспечение системы </a:t>
            </a:r>
            <a:r>
              <a:rPr lang="ru-RU" sz="1500" dirty="0">
                <a:solidFill>
                  <a:prstClr val="black"/>
                </a:solidFill>
              </a:rPr>
              <a:t>здравоохранения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1511" y="3385593"/>
            <a:ext cx="1726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21 576,9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млн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руб. </a:t>
            </a:r>
          </a:p>
        </p:txBody>
      </p:sp>
    </p:spTree>
    <p:extLst>
      <p:ext uri="{BB962C8B-B14F-4D97-AF65-F5344CB8AC3E}">
        <p14:creationId xmlns:p14="http://schemas.microsoft.com/office/powerpoint/2010/main" val="40584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36712"/>
            <a:ext cx="252000" cy="5940000"/>
          </a:xfrm>
          <a:prstGeom prst="rect">
            <a:avLst/>
          </a:prstGeom>
          <a:gradFill flip="none" rotWithShape="1">
            <a:gsLst>
              <a:gs pos="0">
                <a:srgbClr val="91B547">
                  <a:shade val="30000"/>
                  <a:satMod val="115000"/>
                </a:srgbClr>
              </a:gs>
              <a:gs pos="100000">
                <a:srgbClr val="91B547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2" y="0"/>
            <a:ext cx="9145742" cy="900000"/>
          </a:xfrm>
          <a:gradFill flip="none" rotWithShape="1">
            <a:gsLst>
              <a:gs pos="0">
                <a:srgbClr val="1A1A70"/>
              </a:gs>
              <a:gs pos="100000">
                <a:srgbClr val="244B98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000" y="188640"/>
            <a:ext cx="8388000" cy="558062"/>
          </a:xfrm>
          <a:prstGeom prst="rect">
            <a:avLst/>
          </a:prstGeom>
          <a:gradFill flip="none" rotWithShape="1">
            <a:gsLst>
              <a:gs pos="0">
                <a:srgbClr val="1A1A70"/>
              </a:gs>
              <a:gs pos="100000">
                <a:srgbClr val="3167D3"/>
              </a:gs>
            </a:gsLst>
            <a:lin ang="0" scaled="1"/>
            <a:tileRect/>
          </a:gradFill>
          <a:ln w="12700">
            <a:solidFill>
              <a:srgbClr val="316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на реализацию государственной программы (по сравнению с 2016 годом</a:t>
            </a:r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2480" y="0"/>
            <a:ext cx="72008" cy="648000"/>
          </a:xfrm>
          <a:prstGeom prst="rect">
            <a:avLst/>
          </a:prstGeom>
          <a:solidFill>
            <a:srgbClr val="91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28"/>
            <a:ext cx="756000" cy="9720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12" descr="C:\Users\egorova.MIAC\Desktop\PNG\gerb_permskogo_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894" y="53671"/>
            <a:ext cx="477889" cy="8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5" y="1196752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110,3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5" y="1844824"/>
            <a:ext cx="114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69,1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25649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29,8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6093" y="3284984"/>
            <a:ext cx="114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19,7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093" y="4005064"/>
            <a:ext cx="114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16,8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6093" y="4725144"/>
            <a:ext cx="114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11,6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712" y="5373216"/>
            <a:ext cx="10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0,3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855578" y="2564904"/>
            <a:ext cx="7280088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0" numCol="1" spcCol="1270" anchor="ctr" anchorCtr="0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Профилактика заболеваний и формирование здорового образа жизни. Развитие первичной медико-санитарной помощи </a:t>
            </a:r>
            <a:endParaRPr lang="ru-RU" sz="200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48713" y="3284984"/>
            <a:ext cx="7286953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0" numCol="1" spcCol="1270" anchor="ctr" anchorCtr="0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Совершенствование оказания </a:t>
            </a:r>
            <a:r>
              <a:rPr lang="ru-RU" sz="20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специализированной </a:t>
            </a:r>
            <a:r>
              <a:rPr lang="ru-RU" sz="20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медицинской помощи, </a:t>
            </a:r>
            <a:r>
              <a:rPr lang="ru-RU" sz="20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скорой </a:t>
            </a:r>
            <a:r>
              <a:rPr lang="ru-RU" sz="20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помощи, медицинской эвакуации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58159" y="4653136"/>
            <a:ext cx="7277507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Охрана здоровья матери и ребенка</a:t>
            </a:r>
            <a:endParaRPr lang="ru-RU" sz="200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48713" y="3955122"/>
            <a:ext cx="7277507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0" numCol="1" spcCol="1270" anchor="ctr" anchorCtr="0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Совершенствование территориального планирования. </a:t>
            </a:r>
            <a:br>
              <a:rPr lang="ru-RU" sz="20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</a:br>
            <a:r>
              <a:rPr lang="ru-RU" sz="20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Развитие МТБ</a:t>
            </a:r>
            <a:endParaRPr lang="ru-RU" sz="200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84699" y="1844888"/>
            <a:ext cx="7218373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Оказание паллиативной помощи</a:t>
            </a:r>
            <a:endParaRPr lang="ru-RU" sz="200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03005" y="1119927"/>
            <a:ext cx="7223215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Кадровое обеспечение системы здравоохранения</a:t>
            </a:r>
            <a:endParaRPr lang="ru-RU" sz="200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3005" y="5373216"/>
            <a:ext cx="7277507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Обеспечение реализации государственной программы</a:t>
            </a:r>
            <a:endParaRPr lang="ru-RU" sz="200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29" name="Picture 2" descr="C:\Users\egorova.MIAC\Desktop\PNG\ГРАФИКИ\bars-graphic-with-ascendant-arrow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6" y="1196752"/>
            <a:ext cx="422350" cy="4223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egorova.MIAC\Desktop\PNG\ГРАФИКИ\bars-graphic-with-ascendant-arrow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1916832"/>
            <a:ext cx="422350" cy="4223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egorova.MIAC\Desktop\PNG\ГРАФИКИ\bars-graphic-with-ascendant-arrow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2636912"/>
            <a:ext cx="422350" cy="4223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egorova.MIAC\Desktop\PNG\ГРАФИКИ\bars-graphic-with-ascendant-arrow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3284984"/>
            <a:ext cx="422350" cy="4223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egorova.MIAC\Desktop\PNG\ГРАФИКИ\bars-graphic-with-ascendant-arrow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4005064"/>
            <a:ext cx="422350" cy="4223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egorova.MIAC\Desktop\PNG\ГРАФИКИ\bars-graphic-with-ascendant-arrow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4653136"/>
            <a:ext cx="422350" cy="4223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egorova.MIAC\Desktop\PNG\ГРАФИКИ\bars-graphic-with-ascendant-arrow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6" y="5373216"/>
            <a:ext cx="422350" cy="4223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864693" y="6093360"/>
            <a:ext cx="7324832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0" numCol="1" spcCol="1270" anchor="ctr" anchorCtr="0">
            <a:sp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i="1" u="none" kern="1200" dirty="0" smtClean="0">
                <a:effectLst/>
              </a:rPr>
              <a:t>Развитие медицинской реабилитации и санаторно-курортного лечения</a:t>
            </a:r>
            <a:endParaRPr lang="ru-RU" sz="2000" b="0" i="1" u="none" kern="1200" dirty="0">
              <a:effectLst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5576" y="60932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 3,6</a:t>
            </a:r>
            <a:r>
              <a:rPr lang="ru-RU" sz="2400" b="1" dirty="0">
                <a:solidFill>
                  <a:srgbClr val="C00000"/>
                </a:solidFill>
              </a:rPr>
              <a:t>%</a:t>
            </a:r>
          </a:p>
        </p:txBody>
      </p:sp>
      <p:pic>
        <p:nvPicPr>
          <p:cNvPr id="46" name="Picture 2" descr="C:\Users\egorova.MIAC\Desktop\PNG\ГРАФИКИ\bars-graphic-with-ascendant-arrow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6112953"/>
            <a:ext cx="422350" cy="4223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C:\Users\egorova.MIAC\Desktop\PNG\СТРЕЛКИ\стрел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2827" y="4901974"/>
            <a:ext cx="2517604" cy="11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0" y="836712"/>
            <a:ext cx="243789" cy="5949280"/>
          </a:xfrm>
          <a:prstGeom prst="rect">
            <a:avLst/>
          </a:prstGeom>
          <a:gradFill flip="none" rotWithShape="1">
            <a:gsLst>
              <a:gs pos="0">
                <a:srgbClr val="91B547">
                  <a:shade val="30000"/>
                  <a:satMod val="115000"/>
                </a:srgbClr>
              </a:gs>
              <a:gs pos="100000">
                <a:srgbClr val="91B547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32111" y="-800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Trebuchet MS" panose="020B0603020202020204" pitchFamily="34" charset="0"/>
              </a:rPr>
              <a:t>Расходы бюджета Пермского края на реализацию государственной программы </a:t>
            </a:r>
            <a:br>
              <a:rPr lang="ru-RU" sz="1600" dirty="0">
                <a:solidFill>
                  <a:prstClr val="white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prstClr val="white"/>
                </a:solidFill>
                <a:latin typeface="Trebuchet MS" panose="020B0603020202020204" pitchFamily="34" charset="0"/>
              </a:rPr>
              <a:t>«Развитие здравоохранения» в 2016 году (млн. рублей)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85955"/>
            <a:ext cx="374791" cy="7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-1742" y="0"/>
            <a:ext cx="9145742" cy="900000"/>
          </a:xfrm>
          <a:gradFill flip="none" rotWithShape="1">
            <a:gsLst>
              <a:gs pos="0">
                <a:srgbClr val="1A1A70"/>
              </a:gs>
              <a:gs pos="100000">
                <a:srgbClr val="244B98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6000" y="188640"/>
            <a:ext cx="8388000" cy="558062"/>
          </a:xfrm>
          <a:prstGeom prst="rect">
            <a:avLst/>
          </a:prstGeom>
          <a:gradFill flip="none" rotWithShape="1">
            <a:gsLst>
              <a:gs pos="0">
                <a:srgbClr val="1A1A70"/>
              </a:gs>
              <a:gs pos="100000">
                <a:srgbClr val="3167D3"/>
              </a:gs>
            </a:gsLst>
            <a:lin ang="0" scaled="1"/>
            <a:tileRect/>
          </a:gradFill>
          <a:ln w="12700">
            <a:solidFill>
              <a:srgbClr val="316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Кадровое обеспечение системы здравоохранения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892480" y="0"/>
            <a:ext cx="72008" cy="648000"/>
          </a:xfrm>
          <a:prstGeom prst="rect">
            <a:avLst/>
          </a:prstGeom>
          <a:solidFill>
            <a:srgbClr val="91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8528"/>
            <a:ext cx="756000" cy="9720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3" name="Picture 12" descr="C:\Users\egorova.MIAC\Desktop\PNG\gerb_permskogo_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894" y="53671"/>
            <a:ext cx="477889" cy="8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2028921" y="1504153"/>
            <a:ext cx="2880319" cy="1938814"/>
          </a:xfrm>
          <a:prstGeom prst="roundRect">
            <a:avLst>
              <a:gd name="adj" fmla="val 11576"/>
            </a:avLst>
          </a:prstGeom>
          <a:ln w="57150"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Меры социальной поддержки </a:t>
            </a:r>
            <a:br>
              <a:rPr lang="ru-RU" sz="1600" b="1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в виде денежных выплат </a:t>
            </a:r>
            <a:br>
              <a:rPr lang="ru-RU" sz="1600" b="1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в размере:</a:t>
            </a:r>
          </a:p>
          <a:p>
            <a:r>
              <a:rPr lang="ru-RU" sz="1600" dirty="0">
                <a:solidFill>
                  <a:srgbClr val="4F81BD">
                    <a:lumMod val="50000"/>
                  </a:srgbClr>
                </a:solidFill>
              </a:rPr>
              <a:t>Студентам – 1 600 руб.</a:t>
            </a:r>
          </a:p>
          <a:p>
            <a:r>
              <a:rPr lang="ru-RU" sz="1600" dirty="0">
                <a:solidFill>
                  <a:srgbClr val="4F81BD">
                    <a:lumMod val="50000"/>
                  </a:srgbClr>
                </a:solidFill>
              </a:rPr>
              <a:t>Интернам – 5 500 руб.</a:t>
            </a:r>
          </a:p>
          <a:p>
            <a:r>
              <a:rPr lang="ru-RU" sz="1600" dirty="0">
                <a:solidFill>
                  <a:srgbClr val="4F81BD">
                    <a:lumMod val="50000"/>
                  </a:srgbClr>
                </a:solidFill>
              </a:rPr>
              <a:t>Ординаторам – 5 500руб.</a:t>
            </a: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1693650903"/>
              </p:ext>
            </p:extLst>
          </p:nvPr>
        </p:nvGraphicFramePr>
        <p:xfrm>
          <a:off x="360838" y="2773969"/>
          <a:ext cx="4211959" cy="424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TextBox 51"/>
          <p:cNvSpPr txBox="1"/>
          <p:nvPr/>
        </p:nvSpPr>
        <p:spPr>
          <a:xfrm rot="16200000">
            <a:off x="-1040261" y="3436334"/>
            <a:ext cx="2836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Кол-во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человек:</a:t>
            </a:r>
          </a:p>
        </p:txBody>
      </p:sp>
      <p:sp>
        <p:nvSpPr>
          <p:cNvPr id="53" name="TextBox 1"/>
          <p:cNvSpPr txBox="1"/>
          <p:nvPr/>
        </p:nvSpPr>
        <p:spPr>
          <a:xfrm>
            <a:off x="547277" y="2453555"/>
            <a:ext cx="936104" cy="4327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0" rIns="0" bIns="0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28%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1624067" y="3411377"/>
            <a:ext cx="936104" cy="4327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0" rIns="0" bIns="0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22%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2489026" y="4077072"/>
            <a:ext cx="1472445" cy="4327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0" rIns="0" bIns="0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10 раз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0" name="Picture 4" descr="C:\Users\egorova.MIAC\Desktop\PNG\СТРЕЛКИ\стрел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560" y="2780928"/>
            <a:ext cx="1116000" cy="5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egorova.MIAC\Desktop\PNG\СТРЕЛКИ\стрел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8730" y="3672592"/>
            <a:ext cx="1116000" cy="5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gorova.MIAC\Desktop\PNG\СТРЕЛКИ\стрел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9936" y="4383724"/>
            <a:ext cx="1116000" cy="5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4860032" y="836712"/>
            <a:ext cx="42403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Земский доктор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29521" y="4218626"/>
            <a:ext cx="3761957" cy="748963"/>
          </a:xfrm>
          <a:prstGeom prst="roundRect">
            <a:avLst>
              <a:gd name="adj" fmla="val 9952"/>
            </a:avLst>
          </a:prstGeom>
          <a:noFill/>
          <a:ln w="5715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4F81BD">
                    <a:lumMod val="50000"/>
                  </a:srgb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 smtClean="0"/>
              <a:t>Обеспеченность сельского населения врачами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50000" y="7749480"/>
            <a:ext cx="3761957" cy="2702778"/>
          </a:xfrm>
          <a:prstGeom prst="roundRect">
            <a:avLst>
              <a:gd name="adj" fmla="val 9952"/>
            </a:avLst>
          </a:prstGeom>
          <a:ln w="57150"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4F81BD">
                    <a:lumMod val="50000"/>
                  </a:srgb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/>
              <a:t>Программа «Земский доктор» </a:t>
            </a:r>
          </a:p>
          <a:p>
            <a:r>
              <a:rPr lang="ru-RU" sz="2000" dirty="0"/>
              <a:t> 2016 год: </a:t>
            </a:r>
          </a:p>
          <a:p>
            <a:r>
              <a:rPr lang="ru-RU" sz="2000" dirty="0"/>
              <a:t>включены поселки городского типа</a:t>
            </a:r>
          </a:p>
          <a:p>
            <a:r>
              <a:rPr lang="ru-RU" sz="2000" dirty="0"/>
              <a:t>возраст увеличен до 50 лет</a:t>
            </a:r>
          </a:p>
          <a:p>
            <a:r>
              <a:rPr lang="ru-RU" sz="2000" dirty="0"/>
              <a:t>доля </a:t>
            </a:r>
            <a:r>
              <a:rPr lang="ru-RU" sz="2000" dirty="0" err="1"/>
              <a:t>софинансирования</a:t>
            </a:r>
            <a:r>
              <a:rPr lang="ru-RU" sz="2000" dirty="0"/>
              <a:t> федерального фонда ОМС 60</a:t>
            </a:r>
            <a:r>
              <a:rPr lang="ru-RU" sz="2000" dirty="0" smtClean="0"/>
              <a:t>%</a:t>
            </a:r>
            <a:endParaRPr lang="ru-RU" sz="2000" dirty="0"/>
          </a:p>
        </p:txBody>
      </p:sp>
      <p:sp>
        <p:nvSpPr>
          <p:cNvPr id="90" name="TextBox 1"/>
          <p:cNvSpPr txBox="1"/>
          <p:nvPr/>
        </p:nvSpPr>
        <p:spPr bwMode="auto">
          <a:xfrm>
            <a:off x="6080088" y="4989024"/>
            <a:ext cx="1800205" cy="4327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0" rIns="0" bIns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+ 19,7%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91" name="Группа 50"/>
          <p:cNvGrpSpPr>
            <a:grpSpLocks/>
          </p:cNvGrpSpPr>
          <p:nvPr/>
        </p:nvGrpSpPr>
        <p:grpSpPr bwMode="auto">
          <a:xfrm>
            <a:off x="5557512" y="5187617"/>
            <a:ext cx="3024000" cy="1191093"/>
            <a:chOff x="4572757" y="1980413"/>
            <a:chExt cx="2279405" cy="728153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>
              <a:off x="4572758" y="1980413"/>
              <a:ext cx="0" cy="7281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4572757" y="2708566"/>
              <a:ext cx="22794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Овал 93"/>
          <p:cNvSpPr/>
          <p:nvPr/>
        </p:nvSpPr>
        <p:spPr bwMode="auto">
          <a:xfrm>
            <a:off x="5976158" y="6342681"/>
            <a:ext cx="72003" cy="72058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Овал 94"/>
          <p:cNvSpPr/>
          <p:nvPr/>
        </p:nvSpPr>
        <p:spPr bwMode="auto">
          <a:xfrm>
            <a:off x="6804253" y="6343200"/>
            <a:ext cx="72003" cy="72058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 bwMode="auto">
          <a:xfrm flipV="1">
            <a:off x="6840255" y="5840438"/>
            <a:ext cx="0" cy="4680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 bwMode="auto">
          <a:xfrm flipV="1">
            <a:off x="6012160" y="6021288"/>
            <a:ext cx="0" cy="3240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 bwMode="auto">
          <a:xfrm>
            <a:off x="5694209" y="6460466"/>
            <a:ext cx="720725" cy="33855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1F497D">
                    <a:lumMod val="75000"/>
                  </a:srgbClr>
                </a:solidFill>
              </a:rPr>
              <a:t>2011 год</a:t>
            </a:r>
          </a:p>
          <a:p>
            <a:pPr algn="ctr">
              <a:defRPr/>
            </a:pPr>
            <a:r>
              <a:rPr lang="ru-RU" sz="1100" dirty="0" smtClean="0">
                <a:solidFill>
                  <a:srgbClr val="1F497D">
                    <a:lumMod val="75000"/>
                  </a:srgbClr>
                </a:solidFill>
              </a:rPr>
              <a:t>(15,7)</a:t>
            </a:r>
            <a:endParaRPr lang="ru-RU" sz="11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 bwMode="auto">
          <a:xfrm>
            <a:off x="6486297" y="6460466"/>
            <a:ext cx="720725" cy="32316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050" b="1" dirty="0">
                <a:solidFill>
                  <a:srgbClr val="1F497D">
                    <a:lumMod val="75000"/>
                  </a:srgbClr>
                </a:solidFill>
              </a:rPr>
              <a:t>2014 год</a:t>
            </a:r>
          </a:p>
          <a:p>
            <a:pPr algn="ctr">
              <a:defRPr/>
            </a:pPr>
            <a:r>
              <a:rPr lang="ru-RU" sz="1050" dirty="0" smtClean="0">
                <a:solidFill>
                  <a:srgbClr val="1F497D">
                    <a:lumMod val="75000"/>
                  </a:srgbClr>
                </a:solidFill>
              </a:rPr>
              <a:t>(17,9)</a:t>
            </a:r>
            <a:endParaRPr lang="ru-RU" sz="105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00" name="Овал 99"/>
          <p:cNvSpPr/>
          <p:nvPr/>
        </p:nvSpPr>
        <p:spPr bwMode="auto">
          <a:xfrm>
            <a:off x="7596336" y="6343784"/>
            <a:ext cx="72003" cy="72058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 bwMode="auto">
          <a:xfrm flipV="1">
            <a:off x="7632338" y="5625320"/>
            <a:ext cx="0" cy="6840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 bwMode="auto">
          <a:xfrm>
            <a:off x="7278385" y="6460466"/>
            <a:ext cx="720725" cy="32316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1050" b="1" dirty="0" smtClean="0">
                <a:solidFill>
                  <a:srgbClr val="1F497D">
                    <a:lumMod val="75000"/>
                  </a:srgbClr>
                </a:solidFill>
              </a:rPr>
              <a:t>2015 </a:t>
            </a:r>
            <a:r>
              <a:rPr lang="ru-RU" sz="1050" b="1" dirty="0">
                <a:solidFill>
                  <a:srgbClr val="1F497D">
                    <a:lumMod val="75000"/>
                  </a:srgbClr>
                </a:solidFill>
              </a:rPr>
              <a:t>год</a:t>
            </a:r>
          </a:p>
          <a:p>
            <a:pPr algn="ctr">
              <a:defRPr/>
            </a:pPr>
            <a:r>
              <a:rPr lang="ru-RU" sz="1050" dirty="0" smtClean="0">
                <a:solidFill>
                  <a:srgbClr val="1F497D">
                    <a:lumMod val="75000"/>
                  </a:srgbClr>
                </a:solidFill>
              </a:rPr>
              <a:t>(18,4)</a:t>
            </a:r>
            <a:endParaRPr lang="ru-RU" sz="105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8352422" y="6343200"/>
            <a:ext cx="72003" cy="72058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 flipV="1">
            <a:off x="8388424" y="5373216"/>
            <a:ext cx="0" cy="9000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 bwMode="auto">
          <a:xfrm>
            <a:off x="7999110" y="6453336"/>
            <a:ext cx="110124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1F497D">
                    <a:lumMod val="75000"/>
                  </a:srgbClr>
                </a:solidFill>
              </a:rPr>
              <a:t>8 мес. 2016 </a:t>
            </a:r>
            <a:r>
              <a:rPr lang="ru-RU" sz="1100" b="1" dirty="0">
                <a:solidFill>
                  <a:srgbClr val="1F497D">
                    <a:lumMod val="75000"/>
                  </a:srgbClr>
                </a:solidFill>
              </a:rPr>
              <a:t>год</a:t>
            </a:r>
          </a:p>
          <a:p>
            <a:pPr algn="ctr">
              <a:defRPr/>
            </a:pPr>
            <a:r>
              <a:rPr lang="ru-RU" sz="1100" dirty="0" smtClean="0">
                <a:solidFill>
                  <a:srgbClr val="1F497D">
                    <a:lumMod val="75000"/>
                  </a:srgbClr>
                </a:solidFill>
              </a:rPr>
              <a:t>(18,8)</a:t>
            </a:r>
            <a:endParaRPr lang="ru-RU" sz="11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/>
          <a:stretch/>
        </p:blipFill>
        <p:spPr bwMode="auto">
          <a:xfrm>
            <a:off x="4825789" y="1504153"/>
            <a:ext cx="2050467" cy="14879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"/>
          <a:stretch/>
        </p:blipFill>
        <p:spPr bwMode="auto">
          <a:xfrm>
            <a:off x="7020272" y="1709589"/>
            <a:ext cx="1946476" cy="14211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60" y="2855013"/>
            <a:ext cx="1850478" cy="126038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7" name="Прямоугольник 46"/>
          <p:cNvSpPr/>
          <p:nvPr/>
        </p:nvSpPr>
        <p:spPr>
          <a:xfrm>
            <a:off x="547277" y="836711"/>
            <a:ext cx="4223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Целевой приём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36712"/>
            <a:ext cx="243789" cy="5949280"/>
          </a:xfrm>
          <a:prstGeom prst="rect">
            <a:avLst/>
          </a:prstGeom>
          <a:gradFill flip="none" rotWithShape="1">
            <a:gsLst>
              <a:gs pos="0">
                <a:srgbClr val="91B547">
                  <a:shade val="30000"/>
                  <a:satMod val="115000"/>
                </a:srgbClr>
              </a:gs>
              <a:gs pos="100000">
                <a:srgbClr val="91B547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2" y="0"/>
            <a:ext cx="9145742" cy="900000"/>
          </a:xfrm>
          <a:gradFill flip="none" rotWithShape="1">
            <a:gsLst>
              <a:gs pos="0">
                <a:srgbClr val="1A1A70"/>
              </a:gs>
              <a:gs pos="100000">
                <a:srgbClr val="244B98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000" y="188640"/>
            <a:ext cx="8388000" cy="558062"/>
          </a:xfrm>
          <a:prstGeom prst="rect">
            <a:avLst/>
          </a:prstGeom>
          <a:gradFill flip="none" rotWithShape="1">
            <a:gsLst>
              <a:gs pos="0">
                <a:srgbClr val="1A1A70"/>
              </a:gs>
              <a:gs pos="100000">
                <a:srgbClr val="3167D3"/>
              </a:gs>
            </a:gsLst>
            <a:lin ang="0" scaled="1"/>
            <a:tileRect/>
          </a:gradFill>
          <a:ln w="12700">
            <a:solidFill>
              <a:srgbClr val="316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Заработная плата медицинского персонала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2480" y="0"/>
            <a:ext cx="72008" cy="648000"/>
          </a:xfrm>
          <a:prstGeom prst="rect">
            <a:avLst/>
          </a:prstGeom>
          <a:solidFill>
            <a:srgbClr val="91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28"/>
            <a:ext cx="756000" cy="9720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12" descr="C:\Users\egorova.MIAC\Desktop\PNG\gerb_permskogo_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894" y="53671"/>
            <a:ext cx="477889" cy="8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53926"/>
              </p:ext>
            </p:extLst>
          </p:nvPr>
        </p:nvGraphicFramePr>
        <p:xfrm>
          <a:off x="323528" y="4005064"/>
          <a:ext cx="856895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7323"/>
                <a:gridCol w="2805312"/>
                <a:gridCol w="28563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сложившаяся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предлагаемая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15983384"/>
              </p:ext>
            </p:extLst>
          </p:nvPr>
        </p:nvGraphicFramePr>
        <p:xfrm>
          <a:off x="-252536" y="4149080"/>
          <a:ext cx="648072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017935"/>
              </p:ext>
            </p:extLst>
          </p:nvPr>
        </p:nvGraphicFramePr>
        <p:xfrm>
          <a:off x="5364088" y="4149081"/>
          <a:ext cx="426299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Freeform 10"/>
          <p:cNvSpPr>
            <a:spLocks/>
          </p:cNvSpPr>
          <p:nvPr/>
        </p:nvSpPr>
        <p:spPr bwMode="auto">
          <a:xfrm>
            <a:off x="179512" y="6165304"/>
            <a:ext cx="8712968" cy="576064"/>
          </a:xfrm>
          <a:custGeom>
            <a:avLst/>
            <a:gdLst>
              <a:gd name="T0" fmla="*/ 2020 w 2047"/>
              <a:gd name="T1" fmla="*/ 0 h 716"/>
              <a:gd name="T2" fmla="*/ 2047 w 2047"/>
              <a:gd name="T3" fmla="*/ 27 h 716"/>
              <a:gd name="T4" fmla="*/ 2047 w 2047"/>
              <a:gd name="T5" fmla="*/ 690 h 716"/>
              <a:gd name="T6" fmla="*/ 2020 w 2047"/>
              <a:gd name="T7" fmla="*/ 716 h 716"/>
              <a:gd name="T8" fmla="*/ 27 w 2047"/>
              <a:gd name="T9" fmla="*/ 716 h 716"/>
              <a:gd name="T10" fmla="*/ 0 w 2047"/>
              <a:gd name="T11" fmla="*/ 690 h 716"/>
              <a:gd name="T12" fmla="*/ 0 w 2047"/>
              <a:gd name="T13" fmla="*/ 27 h 716"/>
              <a:gd name="T14" fmla="*/ 27 w 2047"/>
              <a:gd name="T15" fmla="*/ 0 h 716"/>
              <a:gd name="T16" fmla="*/ 2020 w 2047"/>
              <a:gd name="T17" fmla="*/ 0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7" h="716">
                <a:moveTo>
                  <a:pt x="2020" y="0"/>
                </a:moveTo>
                <a:cubicBezTo>
                  <a:pt x="2035" y="0"/>
                  <a:pt x="2047" y="12"/>
                  <a:pt x="2047" y="27"/>
                </a:cubicBezTo>
                <a:cubicBezTo>
                  <a:pt x="2047" y="690"/>
                  <a:pt x="2047" y="690"/>
                  <a:pt x="2047" y="690"/>
                </a:cubicBezTo>
                <a:cubicBezTo>
                  <a:pt x="2047" y="705"/>
                  <a:pt x="2035" y="716"/>
                  <a:pt x="2020" y="716"/>
                </a:cubicBezTo>
                <a:cubicBezTo>
                  <a:pt x="27" y="716"/>
                  <a:pt x="27" y="716"/>
                  <a:pt x="27" y="716"/>
                </a:cubicBezTo>
                <a:cubicBezTo>
                  <a:pt x="12" y="716"/>
                  <a:pt x="0" y="705"/>
                  <a:pt x="0" y="69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lnTo>
                  <a:pt x="2020" y="0"/>
                </a:lnTo>
                <a:close/>
              </a:path>
            </a:pathLst>
          </a:custGeom>
          <a:solidFill>
            <a:srgbClr val="F6F5EE"/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Постановление № 1190-П от 31.12.2015 г. «Об оплате труда работников государственных учреждений здравоохранения Пермского края…»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1760" y="371703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>
                    <a:lumMod val="50000"/>
                  </a:srgbClr>
                </a:solidFill>
              </a:rPr>
              <a:t>Структура заработной платы</a:t>
            </a:r>
          </a:p>
        </p:txBody>
      </p:sp>
      <p:grpSp>
        <p:nvGrpSpPr>
          <p:cNvPr id="14" name="Группа 29"/>
          <p:cNvGrpSpPr/>
          <p:nvPr/>
        </p:nvGrpSpPr>
        <p:grpSpPr>
          <a:xfrm>
            <a:off x="7092280" y="889869"/>
            <a:ext cx="1800199" cy="2755155"/>
            <a:chOff x="7380313" y="1484784"/>
            <a:chExt cx="1512166" cy="202202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15" name="Группа 18"/>
            <p:cNvGrpSpPr/>
            <p:nvPr/>
          </p:nvGrpSpPr>
          <p:grpSpPr>
            <a:xfrm>
              <a:off x="8388424" y="1484784"/>
              <a:ext cx="504055" cy="2022021"/>
              <a:chOff x="7956376" y="493200"/>
              <a:chExt cx="958429" cy="2886117"/>
            </a:xfrm>
          </p:grpSpPr>
          <p:pic>
            <p:nvPicPr>
              <p:cNvPr id="23" name="Picture 2" descr="E:\картинки\coins2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7000" contrast="49000"/>
              </a:blip>
              <a:srcRect t="22539"/>
              <a:stretch>
                <a:fillRect/>
              </a:stretch>
            </p:blipFill>
            <p:spPr bwMode="auto">
              <a:xfrm>
                <a:off x="7956376" y="2636912"/>
                <a:ext cx="958429" cy="742405"/>
              </a:xfrm>
              <a:prstGeom prst="rect">
                <a:avLst/>
              </a:prstGeom>
              <a:noFill/>
            </p:spPr>
          </p:pic>
          <p:pic>
            <p:nvPicPr>
              <p:cNvPr id="24" name="Picture 2" descr="E:\картинки\coins2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7000" contrast="49000"/>
              </a:blip>
              <a:srcRect/>
              <a:stretch>
                <a:fillRect/>
              </a:stretch>
            </p:blipFill>
            <p:spPr bwMode="auto">
              <a:xfrm>
                <a:off x="7956376" y="493200"/>
                <a:ext cx="958429" cy="958429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E:\картинки\coins2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7000" contrast="49000"/>
              </a:blip>
              <a:srcRect t="22539"/>
              <a:stretch>
                <a:fillRect/>
              </a:stretch>
            </p:blipFill>
            <p:spPr bwMode="auto">
              <a:xfrm>
                <a:off x="7956376" y="2005200"/>
                <a:ext cx="958429" cy="742405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E:\картинки\coins2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7000" contrast="49000"/>
              </a:blip>
              <a:srcRect t="22539"/>
              <a:stretch>
                <a:fillRect/>
              </a:stretch>
            </p:blipFill>
            <p:spPr bwMode="auto">
              <a:xfrm>
                <a:off x="7956376" y="1368000"/>
                <a:ext cx="958429" cy="742405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Группа 26"/>
            <p:cNvGrpSpPr/>
            <p:nvPr/>
          </p:nvGrpSpPr>
          <p:grpSpPr>
            <a:xfrm>
              <a:off x="7884369" y="1948448"/>
              <a:ext cx="504055" cy="1556362"/>
              <a:chOff x="6876256" y="1554797"/>
              <a:chExt cx="936104" cy="2166037"/>
            </a:xfrm>
          </p:grpSpPr>
          <p:pic>
            <p:nvPicPr>
              <p:cNvPr id="20" name="Picture 2" descr="E:\картинки\coins2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t="22539"/>
              <a:stretch>
                <a:fillRect/>
              </a:stretch>
            </p:blipFill>
            <p:spPr bwMode="auto">
              <a:xfrm>
                <a:off x="6876256" y="2996952"/>
                <a:ext cx="936104" cy="723882"/>
              </a:xfrm>
              <a:prstGeom prst="rect">
                <a:avLst/>
              </a:prstGeom>
              <a:noFill/>
            </p:spPr>
          </p:pic>
          <p:pic>
            <p:nvPicPr>
              <p:cNvPr id="21" name="Picture 2" descr="E:\картинки\coins2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876256" y="1554797"/>
                <a:ext cx="936104" cy="934516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E:\картинки\coins2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t="22539"/>
              <a:stretch>
                <a:fillRect/>
              </a:stretch>
            </p:blipFill>
            <p:spPr bwMode="auto">
              <a:xfrm>
                <a:off x="6876256" y="2381001"/>
                <a:ext cx="936104" cy="723882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Группа 25"/>
            <p:cNvGrpSpPr/>
            <p:nvPr/>
          </p:nvGrpSpPr>
          <p:grpSpPr>
            <a:xfrm>
              <a:off x="7380313" y="2387225"/>
              <a:ext cx="504055" cy="1113783"/>
              <a:chOff x="5868144" y="2132856"/>
              <a:chExt cx="936104" cy="1550086"/>
            </a:xfrm>
          </p:grpSpPr>
          <p:pic>
            <p:nvPicPr>
              <p:cNvPr id="18" name="Picture 2" descr="E:\картинки\coins2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 bright="10000" contrast="35000"/>
              </a:blip>
              <a:srcRect/>
              <a:stretch>
                <a:fillRect/>
              </a:stretch>
            </p:blipFill>
            <p:spPr bwMode="auto">
              <a:xfrm>
                <a:off x="5868144" y="2132856"/>
                <a:ext cx="936104" cy="934516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E:\картинки\coins2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 bright="10000" contrast="35000"/>
              </a:blip>
              <a:srcRect t="22539"/>
              <a:stretch>
                <a:fillRect/>
              </a:stretch>
            </p:blipFill>
            <p:spPr bwMode="auto">
              <a:xfrm>
                <a:off x="5868144" y="2959060"/>
                <a:ext cx="936104" cy="723882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116042968"/>
              </p:ext>
            </p:extLst>
          </p:nvPr>
        </p:nvGraphicFramePr>
        <p:xfrm>
          <a:off x="251520" y="692696"/>
          <a:ext cx="69847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8" name="Группа 39"/>
          <p:cNvGrpSpPr/>
          <p:nvPr/>
        </p:nvGrpSpPr>
        <p:grpSpPr>
          <a:xfrm>
            <a:off x="467544" y="2606715"/>
            <a:ext cx="3600400" cy="1110317"/>
            <a:chOff x="467544" y="2708920"/>
            <a:chExt cx="3600400" cy="1110317"/>
          </a:xfrm>
        </p:grpSpPr>
        <p:sp>
          <p:nvSpPr>
            <p:cNvPr id="29" name="TextBox 28"/>
            <p:cNvSpPr txBox="1"/>
            <p:nvPr/>
          </p:nvSpPr>
          <p:spPr>
            <a:xfrm>
              <a:off x="467544" y="2708920"/>
              <a:ext cx="36004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4F81BD">
                      <a:lumMod val="50000"/>
                    </a:srgbClr>
                  </a:solidFill>
                </a:rPr>
                <a:t>Размер средней зарплаты</a:t>
              </a:r>
            </a:p>
          </p:txBody>
        </p:sp>
        <p:grpSp>
          <p:nvGrpSpPr>
            <p:cNvPr id="30" name="Группа 38"/>
            <p:cNvGrpSpPr/>
            <p:nvPr/>
          </p:nvGrpSpPr>
          <p:grpSpPr>
            <a:xfrm>
              <a:off x="467544" y="3038763"/>
              <a:ext cx="3528392" cy="780474"/>
              <a:chOff x="251520" y="3038763"/>
              <a:chExt cx="3528392" cy="78047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67544" y="3038763"/>
                <a:ext cx="33123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dirty="0">
                    <a:solidFill>
                      <a:srgbClr val="4F81BD">
                        <a:lumMod val="50000"/>
                      </a:srgbClr>
                    </a:solidFill>
                  </a:rPr>
                  <a:t>средняя в экономике региона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67544" y="3326795"/>
                <a:ext cx="33123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dirty="0">
                    <a:solidFill>
                      <a:srgbClr val="4F81BD">
                        <a:lumMod val="50000"/>
                      </a:srgbClr>
                    </a:solidFill>
                  </a:rPr>
                  <a:t>врачей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67544" y="3573016"/>
                <a:ext cx="33123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600" dirty="0">
                    <a:solidFill>
                      <a:srgbClr val="4F81BD">
                        <a:lumMod val="50000"/>
                      </a:srgbClr>
                    </a:solidFill>
                  </a:rPr>
                  <a:t>среднего медицинского персонала</a:t>
                </a: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51520" y="3068960"/>
                <a:ext cx="144016" cy="144016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251520" y="3356992"/>
                <a:ext cx="144016" cy="14401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251520" y="3645024"/>
                <a:ext cx="144016" cy="14401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37" name="Прямая соединительная линия 36"/>
          <p:cNvCxnSpPr/>
          <p:nvPr/>
        </p:nvCxnSpPr>
        <p:spPr>
          <a:xfrm>
            <a:off x="395536" y="980728"/>
            <a:ext cx="0" cy="17281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36712"/>
            <a:ext cx="243789" cy="5949280"/>
          </a:xfrm>
          <a:prstGeom prst="rect">
            <a:avLst/>
          </a:prstGeom>
          <a:gradFill flip="none" rotWithShape="1">
            <a:gsLst>
              <a:gs pos="0">
                <a:srgbClr val="91B547">
                  <a:shade val="30000"/>
                  <a:satMod val="115000"/>
                </a:srgbClr>
              </a:gs>
              <a:gs pos="100000">
                <a:srgbClr val="91B547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2" y="0"/>
            <a:ext cx="9145742" cy="900000"/>
          </a:xfrm>
          <a:gradFill flip="none" rotWithShape="1">
            <a:gsLst>
              <a:gs pos="0">
                <a:srgbClr val="1A1A70"/>
              </a:gs>
              <a:gs pos="100000">
                <a:srgbClr val="244B98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000" y="188640"/>
            <a:ext cx="8388000" cy="558062"/>
          </a:xfrm>
          <a:prstGeom prst="rect">
            <a:avLst/>
          </a:prstGeom>
          <a:gradFill flip="none" rotWithShape="1">
            <a:gsLst>
              <a:gs pos="0">
                <a:srgbClr val="1A1A70"/>
              </a:gs>
              <a:gs pos="100000">
                <a:srgbClr val="3167D3"/>
              </a:gs>
            </a:gsLst>
            <a:lin ang="0" scaled="1"/>
            <a:tileRect/>
          </a:gradFill>
          <a:ln w="12700">
            <a:solidFill>
              <a:srgbClr val="316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расходов по сравнению с 2016 годом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92480" y="0"/>
            <a:ext cx="72008" cy="648000"/>
          </a:xfrm>
          <a:prstGeom prst="rect">
            <a:avLst/>
          </a:prstGeom>
          <a:solidFill>
            <a:srgbClr val="91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28"/>
            <a:ext cx="756000" cy="9720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12" descr="C:\Users\egorova.MIAC\Desktop\PNG\gerb_permskogo_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94" y="53671"/>
            <a:ext cx="477889" cy="8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Нашивка 4"/>
          <p:cNvSpPr/>
          <p:nvPr/>
        </p:nvSpPr>
        <p:spPr>
          <a:xfrm>
            <a:off x="229970" y="980072"/>
            <a:ext cx="6907645" cy="415498"/>
          </a:xfrm>
          <a:prstGeom prst="homePlate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prstClr val="black"/>
                </a:solidFill>
              </a:rPr>
              <a:t>Оказание паллиативной помощи</a:t>
            </a:r>
          </a:p>
        </p:txBody>
      </p:sp>
      <p:sp>
        <p:nvSpPr>
          <p:cNvPr id="100" name="Нашивка 32"/>
          <p:cNvSpPr/>
          <p:nvPr/>
        </p:nvSpPr>
        <p:spPr>
          <a:xfrm>
            <a:off x="191074" y="-1651612"/>
            <a:ext cx="2899960" cy="864096"/>
          </a:xfrm>
          <a:prstGeom prst="homePlate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1" name="Нашивка 4"/>
          <p:cNvSpPr/>
          <p:nvPr/>
        </p:nvSpPr>
        <p:spPr>
          <a:xfrm>
            <a:off x="208208" y="-1589677"/>
            <a:ext cx="2506343" cy="802161"/>
          </a:xfrm>
          <a:prstGeom prst="homePlat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10160" rIns="0" bIns="101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prstClr val="white"/>
                </a:solidFill>
              </a:rPr>
              <a:t>Кадровое обеспечение системы здравоохранения</a:t>
            </a:r>
          </a:p>
        </p:txBody>
      </p:sp>
      <p:sp>
        <p:nvSpPr>
          <p:cNvPr id="102" name="Нашивка 101"/>
          <p:cNvSpPr/>
          <p:nvPr/>
        </p:nvSpPr>
        <p:spPr>
          <a:xfrm>
            <a:off x="2591417" y="-1611560"/>
            <a:ext cx="6294780" cy="828207"/>
          </a:xfrm>
          <a:prstGeom prst="chevron">
            <a:avLst/>
          </a:prstGeom>
          <a:ln>
            <a:solidFill>
              <a:srgbClr val="244B98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Нашивка 6"/>
          <p:cNvSpPr/>
          <p:nvPr/>
        </p:nvSpPr>
        <p:spPr>
          <a:xfrm>
            <a:off x="3194272" y="-1619775"/>
            <a:ext cx="5440264" cy="8282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7620" rIns="0" bIns="762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к 2020 гг. увеличение  </a:t>
            </a:r>
            <a:r>
              <a:rPr lang="ru-RU" i="1" dirty="0">
                <a:solidFill>
                  <a:srgbClr val="C00000"/>
                </a:solidFill>
              </a:rPr>
              <a:t>до 95 % </a:t>
            </a:r>
            <a:r>
              <a:rPr lang="ru-RU" sz="16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доли специалистов </a:t>
            </a:r>
            <a:br>
              <a:rPr lang="ru-RU" sz="16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</a:br>
            <a:r>
              <a:rPr lang="ru-RU" sz="16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 высшим образованием</a:t>
            </a: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4677950" y="-1581218"/>
            <a:ext cx="72000" cy="8940323"/>
          </a:xfrm>
          <a:prstGeom prst="rect">
            <a:avLst/>
          </a:prstGeom>
          <a:gradFill flip="none" rotWithShape="1">
            <a:gsLst>
              <a:gs pos="0">
                <a:srgbClr val="91B547">
                  <a:shade val="30000"/>
                  <a:satMod val="115000"/>
                </a:srgbClr>
              </a:gs>
              <a:gs pos="100000">
                <a:srgbClr val="91B547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970" y="3153162"/>
            <a:ext cx="8914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prstClr val="black"/>
                </a:solidFill>
              </a:rPr>
              <a:t>Профилактика заболеваний и формирование здорового образа жизни. Развитие первичной медико-санитарной помощи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359525" y="980728"/>
            <a:ext cx="465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Городская клиническая больница № 7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359525" y="1340768"/>
            <a:ext cx="465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Городская клиническая поликлиника № 4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355976" y="2411596"/>
            <a:ext cx="4654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</a:rPr>
              <a:t>Березниковская</a:t>
            </a:r>
            <a:r>
              <a:rPr lang="ru-RU" dirty="0">
                <a:solidFill>
                  <a:prstClr val="black"/>
                </a:solidFill>
              </a:rPr>
              <a:t> городская поликлиника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366604" y="1691516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</a:rPr>
              <a:t>Нытвенская</a:t>
            </a:r>
            <a:r>
              <a:rPr lang="ru-RU" dirty="0">
                <a:solidFill>
                  <a:prstClr val="black"/>
                </a:solidFill>
              </a:rPr>
              <a:t> районная больница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63266" y="1129105"/>
            <a:ext cx="873957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80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/>
              <a:t>5</a:t>
            </a:r>
            <a:r>
              <a:rPr lang="ru-RU" sz="5400" dirty="0"/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5738" y="1118354"/>
            <a:ext cx="753732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80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z="8800" dirty="0"/>
              <a:t>+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38095" y="1677618"/>
            <a:ext cx="210185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кабинетов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366604" y="2051556"/>
            <a:ext cx="4684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Городская клиническая поликлиника г. Перми</a:t>
            </a:r>
          </a:p>
        </p:txBody>
      </p:sp>
      <p:pic>
        <p:nvPicPr>
          <p:cNvPr id="2052" name="Picture 4" descr="C:\Users\egorova.MIAC\Desktop\PNG\ГРАФИКИ\business_3d_graph_vector 1 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3983949"/>
            <a:ext cx="3570928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00321"/>
              </p:ext>
            </p:extLst>
          </p:nvPr>
        </p:nvGraphicFramePr>
        <p:xfrm>
          <a:off x="48442" y="4149080"/>
          <a:ext cx="7560841" cy="213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1"/>
              </a:tblGrid>
              <a:tr h="426016">
                <a:tc>
                  <a:txBody>
                    <a:bodyPr/>
                    <a:lstStyle/>
                    <a:p>
                      <a:pPr marL="285750" marR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prstClr val="black"/>
                          </a:solidFill>
                        </a:rPr>
                        <a:t>Кол-во ВИЧ-инфицированных, получающих АРТ   </a:t>
                      </a:r>
                      <a:r>
                        <a:rPr lang="ru-RU" sz="2000" b="1" dirty="0" smtClean="0">
                          <a:solidFill>
                            <a:prstClr val="black"/>
                          </a:solidFill>
                        </a:rPr>
                        <a:t>в 1,5 раза</a:t>
                      </a:r>
                      <a:endParaRPr lang="ru-RU" sz="16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016">
                <a:tc>
                  <a:txBody>
                    <a:bodyPr/>
                    <a:lstStyle/>
                    <a:p>
                      <a:pPr marL="285750" marR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prstClr val="black"/>
                          </a:solidFill>
                        </a:rPr>
                        <a:t>Кол-во ВИЧ-инфицированных, получающих хим. проф. туберкулеза    </a:t>
                      </a:r>
                      <a:r>
                        <a:rPr lang="ru-RU" sz="2000" b="1" dirty="0" smtClean="0">
                          <a:solidFill>
                            <a:prstClr val="black"/>
                          </a:solidFill>
                        </a:rPr>
                        <a:t>100%</a:t>
                      </a:r>
                      <a:endParaRPr lang="ru-RU" sz="2000" b="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016">
                <a:tc>
                  <a:txBody>
                    <a:bodyPr/>
                    <a:lstStyle/>
                    <a:p>
                      <a:pPr marL="285750" marR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Обеспечение детей расходными материалами к инсулиновым помпам    </a:t>
                      </a:r>
                      <a:r>
                        <a:rPr lang="ru-RU" sz="2000" b="1" dirty="0" smtClean="0">
                          <a:solidFill>
                            <a:prstClr val="black"/>
                          </a:solidFill>
                        </a:rPr>
                        <a:t>100%</a:t>
                      </a:r>
                      <a:endParaRPr lang="ru-RU" sz="1600" b="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016">
                <a:tc>
                  <a:txBody>
                    <a:bodyPr/>
                    <a:lstStyle/>
                    <a:p>
                      <a:pPr marL="285750" marR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Вакцинация против клещевого энцефалита     </a:t>
                      </a:r>
                      <a:r>
                        <a:rPr lang="ru-RU" sz="2000" b="1" dirty="0" smtClean="0">
                          <a:solidFill>
                            <a:prstClr val="black"/>
                          </a:solidFill>
                        </a:rPr>
                        <a:t>в 1,5 раза</a:t>
                      </a:r>
                      <a:endParaRPr lang="ru-RU" sz="12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016">
                <a:tc>
                  <a:txBody>
                    <a:bodyPr/>
                    <a:lstStyle/>
                    <a:p>
                      <a:pPr marL="285750" marR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Вакцинация против пневмококковой инфекции      </a:t>
                      </a:r>
                      <a:r>
                        <a:rPr lang="ru-RU" sz="2000" b="1" dirty="0" smtClean="0">
                          <a:solidFill>
                            <a:prstClr val="black"/>
                          </a:solidFill>
                        </a:rPr>
                        <a:t>в 8 раз</a:t>
                      </a:r>
                      <a:endParaRPr lang="ru-RU" sz="16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3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291477" y="1138557"/>
            <a:ext cx="3651871" cy="1152024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tile tx="0" ty="-107950" sx="48000" sy="38000" flip="none" algn="tl"/>
          </a:blipFill>
          <a:ln w="57150"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899" y="5373216"/>
            <a:ext cx="2896773" cy="1368152"/>
          </a:xfrm>
          <a:prstGeom prst="roundRect">
            <a:avLst/>
          </a:prstGeom>
          <a:solidFill>
            <a:srgbClr val="FFCC00"/>
          </a:solidFill>
          <a:ln w="57150"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36712"/>
            <a:ext cx="243789" cy="5949280"/>
          </a:xfrm>
          <a:prstGeom prst="rect">
            <a:avLst/>
          </a:prstGeom>
          <a:gradFill flip="none" rotWithShape="1">
            <a:gsLst>
              <a:gs pos="0">
                <a:srgbClr val="91B547">
                  <a:shade val="30000"/>
                  <a:satMod val="115000"/>
                </a:srgbClr>
              </a:gs>
              <a:gs pos="100000">
                <a:srgbClr val="91B547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2" y="0"/>
            <a:ext cx="9145742" cy="900000"/>
          </a:xfrm>
          <a:gradFill flip="none" rotWithShape="1">
            <a:gsLst>
              <a:gs pos="0">
                <a:srgbClr val="1A1A70"/>
              </a:gs>
              <a:gs pos="100000">
                <a:srgbClr val="244B98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000" y="188640"/>
            <a:ext cx="8388000" cy="558062"/>
          </a:xfrm>
          <a:prstGeom prst="rect">
            <a:avLst/>
          </a:prstGeom>
          <a:gradFill flip="none" rotWithShape="1">
            <a:gsLst>
              <a:gs pos="0">
                <a:srgbClr val="1A1A70"/>
              </a:gs>
              <a:gs pos="100000">
                <a:srgbClr val="3167D3"/>
              </a:gs>
            </a:gsLst>
            <a:lin ang="0" scaled="1"/>
            <a:tileRect/>
          </a:gradFill>
          <a:ln w="12700">
            <a:solidFill>
              <a:srgbClr val="316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Совершенствование территориального планирования. </a:t>
            </a:r>
            <a:br>
              <a:rPr lang="ru-RU" sz="2400" b="1" dirty="0">
                <a:solidFill>
                  <a:prstClr val="white"/>
                </a:solidFill>
              </a:rPr>
            </a:br>
            <a:r>
              <a:rPr lang="ru-RU" sz="2400" b="1" dirty="0">
                <a:solidFill>
                  <a:prstClr val="white"/>
                </a:solidFill>
              </a:rPr>
              <a:t>Развитие материально-технической базы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92480" y="0"/>
            <a:ext cx="72008" cy="648000"/>
          </a:xfrm>
          <a:prstGeom prst="rect">
            <a:avLst/>
          </a:prstGeom>
          <a:solidFill>
            <a:srgbClr val="91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28"/>
            <a:ext cx="756000" cy="9720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12" descr="C:\Users\egorova.MIAC\Desktop\PNG\gerb_permskogo_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894" y="53671"/>
            <a:ext cx="477889" cy="8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5303" y="110525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 -3,6%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19399" y="10989840"/>
            <a:ext cx="7324832" cy="57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0" rIns="128016" bIns="0" numCol="1" spcCol="1270" anchor="ctr" anchorCtr="0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Развитие медицинской реабилитации и санаторно-курортного лечения</a:t>
            </a: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51247" y="10989840"/>
            <a:ext cx="4810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Нашивка 4"/>
          <p:cNvSpPr/>
          <p:nvPr/>
        </p:nvSpPr>
        <p:spPr>
          <a:xfrm>
            <a:off x="360389" y="903293"/>
            <a:ext cx="8495015" cy="802161"/>
          </a:xfrm>
          <a:prstGeom prst="homePlat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10160" rIns="0" bIns="101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prstClr val="white"/>
              </a:solidFill>
            </a:endParaRPr>
          </a:p>
        </p:txBody>
      </p:sp>
      <p:pic>
        <p:nvPicPr>
          <p:cNvPr id="49" name="Picture 2" descr="C:\Users\egorova.MIAC\Desktop\PNG\СТРЕЛКИ\стрелка 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141">
            <a:off x="12438541" y="10345565"/>
            <a:ext cx="417335" cy="8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egorova.MIAC\Desktop\PNG\СТРЕЛКИ\стрелка 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141">
            <a:off x="14613048" y="10346187"/>
            <a:ext cx="417335" cy="8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99356" y="1772816"/>
            <a:ext cx="5178864" cy="5039841"/>
          </a:xfrm>
          <a:prstGeom prst="rect">
            <a:avLst/>
          </a:prstGeom>
          <a:ln w="285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Начало строительства</a:t>
            </a:r>
          </a:p>
          <a:p>
            <a:pPr algn="ctr">
              <a:spcAft>
                <a:spcPts val="30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</a:rPr>
              <a:t>6 </a:t>
            </a:r>
            <a:r>
              <a:rPr lang="ru-RU" sz="2800" b="1" dirty="0" smtClean="0">
                <a:solidFill>
                  <a:prstClr val="black"/>
                </a:solidFill>
              </a:rPr>
              <a:t>объектов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285750" indent="-201613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детская поликлиника в Кировском районе, г. Пермь,</a:t>
            </a:r>
          </a:p>
          <a:p>
            <a:pPr marL="285750" indent="-201613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детская поликлиника, г. Соликамск, </a:t>
            </a:r>
          </a:p>
          <a:p>
            <a:pPr marL="285750" indent="-201613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лечебный корпус с инженерным блоком, г. Оханск, </a:t>
            </a:r>
          </a:p>
          <a:p>
            <a:pPr marL="285750" indent="-201613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сельская врачебная амбулатория,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 д. Савино Карагайского района, </a:t>
            </a:r>
          </a:p>
          <a:p>
            <a:pPr marL="285750" indent="-201613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 err="1">
                <a:solidFill>
                  <a:prstClr val="black"/>
                </a:solidFill>
              </a:rPr>
              <a:t>Майкорская</a:t>
            </a:r>
            <a:r>
              <a:rPr lang="ru-RU" sz="2400" dirty="0">
                <a:solidFill>
                  <a:prstClr val="black"/>
                </a:solidFill>
              </a:rPr>
              <a:t> сельская врачебная амбулатория, </a:t>
            </a:r>
          </a:p>
          <a:p>
            <a:pPr marL="285750" indent="-201613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лечебный корпус, г. Чердынь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3789" y="1124744"/>
            <a:ext cx="2600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30874" y="980728"/>
            <a:ext cx="1220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163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3266" y="1667801"/>
            <a:ext cx="1883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зданий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82752" y="1583707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2 041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13" y="4849996"/>
            <a:ext cx="334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Отремонтировано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3348" y="2385088"/>
            <a:ext cx="3600000" cy="2464908"/>
          </a:xfrm>
          <a:prstGeom prst="roundRect">
            <a:avLst>
              <a:gd name="adj" fmla="val 9952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4F81BD">
                    <a:lumMod val="50000"/>
                  </a:srgb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2014 году +130 МУ </a:t>
            </a:r>
          </a:p>
          <a:p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1883 объекта,</a:t>
            </a:r>
          </a:p>
          <a:p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них   </a:t>
            </a:r>
            <a:r>
              <a:rPr lang="ru-RU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22 %</a:t>
            </a:r>
            <a:endParaRPr lang="ru-RU" sz="2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требовали ремонта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48305"/>
              </p:ext>
            </p:extLst>
          </p:nvPr>
        </p:nvGraphicFramePr>
        <p:xfrm>
          <a:off x="360838" y="5331786"/>
          <a:ext cx="3725514" cy="1233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898"/>
                <a:gridCol w="1890616"/>
              </a:tblGrid>
              <a:tr h="61669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69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2017 (план)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262670" y="980528"/>
            <a:ext cx="4652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Проектирование - </a:t>
            </a:r>
            <a:r>
              <a:rPr lang="ru-RU" sz="3200" b="1" dirty="0" smtClean="0">
                <a:solidFill>
                  <a:prstClr val="black"/>
                </a:solidFill>
              </a:rPr>
              <a:t>10</a:t>
            </a:r>
            <a:r>
              <a:rPr lang="ru-RU" sz="2800" b="1" dirty="0" smtClean="0">
                <a:solidFill>
                  <a:prstClr val="black"/>
                </a:solidFill>
              </a:rPr>
              <a:t> объект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egorova.MIAC\Desktop\PNG\Ремонт\vector_3d_construction_building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5428808"/>
            <a:ext cx="1275402" cy="131256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36712"/>
            <a:ext cx="243789" cy="5949280"/>
          </a:xfrm>
          <a:prstGeom prst="rect">
            <a:avLst/>
          </a:prstGeom>
          <a:gradFill flip="none" rotWithShape="1">
            <a:gsLst>
              <a:gs pos="0">
                <a:srgbClr val="91B547">
                  <a:shade val="30000"/>
                  <a:satMod val="115000"/>
                </a:srgbClr>
              </a:gs>
              <a:gs pos="100000">
                <a:srgbClr val="91B547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2" y="0"/>
            <a:ext cx="9145742" cy="900000"/>
          </a:xfrm>
          <a:gradFill flip="none" rotWithShape="1">
            <a:gsLst>
              <a:gs pos="0">
                <a:srgbClr val="1A1A70"/>
              </a:gs>
              <a:gs pos="100000">
                <a:srgbClr val="244B98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000" y="188640"/>
            <a:ext cx="8388000" cy="558062"/>
          </a:xfrm>
          <a:prstGeom prst="rect">
            <a:avLst/>
          </a:prstGeom>
          <a:gradFill flip="none" rotWithShape="1">
            <a:gsLst>
              <a:gs pos="0">
                <a:srgbClr val="1A1A70"/>
              </a:gs>
              <a:gs pos="100000">
                <a:srgbClr val="3167D3"/>
              </a:gs>
            </a:gsLst>
            <a:lin ang="0" scaled="1"/>
            <a:tileRect/>
          </a:gradFill>
          <a:ln w="12700">
            <a:solidFill>
              <a:srgbClr val="316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</a:t>
            </a:r>
            <a:r>
              <a:rPr lang="ru-RU" sz="2800" dirty="0" smtClean="0"/>
              <a:t>емографические показатели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92480" y="0"/>
            <a:ext cx="72008" cy="648000"/>
          </a:xfrm>
          <a:prstGeom prst="rect">
            <a:avLst/>
          </a:prstGeom>
          <a:solidFill>
            <a:srgbClr val="91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28"/>
            <a:ext cx="756000" cy="9720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12" descr="C:\Users\egorova.MIAC\Desktop\PNG\gerb_permskogo_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894" y="53671"/>
            <a:ext cx="477889" cy="8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63855" y="3759423"/>
            <a:ext cx="828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a typeface="Tahoma" pitchFamily="34" charset="0"/>
                <a:cs typeface="Tahoma" pitchFamily="34" charset="0"/>
              </a:rPr>
              <a:t>Ожидаемая продолжительность жизни (лет)</a:t>
            </a:r>
            <a:endParaRPr lang="ru-RU" sz="2400" b="1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271181625"/>
              </p:ext>
            </p:extLst>
          </p:nvPr>
        </p:nvGraphicFramePr>
        <p:xfrm>
          <a:off x="378001" y="881671"/>
          <a:ext cx="8514480" cy="292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267745" y="961130"/>
            <a:ext cx="497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a typeface="Tahoma" pitchFamily="34" charset="0"/>
                <a:cs typeface="Tahoma" pitchFamily="34" charset="0"/>
              </a:rPr>
              <a:t>Смертность (на 1000 населения)</a:t>
            </a:r>
            <a:endParaRPr lang="ru-RU" sz="2400" b="1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6059405"/>
              </p:ext>
            </p:extLst>
          </p:nvPr>
        </p:nvGraphicFramePr>
        <p:xfrm>
          <a:off x="243789" y="4043437"/>
          <a:ext cx="85781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68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spcFirstLastPara="0" vert="horz" wrap="square" lIns="128016" tIns="0" rIns="128016" bIns="0" numCol="1" spcCol="1270" anchor="ctr" anchorCtr="0">
        <a:noAutofit/>
      </a:bodyPr>
      <a:lstStyle>
        <a:defPPr defTabSz="800100">
          <a:lnSpc>
            <a:spcPct val="90000"/>
          </a:lnSpc>
          <a:spcBef>
            <a:spcPct val="0"/>
          </a:spcBef>
          <a:spcAft>
            <a:spcPct val="35000"/>
          </a:spcAft>
          <a:defRPr sz="2000" i="1" dirty="0" smtClean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584</Words>
  <Application>Microsoft Office PowerPoint</Application>
  <PresentationFormat>Экран (4:3)</PresentationFormat>
  <Paragraphs>158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О расходах и целевых показателях  государственной программы Пермского края «Развитие здравоохранения» на 2017-2019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Ерогова Ренатовна</dc:creator>
  <cp:lastModifiedBy>Степнов Сергей Михайлович</cp:lastModifiedBy>
  <cp:revision>140</cp:revision>
  <cp:lastPrinted>2016-10-11T11:33:56Z</cp:lastPrinted>
  <dcterms:created xsi:type="dcterms:W3CDTF">2016-10-11T08:22:40Z</dcterms:created>
  <dcterms:modified xsi:type="dcterms:W3CDTF">2016-10-24T06:44:04Z</dcterms:modified>
</cp:coreProperties>
</file>