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53" r:id="rId3"/>
    <p:sldId id="368" r:id="rId4"/>
    <p:sldId id="369" r:id="rId5"/>
    <p:sldId id="387" r:id="rId6"/>
    <p:sldId id="371" r:id="rId7"/>
    <p:sldId id="372" r:id="rId8"/>
    <p:sldId id="382" r:id="rId9"/>
    <p:sldId id="379" r:id="rId10"/>
    <p:sldId id="384" r:id="rId11"/>
    <p:sldId id="397" r:id="rId12"/>
    <p:sldId id="398" r:id="rId13"/>
    <p:sldId id="386" r:id="rId14"/>
    <p:sldId id="363" r:id="rId15"/>
    <p:sldId id="354" r:id="rId16"/>
    <p:sldId id="376" r:id="rId17"/>
    <p:sldId id="381" r:id="rId18"/>
    <p:sldId id="377" r:id="rId19"/>
    <p:sldId id="378" r:id="rId20"/>
    <p:sldId id="395" r:id="rId21"/>
    <p:sldId id="345" r:id="rId22"/>
    <p:sldId id="361" r:id="rId23"/>
    <p:sldId id="359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96127C-C93C-440A-891C-17E48C14E870}">
          <p14:sldIdLst>
            <p14:sldId id="256"/>
            <p14:sldId id="353"/>
            <p14:sldId id="368"/>
            <p14:sldId id="369"/>
            <p14:sldId id="387"/>
            <p14:sldId id="371"/>
            <p14:sldId id="372"/>
            <p14:sldId id="382"/>
            <p14:sldId id="379"/>
            <p14:sldId id="384"/>
            <p14:sldId id="397"/>
            <p14:sldId id="398"/>
            <p14:sldId id="386"/>
            <p14:sldId id="363"/>
            <p14:sldId id="354"/>
            <p14:sldId id="376"/>
            <p14:sldId id="381"/>
            <p14:sldId id="377"/>
            <p14:sldId id="378"/>
            <p14:sldId id="395"/>
            <p14:sldId id="345"/>
            <p14:sldId id="361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CCCC"/>
    <a:srgbClr val="FF5050"/>
    <a:srgbClr val="FF9999"/>
    <a:srgbClr val="990033"/>
    <a:srgbClr val="CC0000"/>
    <a:srgbClr val="A40000"/>
    <a:srgbClr val="FF3300"/>
    <a:srgbClr val="FFCC00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57257" autoAdjust="0"/>
  </p:normalViewPr>
  <p:slideViewPr>
    <p:cSldViewPr>
      <p:cViewPr varScale="1">
        <p:scale>
          <a:sx n="63" d="100"/>
          <a:sy n="63" d="100"/>
        </p:scale>
        <p:origin x="29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7" d="100"/>
          <a:sy n="87" d="100"/>
        </p:scale>
        <p:origin x="-3756" y="45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\Documents\&#1057;&#1086;&#1074;&#1077;&#1090;%20&#1043;&#1083;&#1072;&#1074;%20&#1080;%20&#1052;&#1054;,%20&#1089;&#1086;&#1074;&#1077;&#1097;&#1072;&#1085;&#1080;&#1103;,%20&#1074;&#1099;&#1077;&#1079;&#1076;&#1085;&#1099;&#1077;,%20&#1083;&#1077;&#1082;&#1094;&#1080;&#1080;\2016\&#1087;&#1091;&#1073;&#1083;&#1080;&#1095;&#1085;&#1099;&#1077;%20&#1089;&#1083;&#1091;&#1096;&#1072;&#1085;&#1080;&#1103;%202017-2019\1%20&#1095;&#1090;&#1077;&#1085;&#1080;&#1077;%20&#1088;&#1072;&#1089;&#1095;&#1077;&#1090;%20&#1088;&#1077;&#1079;&#1077;&#1088;&#1074;%20&#1074;&#1099;&#1088;&#1072;&#1074;&#1085;&#1080;&#1074;&#1072;&#1085;&#1080;&#1103;%202017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61548716809239E-2"/>
          <c:y val="0"/>
          <c:w val="0.71863025905971856"/>
          <c:h val="0.80795225129155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Июль 2016</c:v>
                </c:pt>
              </c:strCache>
            </c:strRef>
          </c:tx>
          <c:spPr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2857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7.5846442838732528E-2"/>
                  <c:y val="-4.1607289361011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737687395355318E-2"/>
                  <c:y val="5.5698656255017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836764616138153E-2"/>
                  <c:y val="-6.1217115820642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531842314860159E-2"/>
                  <c:y val="6.2139236006860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047759085344698E-2"/>
                  <c:y val="4.0537440128920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2015 (оценка)</c:v>
                </c:pt>
                <c:pt idx="1">
                  <c:v>2016 (оценка)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Лист1!$B$2:$F$2</c:f>
              <c:numCache>
                <c:formatCode>0.0</c:formatCode>
                <c:ptCount val="5"/>
                <c:pt idx="0">
                  <c:v>109</c:v>
                </c:pt>
                <c:pt idx="1">
                  <c:v>104.8</c:v>
                </c:pt>
                <c:pt idx="2">
                  <c:v>106.6</c:v>
                </c:pt>
                <c:pt idx="3">
                  <c:v>105.8</c:v>
                </c:pt>
                <c:pt idx="4">
                  <c:v>105.4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Июль 2015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2015 (оценка)</c:v>
                </c:pt>
                <c:pt idx="1">
                  <c:v>2016 (оценка)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Лист1!$B$3:$F$3</c:f>
              <c:numCache>
                <c:formatCode>0.0</c:formatCode>
                <c:ptCount val="5"/>
                <c:pt idx="0">
                  <c:v>101.1</c:v>
                </c:pt>
                <c:pt idx="1">
                  <c:v>103</c:v>
                </c:pt>
                <c:pt idx="2">
                  <c:v>104.6</c:v>
                </c:pt>
                <c:pt idx="3">
                  <c:v>102.8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78224"/>
        <c:axId val="430084496"/>
      </c:lineChart>
      <c:catAx>
        <c:axId val="43007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30084496"/>
        <c:crosses val="autoZero"/>
        <c:auto val="1"/>
        <c:lblAlgn val="ctr"/>
        <c:lblOffset val="100"/>
        <c:noMultiLvlLbl val="1"/>
      </c:catAx>
      <c:valAx>
        <c:axId val="430084496"/>
        <c:scaling>
          <c:orientation val="minMax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43007822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12149473233554E-2"/>
          <c:y val="7.8741253630999125E-2"/>
          <c:w val="0.86196671044334061"/>
          <c:h val="0.52760446083550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Поступления в бюджет края от налога на прибыль организаций, млн рублей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</c:lvl>
                <c:lvl>
                  <c:pt idx="0">
                    <c:v>факт</c:v>
                  </c:pt>
                  <c:pt idx="1">
                    <c:v>первонач бюджет=
ожидаемой оценке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32358.2</c:v>
                </c:pt>
                <c:pt idx="1">
                  <c:v>33378.199999999997</c:v>
                </c:pt>
                <c:pt idx="2">
                  <c:v>36706.199999999997</c:v>
                </c:pt>
                <c:pt idx="3">
                  <c:v>40227.1</c:v>
                </c:pt>
                <c:pt idx="4">
                  <c:v>40837.1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431269056"/>
        <c:axId val="431267096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1498671419355657E-2"/>
                  <c:y val="-6.9375565835474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088747179434576E-2"/>
                  <c:y val="-7.4825192698668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016645959862757E-2"/>
                  <c:y val="-9.1532572248610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</c:lvl>
                <c:lvl>
                  <c:pt idx="0">
                    <c:v>факт</c:v>
                  </c:pt>
                  <c:pt idx="1">
                    <c:v>первонач бюджет=
ожидаемой оценке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 formatCode="General">
                  <c:v>100</c:v>
                </c:pt>
                <c:pt idx="1">
                  <c:v>103.15221489452439</c:v>
                </c:pt>
                <c:pt idx="2">
                  <c:v>109.97057959985858</c:v>
                </c:pt>
                <c:pt idx="3">
                  <c:v>109.59211250415461</c:v>
                </c:pt>
                <c:pt idx="4">
                  <c:v>101.51639069184704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268664"/>
        <c:axId val="431271800"/>
      </c:lineChart>
      <c:catAx>
        <c:axId val="43126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1267096"/>
        <c:crosses val="autoZero"/>
        <c:auto val="1"/>
        <c:lblAlgn val="ctr"/>
        <c:lblOffset val="100"/>
        <c:noMultiLvlLbl val="0"/>
      </c:catAx>
      <c:valAx>
        <c:axId val="431267096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431269056"/>
        <c:crosses val="autoZero"/>
        <c:crossBetween val="between"/>
      </c:valAx>
      <c:valAx>
        <c:axId val="431271800"/>
        <c:scaling>
          <c:orientation val="minMax"/>
          <c:max val="125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crossAx val="431268664"/>
        <c:crosses val="max"/>
        <c:crossBetween val="between"/>
      </c:valAx>
      <c:catAx>
        <c:axId val="431268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12718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12149473233554E-2"/>
          <c:y val="7.8741253630999125E-2"/>
          <c:w val="0.86196671044334061"/>
          <c:h val="0.431214498625448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Поступления в бюджет края от НДФЛ, млн рублей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Лист1!$A$2:$B$5</c:f>
              <c:multiLvlStrCache>
                <c:ptCount val="4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</c:lvl>
                <c:lvl>
                  <c:pt idx="1">
                    <c:v>прогноз</c:v>
                  </c:pt>
                </c:lvl>
              </c:multiLvlStrCache>
            </c:multiLvl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26617.200000000001</c:v>
                </c:pt>
                <c:pt idx="1">
                  <c:v>28890.400000000001</c:v>
                </c:pt>
                <c:pt idx="2">
                  <c:v>30942.9</c:v>
                </c:pt>
                <c:pt idx="3">
                  <c:v>33537.300000000003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multiLvlStrRef>
              <c:f>Лист1!$A$2:$B$5</c:f>
              <c:multiLvlStrCache>
                <c:ptCount val="4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</c:lvl>
                <c:lvl>
                  <c:pt idx="1">
                    <c:v>прогноз</c:v>
                  </c:pt>
                </c:lvl>
              </c:multiLvlStrCache>
            </c:multiLvl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431269840"/>
        <c:axId val="431268272"/>
      </c:barChart>
      <c:catAx>
        <c:axId val="43126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1268272"/>
        <c:crosses val="autoZero"/>
        <c:auto val="1"/>
        <c:lblAlgn val="ctr"/>
        <c:lblOffset val="100"/>
        <c:noMultiLvlLbl val="0"/>
      </c:catAx>
      <c:valAx>
        <c:axId val="431268272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General" sourceLinked="0"/>
        <c:majorTickMark val="out"/>
        <c:minorTickMark val="none"/>
        <c:tickLblPos val="nextTo"/>
        <c:crossAx val="431269840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67956551255939E-2"/>
          <c:y val="7.3069580753824678E-2"/>
          <c:w val="0.86196671044334061"/>
          <c:h val="0.62489956269466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Поступлений в бюджет  края от налога на имущество организаций, млн рублей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Лист1!$A$2:$B$5</c:f>
              <c:multiLvlStrCache>
                <c:ptCount val="4"/>
                <c:lvl>
                  <c:pt idx="0">
                    <c:v>2016 год</c:v>
                  </c:pt>
                  <c:pt idx="1">
                    <c:v>2017 год</c:v>
                  </c:pt>
                  <c:pt idx="2">
                    <c:v>2018 год</c:v>
                  </c:pt>
                  <c:pt idx="3">
                    <c:v>2019 год</c:v>
                  </c:pt>
                </c:lvl>
                <c:lvl>
                  <c:pt idx="1">
                    <c:v>прогноз</c:v>
                  </c:pt>
                </c:lvl>
              </c:multiLvlStrCache>
            </c:multiLvl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10946.1</c:v>
                </c:pt>
                <c:pt idx="1">
                  <c:v>12332.1</c:v>
                </c:pt>
                <c:pt idx="2">
                  <c:v>13466.9</c:v>
                </c:pt>
                <c:pt idx="3">
                  <c:v>14593.7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multiLvlStrRef>
              <c:f>Лист1!$A$2:$B$5</c:f>
              <c:multiLvlStrCache>
                <c:ptCount val="4"/>
                <c:lvl>
                  <c:pt idx="0">
                    <c:v>2016 год</c:v>
                  </c:pt>
                  <c:pt idx="1">
                    <c:v>2017 год</c:v>
                  </c:pt>
                  <c:pt idx="2">
                    <c:v>2018 год</c:v>
                  </c:pt>
                  <c:pt idx="3">
                    <c:v>2019 год</c:v>
                  </c:pt>
                </c:lvl>
                <c:lvl>
                  <c:pt idx="1">
                    <c:v>прогноз</c:v>
                  </c:pt>
                </c:lvl>
              </c:multiLvlStrCache>
            </c:multiLvl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431264352"/>
        <c:axId val="505746064"/>
      </c:barChart>
      <c:catAx>
        <c:axId val="43126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5746064"/>
        <c:crosses val="autoZero"/>
        <c:auto val="1"/>
        <c:lblAlgn val="ctr"/>
        <c:lblOffset val="100"/>
        <c:noMultiLvlLbl val="0"/>
      </c:catAx>
      <c:valAx>
        <c:axId val="505746064"/>
        <c:scaling>
          <c:orientation val="minMax"/>
          <c:max val="16000"/>
          <c:min val="0"/>
        </c:scaling>
        <c:delete val="0"/>
        <c:axPos val="l"/>
        <c:majorGridlines>
          <c:spPr>
            <a:ln w="635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43126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4175929823818E-2"/>
          <c:y val="0.12301574803149606"/>
          <c:w val="0.91524753076132415"/>
          <c:h val="0.820734251968503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2114793468282096E-2"/>
                  <c:y val="-7.812524606299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639449248752261E-2"/>
                  <c:y val="-4.06249999999998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108,5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31896986050111E-2"/>
                  <c:y val="-4.0625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702621106608109E-2"/>
                  <c:y val="-5.625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108,4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 первонач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100</c:v>
                </c:pt>
                <c:pt idx="1">
                  <c:v>102</c:v>
                </c:pt>
                <c:pt idx="2">
                  <c:v>101.5</c:v>
                </c:pt>
                <c:pt idx="3">
                  <c:v>101.9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743712"/>
        <c:axId val="505746848"/>
      </c:lineChart>
      <c:catAx>
        <c:axId val="5057437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05746848"/>
        <c:crosses val="autoZero"/>
        <c:auto val="1"/>
        <c:lblAlgn val="ctr"/>
        <c:lblOffset val="100"/>
        <c:noMultiLvlLbl val="0"/>
      </c:catAx>
      <c:valAx>
        <c:axId val="505746848"/>
        <c:scaling>
          <c:orientation val="minMax"/>
          <c:max val="130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505743712"/>
        <c:crosses val="autoZero"/>
        <c:crossBetween val="between"/>
        <c:majorUnit val="5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5858080308417619"/>
          <c:y val="0.73692101377952757"/>
          <c:w val="0.23530209339805583"/>
          <c:h val="8.0423720472440952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4175929823818E-2"/>
          <c:y val="0.12301574803149606"/>
          <c:w val="0.86783997849862193"/>
          <c:h val="0.820734251968503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2114793468282096E-2"/>
                  <c:y val="-7.812524606299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93451809265822E-2"/>
                  <c:y val="5.93750000000001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108,5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110173369310245E-2"/>
                  <c:y val="2.8125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702621106608109E-2"/>
                  <c:y val="-5.625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108,4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 первонач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100</c:v>
                </c:pt>
                <c:pt idx="1">
                  <c:v>103</c:v>
                </c:pt>
                <c:pt idx="2">
                  <c:v>102.5</c:v>
                </c:pt>
                <c:pt idx="3">
                  <c:v>102.9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742144"/>
        <c:axId val="505744496"/>
      </c:lineChart>
      <c:catAx>
        <c:axId val="5057421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05744496"/>
        <c:crosses val="autoZero"/>
        <c:auto val="1"/>
        <c:lblAlgn val="ctr"/>
        <c:lblOffset val="100"/>
        <c:noMultiLvlLbl val="0"/>
      </c:catAx>
      <c:valAx>
        <c:axId val="505744496"/>
        <c:scaling>
          <c:orientation val="minMax"/>
          <c:max val="130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505742144"/>
        <c:crosses val="autoZero"/>
        <c:crossBetween val="between"/>
        <c:majorUnit val="5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6163935484306022"/>
          <c:y val="0.70879601377952761"/>
          <c:w val="0.23530209339805583"/>
          <c:h val="8.0423720472440952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12149473233554E-2"/>
          <c:y val="7.8741253630999125E-2"/>
          <c:w val="0.86196671044334061"/>
          <c:h val="0.42073329213779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Поступления в бюджет края акцизов по подакцизным товарам, млн рублей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7.4732750974938478E-3"/>
                  <c:y val="-2.38867210547282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946550194987751E-3"/>
                  <c:y val="-5.56046115292822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839650584962707E-3"/>
                  <c:y val="-6.20069420418492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946550194987751E-3"/>
                  <c:y val="-7.5533003195236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893100389974405E-3"/>
                  <c:y val="-9.5843897580306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Лист1!$A$2:$B$5</c:f>
              <c:multiLvlStrCache>
                <c:ptCount val="4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</c:lvl>
                <c:lvl>
                  <c:pt idx="1">
                    <c:v>прогноз</c:v>
                  </c:pt>
                </c:lvl>
              </c:multiLvlStrCache>
            </c:multiLvl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7309</c:v>
                </c:pt>
                <c:pt idx="1">
                  <c:v>6306.3</c:v>
                </c:pt>
                <c:pt idx="2">
                  <c:v>6343.8</c:v>
                </c:pt>
                <c:pt idx="3">
                  <c:v>6376.7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multiLvlStrRef>
              <c:f>Лист1!$A$2:$B$5</c:f>
              <c:multiLvlStrCache>
                <c:ptCount val="4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</c:lvl>
                <c:lvl>
                  <c:pt idx="1">
                    <c:v>прогноз</c:v>
                  </c:pt>
                </c:lvl>
              </c:multiLvlStrCache>
            </c:multiLvl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505741360"/>
        <c:axId val="505740576"/>
      </c:barChart>
      <c:catAx>
        <c:axId val="50574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5740576"/>
        <c:crosses val="autoZero"/>
        <c:auto val="1"/>
        <c:lblAlgn val="ctr"/>
        <c:lblOffset val="100"/>
        <c:noMultiLvlLbl val="0"/>
      </c:catAx>
      <c:valAx>
        <c:axId val="505740576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50574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47012107350391019"/>
          <c:w val="0.72677882331504728"/>
          <c:h val="0.504950753773655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Поступления в бюджет края акцизов по подакцизным товарам, млн рублей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Лист1!$A$2:$B$5</c:f>
              <c:multiLvlStrCache>
                <c:ptCount val="4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</c:lvl>
                <c:lvl>
                  <c:pt idx="0">
                    <c:v>первонач бюджет</c:v>
                  </c:pt>
                  <c:pt idx="1">
                    <c:v>прогноз</c:v>
                  </c:pt>
                </c:lvl>
              </c:multiLvlStrCache>
            </c:multiLvl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97581.1</c:v>
                </c:pt>
                <c:pt idx="1">
                  <c:v>102809.9</c:v>
                </c:pt>
                <c:pt idx="2">
                  <c:v>110434.7</c:v>
                </c:pt>
                <c:pt idx="3">
                  <c:v>110977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505742536"/>
        <c:axId val="505743320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роста/снижения,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Pt>
            <c:idx val="1"/>
            <c:bubble3D val="0"/>
          </c:dPt>
          <c:dLbls>
            <c:dLbl>
              <c:idx val="0"/>
              <c:layout>
                <c:manualLayout>
                  <c:x val="-1.3161887485138466E-2"/>
                  <c:y val="-6.1345840800297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110453730680007E-2"/>
                  <c:y val="-5.6233687400272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323774970276933E-2"/>
                  <c:y val="-4.3453303900210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Лист1!$A$2:$B$5</c:f>
              <c:multiLvlStrCache>
                <c:ptCount val="4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</c:lvl>
                <c:lvl>
                  <c:pt idx="0">
                    <c:v>первонач бюджет</c:v>
                  </c:pt>
                  <c:pt idx="1">
                    <c:v>прогноз</c:v>
                  </c:pt>
                </c:lvl>
              </c:multiLvlStrCache>
            </c:multiLvl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100</c:v>
                </c:pt>
                <c:pt idx="1">
                  <c:v>84.4</c:v>
                </c:pt>
                <c:pt idx="2">
                  <c:v>100.6</c:v>
                </c:pt>
                <c:pt idx="3">
                  <c:v>100.5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740968"/>
        <c:axId val="505746456"/>
      </c:lineChart>
      <c:catAx>
        <c:axId val="505742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5743320"/>
        <c:crosses val="autoZero"/>
        <c:auto val="1"/>
        <c:lblAlgn val="ctr"/>
        <c:lblOffset val="100"/>
        <c:noMultiLvlLbl val="0"/>
      </c:catAx>
      <c:valAx>
        <c:axId val="505743320"/>
        <c:scaling>
          <c:orientation val="minMax"/>
          <c:min val="0"/>
        </c:scaling>
        <c:delete val="1"/>
        <c:axPos val="l"/>
        <c:majorGridlines>
          <c:spPr>
            <a:ln w="635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505742536"/>
        <c:crosses val="autoZero"/>
        <c:crossBetween val="between"/>
      </c:valAx>
      <c:valAx>
        <c:axId val="505746456"/>
        <c:scaling>
          <c:orientation val="minMax"/>
          <c:max val="130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crossAx val="505740968"/>
        <c:crosses val="max"/>
        <c:crossBetween val="between"/>
        <c:majorUnit val="100"/>
      </c:valAx>
      <c:catAx>
        <c:axId val="5057409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057464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496994161142602E-2"/>
          <c:y val="0.23156926322315352"/>
          <c:w val="0.88692127750287963"/>
          <c:h val="0.46816351681088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текущие расходы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074061096725246E-2"/>
                  <c:y val="-0.213385069697331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97 581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596588033428383E-2"/>
                  <c:y val="-0.246046049753045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101 789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611447730878906E-2"/>
                  <c:y val="-0.235159056401140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102 810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104017882153644E-2"/>
                  <c:y val="-0.261288011894426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110 435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104017882153644E-2"/>
                  <c:y val="-0.269997435127235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110 977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первонач бюджет</c:v>
                </c:pt>
                <c:pt idx="1">
                  <c:v>2016 уточ план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95124</c:v>
                </c:pt>
                <c:pt idx="1">
                  <c:v>96089</c:v>
                </c:pt>
                <c:pt idx="2">
                  <c:v>100158</c:v>
                </c:pt>
                <c:pt idx="3">
                  <c:v>101241</c:v>
                </c:pt>
                <c:pt idx="4">
                  <c:v>99900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остатки прошлых лет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0294820043736829E-3"/>
                  <c:y val="8.7109662712373127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2,5%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626307428329425E-2"/>
                  <c:y val="-2.39513853741902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074298487252603E-2"/>
                  <c:y val="1.306456347099975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2,6%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581728335977864E-2"/>
                  <c:y val="1.52426479362375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5,8%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059438789802193E-2"/>
                  <c:y val="1.74195322604758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первонач бюджет</c:v>
                </c:pt>
                <c:pt idx="1">
                  <c:v>2016 уточ план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0</c:v>
                </c:pt>
                <c:pt idx="1">
                  <c:v>3544.7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инвестиционные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2016 первонач бюджет</c:v>
                </c:pt>
                <c:pt idx="1">
                  <c:v>2016 уточ план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2457.4</c:v>
                </c:pt>
                <c:pt idx="1">
                  <c:v>2392.1</c:v>
                </c:pt>
                <c:pt idx="2">
                  <c:v>2652.3</c:v>
                </c:pt>
                <c:pt idx="3">
                  <c:v>6432.8</c:v>
                </c:pt>
                <c:pt idx="4">
                  <c:v>5527.7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2016 первонач бюджет</c:v>
                </c:pt>
                <c:pt idx="1">
                  <c:v>2016 уточ план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 formatCode="#,##0">
                  <c:v>2760.9</c:v>
                </c:pt>
                <c:pt idx="4" formatCode="#,##0">
                  <c:v>5548.9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shape val="box"/>
        <c:axId val="505739400"/>
        <c:axId val="505739792"/>
        <c:axId val="0"/>
      </c:bar3DChart>
      <c:catAx>
        <c:axId val="505739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505739792"/>
        <c:crosses val="autoZero"/>
        <c:auto val="1"/>
        <c:lblAlgn val="ctr"/>
        <c:lblOffset val="100"/>
        <c:noMultiLvlLbl val="0"/>
      </c:catAx>
      <c:valAx>
        <c:axId val="505739792"/>
        <c:scaling>
          <c:orientation val="minMax"/>
          <c:min val="40000"/>
        </c:scaling>
        <c:delete val="0"/>
        <c:axPos val="l"/>
        <c:majorGridlines>
          <c:spPr>
            <a:ln w="3810"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505739400"/>
        <c:crosses val="autoZero"/>
        <c:crossBetween val="between"/>
        <c:majorUnit val="10000"/>
      </c:valAx>
    </c:plotArea>
    <c:legend>
      <c:legendPos val="r"/>
      <c:layout>
        <c:manualLayout>
          <c:xMode val="edge"/>
          <c:yMode val="edge"/>
          <c:x val="0.12545982545149303"/>
          <c:y val="0.81507575975783209"/>
          <c:w val="0.84821427723605258"/>
          <c:h val="0.18492424024216789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47523322690393499"/>
          <c:w val="0.82123044149624003"/>
          <c:h val="0.504950753773655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Поступления в бюджет края акцизов по подакцизным товарам, млн рублей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2016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</c:lvl>
                <c:lvl>
                  <c:pt idx="0">
                    <c:v>первонач бюджет</c:v>
                  </c:pt>
                  <c:pt idx="1">
                    <c:v>уточ план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Лист1!$C$2:$C$6</c:f>
              <c:numCache>
                <c:formatCode>General</c:formatCode>
                <c:ptCount val="5"/>
                <c:pt idx="0" formatCode="#,##0.0">
                  <c:v>97581.1</c:v>
                </c:pt>
                <c:pt idx="2" formatCode="#,##0.0">
                  <c:v>102809.9</c:v>
                </c:pt>
                <c:pt idx="3" formatCode="#,##0.0">
                  <c:v>110434.7</c:v>
                </c:pt>
                <c:pt idx="4" formatCode="#,##0.0">
                  <c:v>110977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506400496"/>
        <c:axId val="506398536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роста/снижения,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0000"/>
                </a:solidFill>
              </a:ln>
            </c:spPr>
          </c:marker>
          <c:dPt>
            <c:idx val="1"/>
            <c:marker>
              <c:symbol val="none"/>
            </c:marker>
            <c:bubble3D val="0"/>
          </c:dPt>
          <c:dLbls>
            <c:dLbl>
              <c:idx val="0"/>
              <c:layout>
                <c:manualLayout>
                  <c:x val="-5.1498671419355657E-2"/>
                  <c:y val="-6.9375565835474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583447413564217E-2"/>
                  <c:y val="-4.4511764317853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037456202245458E-2"/>
                  <c:y val="-5.3396442263258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4083247573867029E-3"/>
                  <c:y val="-3.0091463267366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Лист1!$A$2:$B$6</c:f>
              <c:multiLvlStrCache>
                <c:ptCount val="5"/>
                <c:lvl>
                  <c:pt idx="0">
                    <c:v>2016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</c:lvl>
                <c:lvl>
                  <c:pt idx="0">
                    <c:v>первонач бюджет</c:v>
                  </c:pt>
                  <c:pt idx="1">
                    <c:v>уточ план</c:v>
                  </c:pt>
                  <c:pt idx="2">
                    <c:v>прогноз</c:v>
                  </c:pt>
                </c:lvl>
              </c:multiLvlStrCache>
            </c:multiLvl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102.7</c:v>
                </c:pt>
                <c:pt idx="2">
                  <c:v>105.35841469300919</c:v>
                </c:pt>
                <c:pt idx="3">
                  <c:v>107.41640639666026</c:v>
                </c:pt>
                <c:pt idx="4">
                  <c:v>100.49105942244603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405200"/>
        <c:axId val="506398144"/>
      </c:lineChart>
      <c:catAx>
        <c:axId val="50640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6398536"/>
        <c:crosses val="autoZero"/>
        <c:auto val="1"/>
        <c:lblAlgn val="ctr"/>
        <c:lblOffset val="100"/>
        <c:noMultiLvlLbl val="0"/>
      </c:catAx>
      <c:valAx>
        <c:axId val="506398536"/>
        <c:scaling>
          <c:orientation val="minMax"/>
          <c:min val="0"/>
        </c:scaling>
        <c:delete val="1"/>
        <c:axPos val="l"/>
        <c:majorGridlines>
          <c:spPr>
            <a:ln w="635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506400496"/>
        <c:crosses val="autoZero"/>
        <c:crossBetween val="between"/>
      </c:valAx>
      <c:valAx>
        <c:axId val="506398144"/>
        <c:scaling>
          <c:orientation val="minMax"/>
          <c:max val="130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crossAx val="506405200"/>
        <c:crosses val="max"/>
        <c:crossBetween val="between"/>
        <c:majorUnit val="100"/>
      </c:valAx>
      <c:catAx>
        <c:axId val="506405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063981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15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7622076086643015E-2"/>
                  <c:y val="-1.20543933082989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40945213579071849"/>
                  <c:y val="3.037975029599468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Субвенции
64%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767212535824078E-3"/>
                  <c:y val="-0.305218641935173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951847365233191E-2"/>
                  <c:y val="7.24293343314871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0.21199999999999999</c:v>
                </c:pt>
                <c:pt idx="1">
                  <c:v>0.64</c:v>
                </c:pt>
                <c:pt idx="2">
                  <c:v>0.105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05630636294974E-2"/>
          <c:y val="0.29408159211201507"/>
          <c:w val="0.52791654568137769"/>
          <c:h val="0.533782787321871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Июль 2016</c:v>
                </c:pt>
              </c:strCache>
            </c:strRef>
          </c:tx>
          <c:spPr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c:spPr>
          <c:marker>
            <c:symbol val="circle"/>
            <c:size val="5"/>
            <c:spPr>
              <a:solidFill>
                <a:srgbClr val="BF415C"/>
              </a:solidFill>
              <a:ln w="2857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7.861627886594677E-2"/>
                  <c:y val="-3.2143566611165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059179525402336E-2"/>
                  <c:y val="-4.1840719014727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040283663009288E-2"/>
                  <c:y val="-4.3982025501440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195577768581626E-2"/>
                  <c:y val="-2.9445493527090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3198218486857E-2"/>
                  <c:y val="-4.1262444190431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2015 (оценка)</c:v>
                </c:pt>
                <c:pt idx="1">
                  <c:v>2016 (оценка)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Лист1!$B$2:$F$2</c:f>
              <c:numCache>
                <c:formatCode>0.0</c:formatCode>
                <c:ptCount val="5"/>
                <c:pt idx="0">
                  <c:v>114.6</c:v>
                </c:pt>
                <c:pt idx="1">
                  <c:v>107.6</c:v>
                </c:pt>
                <c:pt idx="2">
                  <c:v>107.3</c:v>
                </c:pt>
                <c:pt idx="3">
                  <c:v>107.6</c:v>
                </c:pt>
                <c:pt idx="4">
                  <c:v>106.7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78616"/>
        <c:axId val="430083320"/>
      </c:lineChart>
      <c:scatterChart>
        <c:scatterStyle val="smoothMarker"/>
        <c:varyColors val="0"/>
        <c:ser>
          <c:idx val="2"/>
          <c:order val="1"/>
          <c:tx>
            <c:strRef>
              <c:f>Лист1!$A$3</c:f>
              <c:strCache>
                <c:ptCount val="1"/>
                <c:pt idx="0">
                  <c:v>РФ Апрель 2016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6.4809399585258623E-2"/>
                  <c:y val="2.9164962779664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703899651181314E-2"/>
                  <c:y val="3.4490162116997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282018042240818E-2"/>
                  <c:y val="4.0398521142388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988607186869116E-2"/>
                  <c:y val="4.0398521142388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Лист1!$B$1:$F$1</c:f>
              <c:strCache>
                <c:ptCount val="5"/>
                <c:pt idx="0">
                  <c:v>2015 (оценка)</c:v>
                </c:pt>
                <c:pt idx="1">
                  <c:v>2016 (оценка)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xVal>
          <c:yVal>
            <c:numRef>
              <c:f>Лист1!$B$3:$F$3</c:f>
              <c:numCache>
                <c:formatCode>0.0</c:formatCode>
                <c:ptCount val="5"/>
                <c:pt idx="0">
                  <c:v>112.9</c:v>
                </c:pt>
                <c:pt idx="1">
                  <c:v>106.5</c:v>
                </c:pt>
                <c:pt idx="2">
                  <c:v>104.9</c:v>
                </c:pt>
                <c:pt idx="3">
                  <c:v>104.5</c:v>
                </c:pt>
                <c:pt idx="4">
                  <c:v>104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Июль 2015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Лист1!$B$1:$F$1</c:f>
              <c:strCache>
                <c:ptCount val="5"/>
                <c:pt idx="0">
                  <c:v>2015 (оценка)</c:v>
                </c:pt>
                <c:pt idx="1">
                  <c:v>2016 (оценка)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xVal>
          <c:yVal>
            <c:numRef>
              <c:f>Лист1!$B$4:$F$4</c:f>
              <c:numCache>
                <c:formatCode>0.0</c:formatCode>
                <c:ptCount val="5"/>
                <c:pt idx="0">
                  <c:v>114.7</c:v>
                </c:pt>
                <c:pt idx="1">
                  <c:v>109.8</c:v>
                </c:pt>
                <c:pt idx="2">
                  <c:v>106.8</c:v>
                </c:pt>
                <c:pt idx="3">
                  <c:v>106.2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081752"/>
        <c:axId val="430081360"/>
      </c:scatterChart>
      <c:catAx>
        <c:axId val="430078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30083320"/>
        <c:crosses val="autoZero"/>
        <c:auto val="1"/>
        <c:lblAlgn val="ctr"/>
        <c:lblOffset val="100"/>
        <c:noMultiLvlLbl val="1"/>
      </c:catAx>
      <c:valAx>
        <c:axId val="430083320"/>
        <c:scaling>
          <c:orientation val="minMax"/>
          <c:max val="117"/>
          <c:min val="103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430078616"/>
        <c:crosses val="autoZero"/>
        <c:crossBetween val="between"/>
        <c:majorUnit val="5"/>
        <c:minorUnit val="0.2"/>
      </c:valAx>
      <c:valAx>
        <c:axId val="430081360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430081752"/>
        <c:crosses val="max"/>
        <c:crossBetween val="midCat"/>
      </c:valAx>
      <c:valAx>
        <c:axId val="430081752"/>
        <c:scaling>
          <c:orientation val="minMax"/>
        </c:scaling>
        <c:delete val="1"/>
        <c:axPos val="t"/>
        <c:majorTickMark val="out"/>
        <c:minorTickMark val="none"/>
        <c:tickLblPos val="nextTo"/>
        <c:crossAx val="430081360"/>
        <c:crosses val="max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33901381175679779"/>
          <c:y val="0.29615579831002331"/>
          <c:w val="0.26802596973043336"/>
          <c:h val="0.224529273592845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289338090309722E-2"/>
          <c:y val="2.6635718926853246E-2"/>
          <c:w val="0.86196671044334061"/>
          <c:h val="0.69350852723919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поступлений в бюджет Пермского края от акцизов, млн рублей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Лист1!$A$2:$B$5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8191.3</c:v>
                </c:pt>
                <c:pt idx="1">
                  <c:v>8306.7999999999993</c:v>
                </c:pt>
                <c:pt idx="2">
                  <c:v>8799.4</c:v>
                </c:pt>
                <c:pt idx="3">
                  <c:v>9334.1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507426016"/>
        <c:axId val="50742640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роста/снижения, 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Pt>
            <c:idx val="1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2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3"/>
            <c:bubble3D val="0"/>
            <c:spPr>
              <a:ln w="50800">
                <a:solidFill>
                  <a:srgbClr val="C00000"/>
                </a:solidFill>
              </a:ln>
            </c:spPr>
          </c:dPt>
          <c:dLbls>
            <c:dLbl>
              <c:idx val="0"/>
              <c:layout>
                <c:manualLayout>
                  <c:x val="-5.1498671419355657E-2"/>
                  <c:y val="-6.9375565835474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088785732402901E-2"/>
                  <c:y val="-5.7001765605037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541022124727379E-2"/>
                  <c:y val="-6.2137771729067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Лист1!$A$2:$B$5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100</c:v>
                </c:pt>
                <c:pt idx="1">
                  <c:v>101.4100325955587</c:v>
                </c:pt>
                <c:pt idx="2">
                  <c:v>105.93008137911109</c:v>
                </c:pt>
                <c:pt idx="3">
                  <c:v>106.07655067390959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399320"/>
        <c:axId val="507426800"/>
      </c:lineChart>
      <c:catAx>
        <c:axId val="50742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7426408"/>
        <c:crosses val="autoZero"/>
        <c:auto val="1"/>
        <c:lblAlgn val="ctr"/>
        <c:lblOffset val="100"/>
        <c:noMultiLvlLbl val="0"/>
      </c:catAx>
      <c:valAx>
        <c:axId val="507426408"/>
        <c:scaling>
          <c:orientation val="minMax"/>
          <c:min val="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507426016"/>
        <c:crosses val="autoZero"/>
        <c:crossBetween val="between"/>
      </c:valAx>
      <c:valAx>
        <c:axId val="507426800"/>
        <c:scaling>
          <c:orientation val="minMax"/>
          <c:max val="110"/>
          <c:min val="5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06399320"/>
        <c:crosses val="max"/>
        <c:crossBetween val="between"/>
      </c:valAx>
      <c:catAx>
        <c:axId val="506399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07426800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64663979141633599"/>
          <c:y val="0.9029486692836598"/>
          <c:w val="0.34425920491595369"/>
          <c:h val="6.8068939516738577E-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12211143206311"/>
          <c:y val="3.1028898430492547E-2"/>
          <c:w val="0.82087788856793686"/>
          <c:h val="0.63326379987629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регФФМР(ГО)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7019.1</c:v>
                </c:pt>
                <c:pt idx="1">
                  <c:v>7474.4</c:v>
                </c:pt>
                <c:pt idx="2">
                  <c:v>7906.4</c:v>
                </c:pt>
                <c:pt idx="3">
                  <c:v>8441.2000000000007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 выравнивания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483.9</c:v>
                </c:pt>
                <c:pt idx="1">
                  <c:v>92.1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регФФПП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97441025071289E-3"/>
                  <c:y val="-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688.3</c:v>
                </c:pt>
                <c:pt idx="1">
                  <c:v>740.3</c:v>
                </c:pt>
                <c:pt idx="2">
                  <c:v>793</c:v>
                </c:pt>
                <c:pt idx="3">
                  <c:v>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510075848"/>
        <c:axId val="510070752"/>
      </c:barChart>
      <c:catAx>
        <c:axId val="51007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0070752"/>
        <c:crosses val="autoZero"/>
        <c:auto val="1"/>
        <c:lblAlgn val="ctr"/>
        <c:lblOffset val="100"/>
        <c:noMultiLvlLbl val="0"/>
      </c:catAx>
      <c:valAx>
        <c:axId val="510070752"/>
        <c:scaling>
          <c:orientation val="minMax"/>
          <c:max val="9500"/>
          <c:min val="6000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510075848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3.5215878791245415E-2"/>
          <c:y val="0.79064287218501428"/>
          <c:w val="0.64984161420079678"/>
          <c:h val="0.1318961614173228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75434956857932E-2"/>
          <c:y val="3.4148460870778247E-2"/>
          <c:w val="0.91048932057145537"/>
          <c:h val="0.573394456734614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Темп роста/снижения консолидированных бюджетов МР(ГО) </c:v>
                </c:pt>
              </c:strCache>
            </c:strRef>
          </c:tx>
          <c:cat>
            <c:strRef>
              <c:f>Лист1!$B$7:$B$54</c:f>
              <c:strCache>
                <c:ptCount val="48"/>
                <c:pt idx="0">
                  <c:v>Гаинский </c:v>
                </c:pt>
                <c:pt idx="1">
                  <c:v>г.Краснокамск</c:v>
                </c:pt>
                <c:pt idx="2">
                  <c:v>Кудымкарский</c:v>
                </c:pt>
                <c:pt idx="3">
                  <c:v>р-н Б-Сосновский</c:v>
                </c:pt>
                <c:pt idx="4">
                  <c:v>Горнозаводский</c:v>
                </c:pt>
                <c:pt idx="5">
                  <c:v>г.Губаха</c:v>
                </c:pt>
                <c:pt idx="6">
                  <c:v>р-н Усольский</c:v>
                </c:pt>
                <c:pt idx="7">
                  <c:v>г.Кунгур</c:v>
                </c:pt>
                <c:pt idx="8">
                  <c:v>Красновишерский</c:v>
                </c:pt>
                <c:pt idx="9">
                  <c:v>ЗАТО Звездный</c:v>
                </c:pt>
                <c:pt idx="10">
                  <c:v>р-н Чернушинский</c:v>
                </c:pt>
                <c:pt idx="11">
                  <c:v>р-н Октябрьский</c:v>
                </c:pt>
                <c:pt idx="12">
                  <c:v>г.Добрянка</c:v>
                </c:pt>
                <c:pt idx="13">
                  <c:v>р-н Ильинский</c:v>
                </c:pt>
                <c:pt idx="14">
                  <c:v>Косинский</c:v>
                </c:pt>
                <c:pt idx="15">
                  <c:v>г.Пермь</c:v>
                </c:pt>
                <c:pt idx="16">
                  <c:v>г.Березники</c:v>
                </c:pt>
                <c:pt idx="17">
                  <c:v>Кочевский</c:v>
                </c:pt>
                <c:pt idx="18">
                  <c:v>р-н Осинский</c:v>
                </c:pt>
                <c:pt idx="19">
                  <c:v>Кудымкар ГО</c:v>
                </c:pt>
                <c:pt idx="20">
                  <c:v>р-н Чердынский</c:v>
                </c:pt>
                <c:pt idx="21">
                  <c:v>г.Александровск</c:v>
                </c:pt>
                <c:pt idx="22">
                  <c:v>г.Кизел</c:v>
                </c:pt>
                <c:pt idx="23">
                  <c:v>р-н Кишертский</c:v>
                </c:pt>
                <c:pt idx="24">
                  <c:v>р-н Березовский</c:v>
                </c:pt>
                <c:pt idx="25">
                  <c:v>р-н Ординский</c:v>
                </c:pt>
                <c:pt idx="26">
                  <c:v>Юсьвинский</c:v>
                </c:pt>
                <c:pt idx="27">
                  <c:v>г.Гремячинск</c:v>
                </c:pt>
                <c:pt idx="28">
                  <c:v>р-н Оханский</c:v>
                </c:pt>
                <c:pt idx="29">
                  <c:v>г.Лысьва</c:v>
                </c:pt>
                <c:pt idx="30">
                  <c:v>р-н Карагайский</c:v>
                </c:pt>
                <c:pt idx="31">
                  <c:v>р-н Верещагинский</c:v>
                </c:pt>
                <c:pt idx="32">
                  <c:v>р-н Очерский</c:v>
                </c:pt>
                <c:pt idx="33">
                  <c:v>р-н Частинский</c:v>
                </c:pt>
                <c:pt idx="34">
                  <c:v>Юрлинский</c:v>
                </c:pt>
                <c:pt idx="35">
                  <c:v>р-н Суксунский</c:v>
                </c:pt>
                <c:pt idx="36">
                  <c:v>р-н Кунгурский</c:v>
                </c:pt>
                <c:pt idx="37">
                  <c:v>р-н Еловский</c:v>
                </c:pt>
                <c:pt idx="38">
                  <c:v>г.Чусовой</c:v>
                </c:pt>
                <c:pt idx="39">
                  <c:v>р-н Куединский</c:v>
                </c:pt>
                <c:pt idx="40">
                  <c:v>р-н Пермский</c:v>
                </c:pt>
                <c:pt idx="41">
                  <c:v>р-н Сивинский</c:v>
                </c:pt>
                <c:pt idx="42">
                  <c:v>р-н Бардымский</c:v>
                </c:pt>
                <c:pt idx="43">
                  <c:v>р-н Соликамский</c:v>
                </c:pt>
                <c:pt idx="44">
                  <c:v>р-н Нытвенский</c:v>
                </c:pt>
                <c:pt idx="45">
                  <c:v>г.Чайковский</c:v>
                </c:pt>
                <c:pt idx="46">
                  <c:v>г.Соликамск</c:v>
                </c:pt>
                <c:pt idx="47">
                  <c:v>р-н Уинский</c:v>
                </c:pt>
              </c:strCache>
            </c:strRef>
          </c:cat>
          <c:val>
            <c:numRef>
              <c:f>Лист1!$C$7:$C$54</c:f>
              <c:numCache>
                <c:formatCode>0.0%</c:formatCode>
                <c:ptCount val="48"/>
                <c:pt idx="0">
                  <c:v>0.85765982244561745</c:v>
                </c:pt>
                <c:pt idx="1">
                  <c:v>0.96337029860162637</c:v>
                </c:pt>
                <c:pt idx="2">
                  <c:v>0.97011545864446891</c:v>
                </c:pt>
                <c:pt idx="3">
                  <c:v>0.97152859006364867</c:v>
                </c:pt>
                <c:pt idx="4">
                  <c:v>0.98048617042812602</c:v>
                </c:pt>
                <c:pt idx="5">
                  <c:v>0.98348831194257724</c:v>
                </c:pt>
                <c:pt idx="6">
                  <c:v>0.98425565845898499</c:v>
                </c:pt>
                <c:pt idx="7">
                  <c:v>1.0005787355377151</c:v>
                </c:pt>
                <c:pt idx="8">
                  <c:v>1.0007964800954769</c:v>
                </c:pt>
                <c:pt idx="9">
                  <c:v>1.0037082262467498</c:v>
                </c:pt>
                <c:pt idx="10">
                  <c:v>1.0144352739690923</c:v>
                </c:pt>
                <c:pt idx="11">
                  <c:v>1.0213684507000476</c:v>
                </c:pt>
                <c:pt idx="12">
                  <c:v>1.0233636471208511</c:v>
                </c:pt>
                <c:pt idx="13">
                  <c:v>1.0239930181150909</c:v>
                </c:pt>
                <c:pt idx="14">
                  <c:v>1.0240306387504214</c:v>
                </c:pt>
                <c:pt idx="15">
                  <c:v>1.0270488765089005</c:v>
                </c:pt>
                <c:pt idx="16">
                  <c:v>1.0320186058304033</c:v>
                </c:pt>
                <c:pt idx="17">
                  <c:v>1.0372329662235857</c:v>
                </c:pt>
                <c:pt idx="18">
                  <c:v>1.0423488128623937</c:v>
                </c:pt>
                <c:pt idx="19">
                  <c:v>1.0441608261041038</c:v>
                </c:pt>
                <c:pt idx="20">
                  <c:v>1.0449597459593647</c:v>
                </c:pt>
                <c:pt idx="21">
                  <c:v>1.048695025161579</c:v>
                </c:pt>
                <c:pt idx="22">
                  <c:v>1.0495921397856396</c:v>
                </c:pt>
                <c:pt idx="23">
                  <c:v>1.0513901625592699</c:v>
                </c:pt>
                <c:pt idx="24">
                  <c:v>1.0535789961878674</c:v>
                </c:pt>
                <c:pt idx="25">
                  <c:v>1.0550661403393309</c:v>
                </c:pt>
                <c:pt idx="26">
                  <c:v>1.0562797891117932</c:v>
                </c:pt>
                <c:pt idx="27">
                  <c:v>1.0570467996576924</c:v>
                </c:pt>
                <c:pt idx="28">
                  <c:v>1.0597623018576658</c:v>
                </c:pt>
                <c:pt idx="29">
                  <c:v>1.0601934523883634</c:v>
                </c:pt>
                <c:pt idx="30">
                  <c:v>1.0608411863746108</c:v>
                </c:pt>
                <c:pt idx="31">
                  <c:v>1.0619732480080004</c:v>
                </c:pt>
                <c:pt idx="32">
                  <c:v>1.062190187778004</c:v>
                </c:pt>
                <c:pt idx="33">
                  <c:v>1.0632541051814337</c:v>
                </c:pt>
                <c:pt idx="34">
                  <c:v>1.0638779698721441</c:v>
                </c:pt>
                <c:pt idx="35">
                  <c:v>1.0642938104941564</c:v>
                </c:pt>
                <c:pt idx="36">
                  <c:v>1.066290232408871</c:v>
                </c:pt>
                <c:pt idx="37">
                  <c:v>1.0669418833748987</c:v>
                </c:pt>
                <c:pt idx="38">
                  <c:v>1.075530710412629</c:v>
                </c:pt>
                <c:pt idx="39">
                  <c:v>1.0796425113917019</c:v>
                </c:pt>
                <c:pt idx="40">
                  <c:v>1.0809352718011183</c:v>
                </c:pt>
                <c:pt idx="41">
                  <c:v>1.0842570920260242</c:v>
                </c:pt>
                <c:pt idx="42">
                  <c:v>1.0865299470588783</c:v>
                </c:pt>
                <c:pt idx="43">
                  <c:v>1.0876402113829964</c:v>
                </c:pt>
                <c:pt idx="44">
                  <c:v>1.091752569514437</c:v>
                </c:pt>
                <c:pt idx="45">
                  <c:v>1.0918137224609752</c:v>
                </c:pt>
                <c:pt idx="46">
                  <c:v>1.0950042478957542</c:v>
                </c:pt>
                <c:pt idx="47">
                  <c:v>1.1028427520893189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Темп роста/снижения консолидированных бюджетов МР(ГО) с учетом средств резерва выравнивания</c:v>
                </c:pt>
              </c:strCache>
            </c:strRef>
          </c:tx>
          <c:marker>
            <c:symbol val="square"/>
            <c:size val="3"/>
          </c:marker>
          <c:cat>
            <c:strRef>
              <c:f>Лист1!$B$7:$B$54</c:f>
              <c:strCache>
                <c:ptCount val="48"/>
                <c:pt idx="0">
                  <c:v>Гаинский </c:v>
                </c:pt>
                <c:pt idx="1">
                  <c:v>г.Краснокамск</c:v>
                </c:pt>
                <c:pt idx="2">
                  <c:v>Кудымкарский</c:v>
                </c:pt>
                <c:pt idx="3">
                  <c:v>р-н Б-Сосновский</c:v>
                </c:pt>
                <c:pt idx="4">
                  <c:v>Горнозаводский</c:v>
                </c:pt>
                <c:pt idx="5">
                  <c:v>г.Губаха</c:v>
                </c:pt>
                <c:pt idx="6">
                  <c:v>р-н Усольский</c:v>
                </c:pt>
                <c:pt idx="7">
                  <c:v>г.Кунгур</c:v>
                </c:pt>
                <c:pt idx="8">
                  <c:v>Красновишерский</c:v>
                </c:pt>
                <c:pt idx="9">
                  <c:v>ЗАТО Звездный</c:v>
                </c:pt>
                <c:pt idx="10">
                  <c:v>р-н Чернушинский</c:v>
                </c:pt>
                <c:pt idx="11">
                  <c:v>р-н Октябрьский</c:v>
                </c:pt>
                <c:pt idx="12">
                  <c:v>г.Добрянка</c:v>
                </c:pt>
                <c:pt idx="13">
                  <c:v>р-н Ильинский</c:v>
                </c:pt>
                <c:pt idx="14">
                  <c:v>Косинский</c:v>
                </c:pt>
                <c:pt idx="15">
                  <c:v>г.Пермь</c:v>
                </c:pt>
                <c:pt idx="16">
                  <c:v>г.Березники</c:v>
                </c:pt>
                <c:pt idx="17">
                  <c:v>Кочевский</c:v>
                </c:pt>
                <c:pt idx="18">
                  <c:v>р-н Осинский</c:v>
                </c:pt>
                <c:pt idx="19">
                  <c:v>Кудымкар ГО</c:v>
                </c:pt>
                <c:pt idx="20">
                  <c:v>р-н Чердынский</c:v>
                </c:pt>
                <c:pt idx="21">
                  <c:v>г.Александровск</c:v>
                </c:pt>
                <c:pt idx="22">
                  <c:v>г.Кизел</c:v>
                </c:pt>
                <c:pt idx="23">
                  <c:v>р-н Кишертский</c:v>
                </c:pt>
                <c:pt idx="24">
                  <c:v>р-н Березовский</c:v>
                </c:pt>
                <c:pt idx="25">
                  <c:v>р-н Ординский</c:v>
                </c:pt>
                <c:pt idx="26">
                  <c:v>Юсьвинский</c:v>
                </c:pt>
                <c:pt idx="27">
                  <c:v>г.Гремячинск</c:v>
                </c:pt>
                <c:pt idx="28">
                  <c:v>р-н Оханский</c:v>
                </c:pt>
                <c:pt idx="29">
                  <c:v>г.Лысьва</c:v>
                </c:pt>
                <c:pt idx="30">
                  <c:v>р-н Карагайский</c:v>
                </c:pt>
                <c:pt idx="31">
                  <c:v>р-н Верещагинский</c:v>
                </c:pt>
                <c:pt idx="32">
                  <c:v>р-н Очерский</c:v>
                </c:pt>
                <c:pt idx="33">
                  <c:v>р-н Частинский</c:v>
                </c:pt>
                <c:pt idx="34">
                  <c:v>Юрлинский</c:v>
                </c:pt>
                <c:pt idx="35">
                  <c:v>р-н Суксунский</c:v>
                </c:pt>
                <c:pt idx="36">
                  <c:v>р-н Кунгурский</c:v>
                </c:pt>
                <c:pt idx="37">
                  <c:v>р-н Еловский</c:v>
                </c:pt>
                <c:pt idx="38">
                  <c:v>г.Чусовой</c:v>
                </c:pt>
                <c:pt idx="39">
                  <c:v>р-н Куединский</c:v>
                </c:pt>
                <c:pt idx="40">
                  <c:v>р-н Пермский</c:v>
                </c:pt>
                <c:pt idx="41">
                  <c:v>р-н Сивинский</c:v>
                </c:pt>
                <c:pt idx="42">
                  <c:v>р-н Бардымский</c:v>
                </c:pt>
                <c:pt idx="43">
                  <c:v>р-н Соликамский</c:v>
                </c:pt>
                <c:pt idx="44">
                  <c:v>р-н Нытвенский</c:v>
                </c:pt>
                <c:pt idx="45">
                  <c:v>г.Чайковский</c:v>
                </c:pt>
                <c:pt idx="46">
                  <c:v>г.Соликамск</c:v>
                </c:pt>
                <c:pt idx="47">
                  <c:v>р-н Уинский</c:v>
                </c:pt>
              </c:strCache>
            </c:strRef>
          </c:cat>
          <c:val>
            <c:numRef>
              <c:f>Лист1!$D$7:$D$54</c:f>
              <c:numCache>
                <c:formatCode>0.0%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Средний темп роста консолидированных бюджетов МР(ГО) = 103,9%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Лист1!$E$7:$E$55</c:f>
              <c:numCache>
                <c:formatCode>0.0%</c:formatCode>
                <c:ptCount val="48"/>
                <c:pt idx="0">
                  <c:v>1.0389999999999999</c:v>
                </c:pt>
                <c:pt idx="1">
                  <c:v>1.0389999999999999</c:v>
                </c:pt>
                <c:pt idx="2">
                  <c:v>1.0389999999999999</c:v>
                </c:pt>
                <c:pt idx="3">
                  <c:v>1.0389999999999999</c:v>
                </c:pt>
                <c:pt idx="4">
                  <c:v>1.0389999999999999</c:v>
                </c:pt>
                <c:pt idx="5">
                  <c:v>1.0389999999999999</c:v>
                </c:pt>
                <c:pt idx="6">
                  <c:v>1.0389999999999999</c:v>
                </c:pt>
                <c:pt idx="7">
                  <c:v>1.0389999999999999</c:v>
                </c:pt>
                <c:pt idx="8">
                  <c:v>1.0389999999999999</c:v>
                </c:pt>
                <c:pt idx="9">
                  <c:v>1.0389999999999999</c:v>
                </c:pt>
                <c:pt idx="10">
                  <c:v>1.0389999999999999</c:v>
                </c:pt>
                <c:pt idx="11">
                  <c:v>1.0389999999999999</c:v>
                </c:pt>
                <c:pt idx="12">
                  <c:v>1.0389999999999999</c:v>
                </c:pt>
                <c:pt idx="13">
                  <c:v>1.0389999999999999</c:v>
                </c:pt>
                <c:pt idx="14">
                  <c:v>1.0389999999999999</c:v>
                </c:pt>
                <c:pt idx="15">
                  <c:v>1.0389999999999999</c:v>
                </c:pt>
                <c:pt idx="16">
                  <c:v>1.0389999999999999</c:v>
                </c:pt>
                <c:pt idx="17">
                  <c:v>1.0389999999999999</c:v>
                </c:pt>
                <c:pt idx="18">
                  <c:v>1.0389999999999999</c:v>
                </c:pt>
                <c:pt idx="19">
                  <c:v>1.0389999999999999</c:v>
                </c:pt>
                <c:pt idx="20">
                  <c:v>1.0389999999999999</c:v>
                </c:pt>
                <c:pt idx="21">
                  <c:v>1.0389999999999999</c:v>
                </c:pt>
                <c:pt idx="22">
                  <c:v>1.0389999999999999</c:v>
                </c:pt>
                <c:pt idx="23">
                  <c:v>1.0389999999999999</c:v>
                </c:pt>
                <c:pt idx="24">
                  <c:v>1.0389999999999999</c:v>
                </c:pt>
                <c:pt idx="25">
                  <c:v>1.0389999999999999</c:v>
                </c:pt>
                <c:pt idx="26">
                  <c:v>1.0389999999999999</c:v>
                </c:pt>
                <c:pt idx="27">
                  <c:v>1.0389999999999999</c:v>
                </c:pt>
                <c:pt idx="28">
                  <c:v>1.0389999999999999</c:v>
                </c:pt>
                <c:pt idx="29">
                  <c:v>1.0389999999999999</c:v>
                </c:pt>
                <c:pt idx="30">
                  <c:v>1.0389999999999999</c:v>
                </c:pt>
                <c:pt idx="31">
                  <c:v>1.0389999999999999</c:v>
                </c:pt>
                <c:pt idx="32">
                  <c:v>1.0389999999999999</c:v>
                </c:pt>
                <c:pt idx="33">
                  <c:v>1.0389999999999999</c:v>
                </c:pt>
                <c:pt idx="34">
                  <c:v>1.0389999999999999</c:v>
                </c:pt>
                <c:pt idx="35">
                  <c:v>1.0389999999999999</c:v>
                </c:pt>
                <c:pt idx="36">
                  <c:v>1.0389999999999999</c:v>
                </c:pt>
                <c:pt idx="37">
                  <c:v>1.0389999999999999</c:v>
                </c:pt>
                <c:pt idx="38">
                  <c:v>1.0389999999999999</c:v>
                </c:pt>
                <c:pt idx="39">
                  <c:v>1.0389999999999999</c:v>
                </c:pt>
                <c:pt idx="40">
                  <c:v>1.0389999999999999</c:v>
                </c:pt>
                <c:pt idx="41">
                  <c:v>1.0389999999999999</c:v>
                </c:pt>
                <c:pt idx="42">
                  <c:v>1.0389999999999999</c:v>
                </c:pt>
                <c:pt idx="43">
                  <c:v>1.0389999999999999</c:v>
                </c:pt>
                <c:pt idx="44">
                  <c:v>1.0389999999999999</c:v>
                </c:pt>
                <c:pt idx="45">
                  <c:v>1.0389999999999999</c:v>
                </c:pt>
                <c:pt idx="46">
                  <c:v>1.0389999999999999</c:v>
                </c:pt>
                <c:pt idx="47">
                  <c:v>1.0389999999999999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069968"/>
        <c:axId val="510071928"/>
      </c:lineChart>
      <c:catAx>
        <c:axId val="510069968"/>
        <c:scaling>
          <c:orientation val="minMax"/>
        </c:scaling>
        <c:delete val="0"/>
        <c:axPos val="b"/>
        <c:majorGridlines>
          <c:spPr>
            <a:ln w="3810">
              <a:prstDash val="sysDot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0071928"/>
        <c:crosses val="autoZero"/>
        <c:auto val="1"/>
        <c:lblAlgn val="ctr"/>
        <c:lblOffset val="100"/>
        <c:noMultiLvlLbl val="0"/>
      </c:catAx>
      <c:valAx>
        <c:axId val="510071928"/>
        <c:scaling>
          <c:orientation val="minMax"/>
          <c:min val="0.8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0069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3941233544670574E-2"/>
          <c:y val="0.8232162019476309"/>
          <c:w val="0.9660587664553294"/>
          <c:h val="0.17678379805236913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19754535574565E-2"/>
          <c:y val="0.10517069740789035"/>
          <c:w val="0.86196671044334061"/>
          <c:h val="0.69350852723919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поступлений в бюджет Пермского края от акцизов, млн рублей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Лист1!$A$2:$B$7</c:f>
              <c:strCache>
                <c:ptCount val="5"/>
                <c:pt idx="0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#,##0.0">
                  <c:v>1007.4</c:v>
                </c:pt>
                <c:pt idx="2" formatCode="#,##0.0">
                  <c:v>1134.9000000000001</c:v>
                </c:pt>
                <c:pt idx="3" formatCode="#,##0.0">
                  <c:v>1330.3</c:v>
                </c:pt>
                <c:pt idx="4" formatCode="#,##0.0">
                  <c:v>1278.5999999999999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510073104"/>
        <c:axId val="510069184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роста/снижения, %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Pt>
            <c:idx val="1"/>
            <c:marker>
              <c:symbol val="none"/>
            </c:marker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5.1498671419355657E-2"/>
                  <c:y val="-6.9375565835474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088779509700637E-2"/>
                  <c:y val="-8.9068807169573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540999298302781E-2"/>
                  <c:y val="-4.6104094494551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Лист1!$A$2:$B$7</c:f>
              <c:strCache>
                <c:ptCount val="5"/>
                <c:pt idx="0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100</c:v>
                </c:pt>
                <c:pt idx="1">
                  <c:v>106.4</c:v>
                </c:pt>
                <c:pt idx="2">
                  <c:v>112.65634306134604</c:v>
                </c:pt>
                <c:pt idx="3">
                  <c:v>117.21737598026256</c:v>
                </c:pt>
                <c:pt idx="4">
                  <c:v>96.113658573254142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071144"/>
        <c:axId val="510073496"/>
      </c:lineChart>
      <c:catAx>
        <c:axId val="51007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069184"/>
        <c:crosses val="autoZero"/>
        <c:auto val="1"/>
        <c:lblAlgn val="ctr"/>
        <c:lblOffset val="100"/>
        <c:noMultiLvlLbl val="0"/>
      </c:catAx>
      <c:valAx>
        <c:axId val="510069184"/>
        <c:scaling>
          <c:orientation val="minMax"/>
          <c:min val="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510073104"/>
        <c:crosses val="autoZero"/>
        <c:crossBetween val="between"/>
      </c:valAx>
      <c:valAx>
        <c:axId val="510073496"/>
        <c:scaling>
          <c:orientation val="minMax"/>
          <c:max val="150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0071144"/>
        <c:crosses val="max"/>
        <c:crossBetween val="between"/>
      </c:valAx>
      <c:catAx>
        <c:axId val="5100711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1007349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64663979141633599"/>
          <c:y val="0.9029486692836598"/>
          <c:w val="0.34425920491595369"/>
          <c:h val="6.8068939516738577E-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8391143810664"/>
          <c:y val="0.20323514602215509"/>
          <c:w val="0.82087788856793686"/>
          <c:h val="0.497040983022637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 МР(ГО)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первонач.план</c:v>
                </c:pt>
                <c:pt idx="1">
                  <c:v>2016 уточ.план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707.4</c:v>
                </c:pt>
                <c:pt idx="1">
                  <c:v>586.4</c:v>
                </c:pt>
                <c:pt idx="2">
                  <c:v>1011.1</c:v>
                </c:pt>
                <c:pt idx="3">
                  <c:v>1330.3</c:v>
                </c:pt>
                <c:pt idx="4">
                  <c:v>1278.5999999999999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субсидии на переселение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97441025071289E-3"/>
                  <c:y val="-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первонач.план</c:v>
                </c:pt>
                <c:pt idx="1">
                  <c:v>2016 уточ.план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300</c:v>
                </c:pt>
                <c:pt idx="1">
                  <c:v>481.4</c:v>
                </c:pt>
                <c:pt idx="2">
                  <c:v>123.8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остатки прошлых лет</c:v>
                </c:pt>
              </c:strCache>
            </c:strRef>
          </c:tx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первонач.план</c:v>
                </c:pt>
                <c:pt idx="1">
                  <c:v>2016 уточ.план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410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510074280"/>
        <c:axId val="510073888"/>
      </c:barChart>
      <c:catAx>
        <c:axId val="510074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0073888"/>
        <c:crosses val="autoZero"/>
        <c:auto val="1"/>
        <c:lblAlgn val="ctr"/>
        <c:lblOffset val="100"/>
        <c:noMultiLvlLbl val="0"/>
      </c:catAx>
      <c:valAx>
        <c:axId val="5100738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510074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5215878791245415E-2"/>
          <c:y val="0.84461791220213522"/>
          <c:w val="0.5882547772469725"/>
          <c:h val="0.155382087797864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518360080011E-2"/>
          <c:y val="9.599568339216534E-2"/>
          <c:w val="0.88024963279839974"/>
          <c:h val="0.83754576656710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FF5050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4608</c:v>
                </c:pt>
                <c:pt idx="1">
                  <c:v>8734</c:v>
                </c:pt>
                <c:pt idx="2">
                  <c:v>18530</c:v>
                </c:pt>
                <c:pt idx="3">
                  <c:v>12266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06064109903863"/>
          <c:y val="0.21100854380692946"/>
          <c:w val="0.85692588310117501"/>
          <c:h val="0.78899145619307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3891</c:v>
                </c:pt>
                <c:pt idx="1">
                  <c:v>8360</c:v>
                </c:pt>
                <c:pt idx="2">
                  <c:v>18530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FF5050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CCCC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500</c:v>
                </c:pt>
                <c:pt idx="1">
                  <c:v>5340</c:v>
                </c:pt>
                <c:pt idx="2">
                  <c:v>18530</c:v>
                </c:pt>
                <c:pt idx="3">
                  <c:v>12666</c:v>
                </c:pt>
                <c:pt idx="4">
                  <c:v>13357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8681.5</c:v>
                </c:pt>
                <c:pt idx="2">
                  <c:v>18530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08024691358028E-2"/>
          <c:y val="6.4527261932985316E-2"/>
          <c:w val="0.8332330854476524"/>
          <c:h val="0.843173265004596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план  2016 год</c:v>
                </c:pt>
              </c:strCache>
            </c:strRef>
          </c:tx>
          <c:spPr>
            <a:ln w="571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438271604938269E-3"/>
                  <c:y val="5.1490699327413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941358024691357E-2"/>
                  <c:y val="-6.9168705091049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114197530864196E-2"/>
                  <c:y val="-4.1108378482104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879629629629629E-2"/>
                  <c:y val="-6.636267243015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 факт</c:v>
                </c:pt>
                <c:pt idx="1">
                  <c:v>2016 год план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0.24199999999999999</c:v>
                </c:pt>
                <c:pt idx="1">
                  <c:v>0.36</c:v>
                </c:pt>
                <c:pt idx="2">
                  <c:v>0.43099999999999999</c:v>
                </c:pt>
                <c:pt idx="3">
                  <c:v>0.498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2017 год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2098E-3"/>
                  <c:y val="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64197530864196E-3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320987654320986E-2"/>
                  <c:y val="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432098765432098E-3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 факт</c:v>
                </c:pt>
                <c:pt idx="1">
                  <c:v>2016 год план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0.24199999999999999</c:v>
                </c:pt>
                <c:pt idx="1">
                  <c:v>0.33</c:v>
                </c:pt>
                <c:pt idx="2">
                  <c:v>0.4</c:v>
                </c:pt>
                <c:pt idx="3">
                  <c:v>0.45800000000000002</c:v>
                </c:pt>
                <c:pt idx="4">
                  <c:v>0.49299999999999999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2015 год факт</c:v>
                </c:pt>
                <c:pt idx="1">
                  <c:v>2016 год план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2015 год факт</c:v>
                </c:pt>
                <c:pt idx="1">
                  <c:v>2016 год план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734432"/>
        <c:axId val="510740312"/>
      </c:lineChart>
      <c:catAx>
        <c:axId val="51073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0740312"/>
        <c:crosses val="autoZero"/>
        <c:auto val="1"/>
        <c:lblAlgn val="ctr"/>
        <c:lblOffset val="100"/>
        <c:noMultiLvlLbl val="0"/>
      </c:catAx>
      <c:valAx>
        <c:axId val="510740312"/>
        <c:scaling>
          <c:orientation val="minMax"/>
          <c:max val="1"/>
        </c:scaling>
        <c:delete val="0"/>
        <c:axPos val="l"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0734432"/>
        <c:crosses val="autoZero"/>
        <c:crossBetween val="midCat"/>
        <c:majorUnit val="0.1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3260802469135804"/>
          <c:y val="7.5513047023647736E-2"/>
          <c:w val="0.44408950617283949"/>
          <c:h val="0.2452619597716770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08954985841259"/>
          <c:y val="2.9496693174724312E-2"/>
          <c:w val="0.8241544049508629"/>
          <c:h val="0.692790740886721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Июль 2016</c:v>
                </c:pt>
              </c:strCache>
            </c:strRef>
          </c:tx>
          <c:spPr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c:spPr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 w="2857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0.13101322625617096"/>
                  <c:y val="6.565741168256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032345166987907E-2"/>
                  <c:y val="-6.2110426356152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2015 (оценка)</c:v>
                </c:pt>
                <c:pt idx="1">
                  <c:v>2016 (оценка)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Лист1!$B$2:$F$2</c:f>
              <c:numCache>
                <c:formatCode>0.0</c:formatCode>
                <c:ptCount val="5"/>
                <c:pt idx="0">
                  <c:v>101.8</c:v>
                </c:pt>
                <c:pt idx="1">
                  <c:v>105.4</c:v>
                </c:pt>
                <c:pt idx="2">
                  <c:v>107.6</c:v>
                </c:pt>
                <c:pt idx="3">
                  <c:v>107.1</c:v>
                </c:pt>
                <c:pt idx="4">
                  <c:v>108.4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82144"/>
        <c:axId val="430079400"/>
      </c:lineChart>
      <c:scatterChart>
        <c:scatterStyle val="smoothMarker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июль 2015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A40000"/>
              </a:solidFill>
              <a:ln>
                <a:solidFill>
                  <a:srgbClr val="C00000"/>
                </a:solidFill>
              </a:ln>
            </c:spPr>
          </c:marke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1"/>
              <c:layout>
                <c:manualLayout>
                  <c:x val="-3.741369944468885E-2"/>
                  <c:y val="6.1118720368472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867422027543352E-2"/>
                  <c:y val="9.2404264124595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07710332754718E-2"/>
                  <c:y val="7.48635964368968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Лист1!$B$1:$F$1</c:f>
              <c:strCache>
                <c:ptCount val="5"/>
                <c:pt idx="0">
                  <c:v>2015 (оценка)</c:v>
                </c:pt>
                <c:pt idx="1">
                  <c:v>2016 (оценка)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xVal>
          <c:yVal>
            <c:numRef>
              <c:f>Лист1!$B$3:$F$3</c:f>
              <c:numCache>
                <c:formatCode>0.0</c:formatCode>
                <c:ptCount val="5"/>
                <c:pt idx="0">
                  <c:v>104.9</c:v>
                </c:pt>
                <c:pt idx="1">
                  <c:v>104.4</c:v>
                </c:pt>
                <c:pt idx="2">
                  <c:v>106.3</c:v>
                </c:pt>
                <c:pt idx="3">
                  <c:v>105.4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077440"/>
        <c:axId val="430080184"/>
      </c:scatterChart>
      <c:catAx>
        <c:axId val="43008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30079400"/>
        <c:crosses val="autoZero"/>
        <c:auto val="1"/>
        <c:lblAlgn val="ctr"/>
        <c:lblOffset val="100"/>
        <c:noMultiLvlLbl val="1"/>
      </c:catAx>
      <c:valAx>
        <c:axId val="430079400"/>
        <c:scaling>
          <c:orientation val="minMax"/>
          <c:max val="110"/>
          <c:min val="100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430082144"/>
        <c:crosses val="autoZero"/>
        <c:crossBetween val="between"/>
        <c:majorUnit val="2"/>
        <c:minorUnit val="0.2"/>
      </c:valAx>
      <c:valAx>
        <c:axId val="43008018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430077440"/>
        <c:crosses val="max"/>
        <c:crossBetween val="midCat"/>
      </c:valAx>
      <c:valAx>
        <c:axId val="430077440"/>
        <c:scaling>
          <c:orientation val="minMax"/>
        </c:scaling>
        <c:delete val="1"/>
        <c:axPos val="t"/>
        <c:majorTickMark val="out"/>
        <c:minorTickMark val="none"/>
        <c:tickLblPos val="nextTo"/>
        <c:crossAx val="430080184"/>
        <c:crosses val="max"/>
        <c:crossBetween val="midCat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4502592290007"/>
          <c:y val="0.18596358314995928"/>
          <c:w val="0.79064520990438936"/>
          <c:h val="0.59168400960235101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Июль 2016</c:v>
                </c:pt>
              </c:strCache>
            </c:strRef>
          </c:tx>
          <c:spPr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2857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5.4125675142550435E-2"/>
                  <c:y val="-8.6781579059979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307727433896937E-2"/>
                  <c:y val="-6.7645585733167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143590189636793E-2"/>
                  <c:y val="-5.370493925602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2015 (оценка)</c:v>
                </c:pt>
                <c:pt idx="1">
                  <c:v>2016 (оценка)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Лист1!$B$2:$F$2</c:f>
              <c:numCache>
                <c:formatCode>0.0</c:formatCode>
                <c:ptCount val="5"/>
                <c:pt idx="0">
                  <c:v>120.2</c:v>
                </c:pt>
                <c:pt idx="1">
                  <c:v>103</c:v>
                </c:pt>
                <c:pt idx="2">
                  <c:v>105.4</c:v>
                </c:pt>
                <c:pt idx="3">
                  <c:v>105</c:v>
                </c:pt>
                <c:pt idx="4">
                  <c:v>102.2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80968"/>
        <c:axId val="430080576"/>
      </c:lineChart>
      <c:scatterChart>
        <c:scatterStyle val="smoothMarker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Июль 2015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A4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6.5397465977164421E-2"/>
                  <c:y val="7.1473085752755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125675142550435E-2"/>
                  <c:y val="7.5300284418118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926258080520523E-2"/>
                  <c:y val="5.3092888823796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Лист1!$B$1:$F$1</c:f>
              <c:strCache>
                <c:ptCount val="5"/>
                <c:pt idx="0">
                  <c:v>2015 (оценка)</c:v>
                </c:pt>
                <c:pt idx="1">
                  <c:v>2016 (оценка)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xVal>
          <c:yVal>
            <c:numRef>
              <c:f>Лист1!$B$3:$F$3</c:f>
              <c:numCache>
                <c:formatCode>0.0</c:formatCode>
                <c:ptCount val="5"/>
                <c:pt idx="0">
                  <c:v>105.2</c:v>
                </c:pt>
                <c:pt idx="1">
                  <c:v>101.5</c:v>
                </c:pt>
                <c:pt idx="2">
                  <c:v>109.7</c:v>
                </c:pt>
                <c:pt idx="3">
                  <c:v>96.8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084888"/>
        <c:axId val="430084104"/>
      </c:scatterChart>
      <c:catAx>
        <c:axId val="430080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30080576"/>
        <c:crosses val="autoZero"/>
        <c:auto val="1"/>
        <c:lblAlgn val="ctr"/>
        <c:lblOffset val="100"/>
        <c:noMultiLvlLbl val="1"/>
      </c:catAx>
      <c:valAx>
        <c:axId val="430080576"/>
        <c:scaling>
          <c:orientation val="minMax"/>
          <c:max val="140"/>
          <c:min val="40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430080968"/>
        <c:crosses val="autoZero"/>
        <c:crossBetween val="between"/>
      </c:valAx>
      <c:valAx>
        <c:axId val="4300841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430084888"/>
        <c:crosses val="max"/>
        <c:crossBetween val="midCat"/>
      </c:valAx>
      <c:valAx>
        <c:axId val="430084888"/>
        <c:scaling>
          <c:orientation val="minMax"/>
        </c:scaling>
        <c:delete val="1"/>
        <c:axPos val="t"/>
        <c:majorTickMark val="out"/>
        <c:minorTickMark val="none"/>
        <c:tickLblPos val="nextTo"/>
        <c:crossAx val="430084104"/>
        <c:crosses val="max"/>
        <c:crossBetween val="midCat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144826657678336"/>
          <c:y val="0.12882147081696804"/>
          <c:w val="0.76438846719479381"/>
          <c:h val="0.668111958661417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9893100389975502E-3"/>
                  <c:y val="-0.259374999999999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89 777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946550194987202E-3"/>
                  <c:y val="-0.2718750000000000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 </a:t>
                    </a:r>
                    <a:r>
                      <a:rPr lang="en-US" dirty="0" smtClean="0"/>
                      <a:t>450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93100389975502E-3"/>
                  <c:y val="-0.307312667873504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101 701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946550194987751E-3"/>
                  <c:y val="-0.320875294901873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105 </a:t>
                    </a:r>
                    <a:r>
                      <a:rPr lang="en-US" dirty="0" smtClean="0"/>
                      <a:t>637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 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89293.3</c:v>
                </c:pt>
                <c:pt idx="1">
                  <c:v>94449.7</c:v>
                </c:pt>
                <c:pt idx="2">
                  <c:v>101701</c:v>
                </c:pt>
                <c:pt idx="3">
                  <c:v>105636.7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2016 год 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340"/>
        <c:shape val="box"/>
        <c:axId val="430077832"/>
        <c:axId val="430079792"/>
        <c:axId val="0"/>
      </c:bar3DChart>
      <c:catAx>
        <c:axId val="430077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0079792"/>
        <c:crosses val="autoZero"/>
        <c:auto val="1"/>
        <c:lblAlgn val="ctr"/>
        <c:lblOffset val="100"/>
        <c:noMultiLvlLbl val="0"/>
      </c:catAx>
      <c:valAx>
        <c:axId val="430079792"/>
        <c:scaling>
          <c:orientation val="minMax"/>
          <c:max val="110000"/>
          <c:min val="4000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0077832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4175929823818E-2"/>
          <c:y val="0.10739074803149606"/>
          <c:w val="0.78372980512931167"/>
          <c:h val="0.820734251968503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0585517588840091E-2"/>
                  <c:y val="-5.6249999999999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524655780470158E-2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29044874493412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702621106608109E-2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 первонач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100</c:v>
                </c:pt>
                <c:pt idx="1">
                  <c:v>105.8</c:v>
                </c:pt>
                <c:pt idx="2">
                  <c:v>107.7</c:v>
                </c:pt>
                <c:pt idx="3">
                  <c:v>103.9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265136"/>
        <c:axId val="431270232"/>
      </c:lineChart>
      <c:catAx>
        <c:axId val="4312651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1270232"/>
        <c:crosses val="autoZero"/>
        <c:auto val="1"/>
        <c:lblAlgn val="ctr"/>
        <c:lblOffset val="100"/>
        <c:noMultiLvlLbl val="0"/>
      </c:catAx>
      <c:valAx>
        <c:axId val="431270232"/>
        <c:scaling>
          <c:orientation val="minMax"/>
          <c:max val="130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431265136"/>
        <c:crosses val="autoZero"/>
        <c:crossBetween val="between"/>
        <c:majorUnit val="5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2340745785701011"/>
          <c:y val="0.65254601377952759"/>
          <c:w val="0.23530209339805583"/>
          <c:h val="8.0423720472440952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33816158791575E-2"/>
          <c:y val="0.10541844556953989"/>
          <c:w val="0.57578665263608031"/>
          <c:h val="0.871905502563207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54000"/>
                </a:srgb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  <a:alpha val="65000"/>
                </a:schemeClr>
              </a:solidFill>
            </c:spPr>
          </c:dPt>
          <c:dPt>
            <c:idx val="2"/>
            <c:bubble3D val="0"/>
            <c:spPr>
              <a:solidFill>
                <a:srgbClr val="FFFF00">
                  <a:alpha val="59000"/>
                </a:srgbClr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6.6554449924851114E-3"/>
                  <c:y val="-3.02349342136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193062406063892E-3"/>
                  <c:y val="1.007824527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9663349774553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957918721819107E-2"/>
                  <c:y val="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974751233091501E-2"/>
                  <c:y val="1.51173679115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НДФЛ</c:v>
                </c:pt>
                <c:pt idx="2">
                  <c:v>Налог на имущество организаций</c:v>
                </c:pt>
                <c:pt idx="3">
                  <c:v>Акцизы</c:v>
                </c:pt>
                <c:pt idx="4">
                  <c:v>Прочие налоговые неналоговые доходы</c:v>
                </c:pt>
                <c:pt idx="5">
                  <c:v>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0.3886322561109245</c:v>
                </c:pt>
                <c:pt idx="1">
                  <c:v>0.30588133154472691</c:v>
                </c:pt>
                <c:pt idx="2">
                  <c:v>0.13056791075037821</c:v>
                </c:pt>
                <c:pt idx="3">
                  <c:v>6.6768872743904945E-2</c:v>
                </c:pt>
                <c:pt idx="4">
                  <c:v>7.3971648401212481E-2</c:v>
                </c:pt>
                <c:pt idx="5">
                  <c:v>3.417798044885266E-2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6"/>
        <c:holeSize val="4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397499147928948"/>
          <c:y val="0.1651327957024383"/>
          <c:w val="0.76438846719479381"/>
          <c:h val="0.668111958661417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9893100389975502E-3"/>
                  <c:y val="-0.259374999999999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85 615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946550194987202E-3"/>
                  <c:y val="-0.271875000000000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91 222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93100389975502E-3"/>
                  <c:y val="-0.307312667873504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98 647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732750974938755E-3"/>
                  <c:y val="-0.310500630648882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102 583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 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85014</c:v>
                </c:pt>
                <c:pt idx="1">
                  <c:v>91222</c:v>
                </c:pt>
                <c:pt idx="2">
                  <c:v>98647</c:v>
                </c:pt>
                <c:pt idx="3">
                  <c:v>102583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 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340"/>
        <c:shape val="box"/>
        <c:axId val="431267880"/>
        <c:axId val="431265528"/>
        <c:axId val="0"/>
      </c:bar3DChart>
      <c:catAx>
        <c:axId val="431267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1265528"/>
        <c:crosses val="autoZero"/>
        <c:auto val="1"/>
        <c:lblAlgn val="ctr"/>
        <c:lblOffset val="100"/>
        <c:noMultiLvlLbl val="0"/>
      </c:catAx>
      <c:valAx>
        <c:axId val="431265528"/>
        <c:scaling>
          <c:orientation val="minMax"/>
          <c:max val="110000"/>
          <c:min val="4000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1267880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73345227166107E-2"/>
          <c:y val="0.10739074803149606"/>
          <c:w val="0.78372980512931167"/>
          <c:h val="0.820734251968503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0585517588840091E-2"/>
                  <c:y val="-5.6249999999999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524655780470158E-2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29044874493412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702621106608109E-2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 первонач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100</c:v>
                </c:pt>
                <c:pt idx="1">
                  <c:v>107.3</c:v>
                </c:pt>
                <c:pt idx="2">
                  <c:v>108.1</c:v>
                </c:pt>
                <c:pt idx="3">
                  <c:v>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266312"/>
        <c:axId val="431264744"/>
      </c:lineChart>
      <c:catAx>
        <c:axId val="431266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1264744"/>
        <c:crosses val="autoZero"/>
        <c:auto val="1"/>
        <c:lblAlgn val="ctr"/>
        <c:lblOffset val="100"/>
        <c:noMultiLvlLbl val="0"/>
      </c:catAx>
      <c:valAx>
        <c:axId val="431264744"/>
        <c:scaling>
          <c:orientation val="minMax"/>
          <c:max val="130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431266312"/>
        <c:crosses val="autoZero"/>
        <c:crossBetween val="between"/>
        <c:majorUnit val="5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2340745785701011"/>
          <c:y val="0.65254601377952759"/>
          <c:w val="0.23530209339805583"/>
          <c:h val="8.0423720472440952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EB035-538C-4724-96A9-C507D34FDC89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61D9CC-58B6-4EE1-9D45-C6A5398F5F51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Согласование с Минфином РФ изменений дефицита бюджета </a:t>
          </a:r>
          <a:b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Пермского края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469CD0-C65A-491B-A0F8-343653024019}" type="parTrans" cxnId="{C139311D-1DC8-42D8-9F14-FBC13CBBE506}">
      <dgm:prSet/>
      <dgm:spPr/>
      <dgm:t>
        <a:bodyPr/>
        <a:lstStyle/>
        <a:p>
          <a:pPr algn="l"/>
          <a:endParaRPr lang="ru-RU" sz="1300"/>
        </a:p>
      </dgm:t>
    </dgm:pt>
    <dgm:pt modelId="{1AA57F13-6932-45DE-9790-AAD05DA16A3E}" type="sibTrans" cxnId="{C139311D-1DC8-42D8-9F14-FBC13CBBE506}">
      <dgm:prSet/>
      <dgm:spPr/>
      <dgm:t>
        <a:bodyPr/>
        <a:lstStyle/>
        <a:p>
          <a:pPr algn="l"/>
          <a:endParaRPr lang="ru-RU" sz="1300"/>
        </a:p>
      </dgm:t>
    </dgm:pt>
    <dgm:pt modelId="{0318D9D8-CC58-4229-9CD9-3221EF054DF4}">
      <dgm:prSet phldrT="[Текст]" custT="1"/>
      <dgm:spPr>
        <a:solidFill>
          <a:srgbClr val="FF9999"/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 бюджета в 2016, - 2019 годах на уровне не более 10% от суммы </a:t>
          </a:r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доходов </a:t>
          </a:r>
        </a:p>
        <a:p>
          <a:pPr algn="just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 учета возмездных поступлений)</a:t>
          </a:r>
        </a:p>
      </dgm:t>
    </dgm:pt>
    <dgm:pt modelId="{1C8CB19C-40D1-47BD-AC4F-836545CAB1DE}" type="parTrans" cxnId="{D3CFC9C3-6F78-487E-829B-A995165DD7A5}">
      <dgm:prSet/>
      <dgm:spPr/>
      <dgm:t>
        <a:bodyPr/>
        <a:lstStyle/>
        <a:p>
          <a:endParaRPr lang="ru-RU"/>
        </a:p>
      </dgm:t>
    </dgm:pt>
    <dgm:pt modelId="{16A80DF0-35FE-44F8-BBFB-46C45BD19DA5}" type="sibTrans" cxnId="{D3CFC9C3-6F78-487E-829B-A995165DD7A5}">
      <dgm:prSet/>
      <dgm:spPr/>
      <dgm:t>
        <a:bodyPr/>
        <a:lstStyle/>
        <a:p>
          <a:endParaRPr lang="ru-RU"/>
        </a:p>
      </dgm:t>
    </dgm:pt>
    <dgm:pt modelId="{88CE3B0E-7394-4DC6-B913-A5209729E9C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Объем государственного долга к 01.01.2020 не более  50% от суммы доходов бюджета (без учета безвозмездных поступлений)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E5CA42-B226-4481-ABF0-154440382067}" type="parTrans" cxnId="{FF4F43EA-1707-4443-8005-E3DF22D4D3F0}">
      <dgm:prSet/>
      <dgm:spPr/>
      <dgm:t>
        <a:bodyPr/>
        <a:lstStyle/>
        <a:p>
          <a:endParaRPr lang="ru-RU"/>
        </a:p>
      </dgm:t>
    </dgm:pt>
    <dgm:pt modelId="{9C11D639-631D-4A4D-89CC-AB00A53EF09B}" type="sibTrans" cxnId="{FF4F43EA-1707-4443-8005-E3DF22D4D3F0}">
      <dgm:prSet/>
      <dgm:spPr/>
      <dgm:t>
        <a:bodyPr/>
        <a:lstStyle/>
        <a:p>
          <a:endParaRPr lang="ru-RU"/>
        </a:p>
      </dgm:t>
    </dgm:pt>
    <dgm:pt modelId="{5A3A52A2-9546-456B-84EA-1FF2728F7EAD}">
      <dgm:prSet phldrT="[Текст]" custT="1"/>
      <dgm:spPr>
        <a:solidFill>
          <a:srgbClr val="FFFFBD"/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нормативов формирования расходов на оплату труда государственных гражданских служащих и содержание органов государственной власти Пермского края 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E85D3C-DAE1-40C7-9472-5773C6A462D5}" type="parTrans" cxnId="{C7368D8D-8522-431E-A536-C5BD177967B0}">
      <dgm:prSet/>
      <dgm:spPr/>
      <dgm:t>
        <a:bodyPr/>
        <a:lstStyle/>
        <a:p>
          <a:endParaRPr lang="ru-RU"/>
        </a:p>
      </dgm:t>
    </dgm:pt>
    <dgm:pt modelId="{32118CB8-30B4-4E8A-BED9-AB24ECFA1BE8}" type="sibTrans" cxnId="{C7368D8D-8522-431E-A536-C5BD177967B0}">
      <dgm:prSet/>
      <dgm:spPr/>
      <dgm:t>
        <a:bodyPr/>
        <a:lstStyle/>
        <a:p>
          <a:endParaRPr lang="ru-RU"/>
        </a:p>
      </dgm:t>
    </dgm:pt>
    <dgm:pt modelId="{2F55E47A-8CB1-4FA2-9C17-82E0D52561B1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Утверждение долговой политики Пермского края на 2016 год </a:t>
          </a:r>
        </a:p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плановый период 2017 и 2018 годов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C9CB95-8BA9-440A-B91F-68AF92C77DC2}" type="parTrans" cxnId="{A58A2391-944C-4D65-8DF8-1DCDCA5F7EB1}">
      <dgm:prSet/>
      <dgm:spPr/>
      <dgm:t>
        <a:bodyPr/>
        <a:lstStyle/>
        <a:p>
          <a:endParaRPr lang="ru-RU"/>
        </a:p>
      </dgm:t>
    </dgm:pt>
    <dgm:pt modelId="{13685216-A324-471A-A1C6-4299F2223910}" type="sibTrans" cxnId="{A58A2391-944C-4D65-8DF8-1DCDCA5F7EB1}">
      <dgm:prSet/>
      <dgm:spPr/>
      <dgm:t>
        <a:bodyPr/>
        <a:lstStyle/>
        <a:p>
          <a:endParaRPr lang="ru-RU"/>
        </a:p>
      </dgm:t>
    </dgm:pt>
    <dgm:pt modelId="{6FEDCA89-BC03-472D-89EE-AFDE6DEEE477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Возврат бюджетного кредита в размере 3,89 млрд рублей в 2017 году, 4,61 млрд рублей в 2018 году и 0,2 млрд рублей в 2019 году.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26A3A5-98B7-47D0-AA9C-CB2AF949E659}" type="parTrans" cxnId="{3AAB8652-DBFD-4E4F-BB4C-FA9BF125F2CB}">
      <dgm:prSet/>
      <dgm:spPr/>
      <dgm:t>
        <a:bodyPr/>
        <a:lstStyle/>
        <a:p>
          <a:endParaRPr lang="ru-RU"/>
        </a:p>
      </dgm:t>
    </dgm:pt>
    <dgm:pt modelId="{9F8B7223-32D3-4908-8F2B-9E4F90558A22}" type="sibTrans" cxnId="{3AAB8652-DBFD-4E4F-BB4C-FA9BF125F2CB}">
      <dgm:prSet/>
      <dgm:spPr/>
      <dgm:t>
        <a:bodyPr/>
        <a:lstStyle/>
        <a:p>
          <a:endParaRPr lang="ru-RU"/>
        </a:p>
      </dgm:t>
    </dgm:pt>
    <dgm:pt modelId="{C4454714-9FD9-40CB-AB5F-7864D0CBAE88}" type="pres">
      <dgm:prSet presAssocID="{AAFEB035-538C-4724-96A9-C507D34FDC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4A172-DC14-46DC-8C54-5CD66B1A07D8}" type="pres">
      <dgm:prSet presAssocID="{AAFEB035-538C-4724-96A9-C507D34FDC89}" presName="Name1" presStyleCnt="0"/>
      <dgm:spPr/>
      <dgm:t>
        <a:bodyPr/>
        <a:lstStyle/>
        <a:p>
          <a:endParaRPr lang="ru-RU"/>
        </a:p>
      </dgm:t>
    </dgm:pt>
    <dgm:pt modelId="{27C9C4A7-9DEA-4435-A859-0424C9E4000C}" type="pres">
      <dgm:prSet presAssocID="{AAFEB035-538C-4724-96A9-C507D34FDC89}" presName="cycle" presStyleCnt="0"/>
      <dgm:spPr/>
      <dgm:t>
        <a:bodyPr/>
        <a:lstStyle/>
        <a:p>
          <a:endParaRPr lang="ru-RU"/>
        </a:p>
      </dgm:t>
    </dgm:pt>
    <dgm:pt modelId="{B485059F-C995-40BC-BEDE-93EA5885938E}" type="pres">
      <dgm:prSet presAssocID="{AAFEB035-538C-4724-96A9-C507D34FDC89}" presName="srcNode" presStyleLbl="node1" presStyleIdx="0" presStyleCnt="6"/>
      <dgm:spPr/>
      <dgm:t>
        <a:bodyPr/>
        <a:lstStyle/>
        <a:p>
          <a:endParaRPr lang="ru-RU"/>
        </a:p>
      </dgm:t>
    </dgm:pt>
    <dgm:pt modelId="{907DADE5-0E05-4CD7-924D-2F0A0ADC8B37}" type="pres">
      <dgm:prSet presAssocID="{AAFEB035-538C-4724-96A9-C507D34FDC8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A47B7E-66C9-4865-B291-F0D5AE10EB36}" type="pres">
      <dgm:prSet presAssocID="{AAFEB035-538C-4724-96A9-C507D34FDC89}" presName="extraNode" presStyleLbl="node1" presStyleIdx="0" presStyleCnt="6"/>
      <dgm:spPr/>
      <dgm:t>
        <a:bodyPr/>
        <a:lstStyle/>
        <a:p>
          <a:endParaRPr lang="ru-RU"/>
        </a:p>
      </dgm:t>
    </dgm:pt>
    <dgm:pt modelId="{F8EDA2FA-4E84-456F-BE54-B34415F30416}" type="pres">
      <dgm:prSet presAssocID="{AAFEB035-538C-4724-96A9-C507D34FDC89}" presName="dstNode" presStyleLbl="node1" presStyleIdx="0" presStyleCnt="6"/>
      <dgm:spPr/>
      <dgm:t>
        <a:bodyPr/>
        <a:lstStyle/>
        <a:p>
          <a:endParaRPr lang="ru-RU"/>
        </a:p>
      </dgm:t>
    </dgm:pt>
    <dgm:pt modelId="{E479526B-B1E8-48FB-83BF-8AAD9E9F1C83}" type="pres">
      <dgm:prSet presAssocID="{0318D9D8-CC58-4229-9CD9-3221EF054DF4}" presName="text_1" presStyleLbl="node1" presStyleIdx="0" presStyleCnt="6" custScaleY="121447" custLinFactNeighborX="-153" custLinFactNeighborY="-3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8D9D5-D333-49BB-A0CA-CB420C7B1AB6}" type="pres">
      <dgm:prSet presAssocID="{0318D9D8-CC58-4229-9CD9-3221EF054DF4}" presName="accent_1" presStyleCnt="0"/>
      <dgm:spPr/>
      <dgm:t>
        <a:bodyPr/>
        <a:lstStyle/>
        <a:p>
          <a:endParaRPr lang="ru-RU"/>
        </a:p>
      </dgm:t>
    </dgm:pt>
    <dgm:pt modelId="{51BCE7D7-31DC-45D4-B5C6-93344E58A8D2}" type="pres">
      <dgm:prSet presAssocID="{0318D9D8-CC58-4229-9CD9-3221EF054DF4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24421B4C-B19E-4D94-A68D-06B5F83AC486}" type="pres">
      <dgm:prSet presAssocID="{88CE3B0E-7394-4DC6-B913-A5209729E9C7}" presName="text_2" presStyleLbl="node1" presStyleIdx="1" presStyleCnt="6" custScaleY="125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DB69-0F37-4557-B5AC-932B6FFABC4F}" type="pres">
      <dgm:prSet presAssocID="{88CE3B0E-7394-4DC6-B913-A5209729E9C7}" presName="accent_2" presStyleCnt="0"/>
      <dgm:spPr/>
      <dgm:t>
        <a:bodyPr/>
        <a:lstStyle/>
        <a:p>
          <a:endParaRPr lang="ru-RU"/>
        </a:p>
      </dgm:t>
    </dgm:pt>
    <dgm:pt modelId="{C546A175-0B4B-4929-9B4F-832E85420A33}" type="pres">
      <dgm:prSet presAssocID="{88CE3B0E-7394-4DC6-B913-A5209729E9C7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08C378B1-C418-4C7A-BE80-3B154124C30F}" type="pres">
      <dgm:prSet presAssocID="{5A3A52A2-9546-456B-84EA-1FF2728F7EAD}" presName="text_3" presStyleLbl="node1" presStyleIdx="2" presStyleCnt="6" custScaleY="119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3DE1B-0DCA-474A-B401-E2BACFEEFB7A}" type="pres">
      <dgm:prSet presAssocID="{5A3A52A2-9546-456B-84EA-1FF2728F7EAD}" presName="accent_3" presStyleCnt="0"/>
      <dgm:spPr/>
      <dgm:t>
        <a:bodyPr/>
        <a:lstStyle/>
        <a:p>
          <a:endParaRPr lang="ru-RU"/>
        </a:p>
      </dgm:t>
    </dgm:pt>
    <dgm:pt modelId="{5B13A1FA-D9DC-4965-8082-17BE81198263}" type="pres">
      <dgm:prSet presAssocID="{5A3A52A2-9546-456B-84EA-1FF2728F7EAD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64C23E77-3146-43E8-8E18-A8DA3008FF03}" type="pres">
      <dgm:prSet presAssocID="{2F55E47A-8CB1-4FA2-9C17-82E0D52561B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68D16-3CA2-4A50-8213-C049BC80FFE8}" type="pres">
      <dgm:prSet presAssocID="{2F55E47A-8CB1-4FA2-9C17-82E0D52561B1}" presName="accent_4" presStyleCnt="0"/>
      <dgm:spPr/>
      <dgm:t>
        <a:bodyPr/>
        <a:lstStyle/>
        <a:p>
          <a:endParaRPr lang="ru-RU"/>
        </a:p>
      </dgm:t>
    </dgm:pt>
    <dgm:pt modelId="{81EBD1B5-AC55-43B1-B1BF-619AC166BB9D}" type="pres">
      <dgm:prSet presAssocID="{2F55E47A-8CB1-4FA2-9C17-82E0D52561B1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70A754A9-18E8-4758-A2B3-ED421128066B}" type="pres">
      <dgm:prSet presAssocID="{6FEDCA89-BC03-472D-89EE-AFDE6DEEE47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02769-3E72-4322-92AB-F299760987D5}" type="pres">
      <dgm:prSet presAssocID="{6FEDCA89-BC03-472D-89EE-AFDE6DEEE477}" presName="accent_5" presStyleCnt="0"/>
      <dgm:spPr/>
      <dgm:t>
        <a:bodyPr/>
        <a:lstStyle/>
        <a:p>
          <a:endParaRPr lang="ru-RU"/>
        </a:p>
      </dgm:t>
    </dgm:pt>
    <dgm:pt modelId="{D72856F3-D0F6-45A7-A7E8-41053D89ED7A}" type="pres">
      <dgm:prSet presAssocID="{6FEDCA89-BC03-472D-89EE-AFDE6DEEE477}" presName="accentRepeatNode" presStyleLbl="solidFgAcc1" presStyleIdx="4" presStyleCnt="6" custLinFactNeighborX="8230" custLinFactNeighborY="-3293"/>
      <dgm:spPr/>
      <dgm:t>
        <a:bodyPr/>
        <a:lstStyle/>
        <a:p>
          <a:endParaRPr lang="ru-RU"/>
        </a:p>
      </dgm:t>
    </dgm:pt>
    <dgm:pt modelId="{2ACEDCF4-23A2-47D9-BEBB-86699AD08604}" type="pres">
      <dgm:prSet presAssocID="{5361D9CC-58B6-4EE1-9D45-C6A5398F5F5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CE2C0-780C-4429-9EFF-3FF9AC5F8D68}" type="pres">
      <dgm:prSet presAssocID="{5361D9CC-58B6-4EE1-9D45-C6A5398F5F51}" presName="accent_6" presStyleCnt="0"/>
      <dgm:spPr/>
      <dgm:t>
        <a:bodyPr/>
        <a:lstStyle/>
        <a:p>
          <a:endParaRPr lang="ru-RU"/>
        </a:p>
      </dgm:t>
    </dgm:pt>
    <dgm:pt modelId="{72E7563C-2776-4377-96E3-5814D5007F63}" type="pres">
      <dgm:prSet presAssocID="{5361D9CC-58B6-4EE1-9D45-C6A5398F5F51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89B3773D-BAE5-45A9-8CD5-E2F993132072}" type="presOf" srcId="{5A3A52A2-9546-456B-84EA-1FF2728F7EAD}" destId="{08C378B1-C418-4C7A-BE80-3B154124C30F}" srcOrd="0" destOrd="0" presId="urn:microsoft.com/office/officeart/2008/layout/VerticalCurvedList"/>
    <dgm:cxn modelId="{B1AF9823-C81A-4FBE-937C-DA3A8B4409ED}" type="presOf" srcId="{2F55E47A-8CB1-4FA2-9C17-82E0D52561B1}" destId="{64C23E77-3146-43E8-8E18-A8DA3008FF03}" srcOrd="0" destOrd="0" presId="urn:microsoft.com/office/officeart/2008/layout/VerticalCurvedList"/>
    <dgm:cxn modelId="{D3CFC9C3-6F78-487E-829B-A995165DD7A5}" srcId="{AAFEB035-538C-4724-96A9-C507D34FDC89}" destId="{0318D9D8-CC58-4229-9CD9-3221EF054DF4}" srcOrd="0" destOrd="0" parTransId="{1C8CB19C-40D1-47BD-AC4F-836545CAB1DE}" sibTransId="{16A80DF0-35FE-44F8-BBFB-46C45BD19DA5}"/>
    <dgm:cxn modelId="{FF4F43EA-1707-4443-8005-E3DF22D4D3F0}" srcId="{AAFEB035-538C-4724-96A9-C507D34FDC89}" destId="{88CE3B0E-7394-4DC6-B913-A5209729E9C7}" srcOrd="1" destOrd="0" parTransId="{36E5CA42-B226-4481-ABF0-154440382067}" sibTransId="{9C11D639-631D-4A4D-89CC-AB00A53EF09B}"/>
    <dgm:cxn modelId="{E0987D9F-6702-4E32-98EE-45B773739596}" type="presOf" srcId="{5361D9CC-58B6-4EE1-9D45-C6A5398F5F51}" destId="{2ACEDCF4-23A2-47D9-BEBB-86699AD08604}" srcOrd="0" destOrd="0" presId="urn:microsoft.com/office/officeart/2008/layout/VerticalCurvedList"/>
    <dgm:cxn modelId="{089E0AC6-88C5-4B7F-80C8-6B81865EC7A2}" type="presOf" srcId="{6FEDCA89-BC03-472D-89EE-AFDE6DEEE477}" destId="{70A754A9-18E8-4758-A2B3-ED421128066B}" srcOrd="0" destOrd="0" presId="urn:microsoft.com/office/officeart/2008/layout/VerticalCurvedList"/>
    <dgm:cxn modelId="{48F71F35-0517-4D6A-8494-6260CB5FB65C}" type="presOf" srcId="{0318D9D8-CC58-4229-9CD9-3221EF054DF4}" destId="{E479526B-B1E8-48FB-83BF-8AAD9E9F1C83}" srcOrd="0" destOrd="0" presId="urn:microsoft.com/office/officeart/2008/layout/VerticalCurvedList"/>
    <dgm:cxn modelId="{9391777D-74D8-4026-B9E0-ACCD35822773}" type="presOf" srcId="{88CE3B0E-7394-4DC6-B913-A5209729E9C7}" destId="{24421B4C-B19E-4D94-A68D-06B5F83AC486}" srcOrd="0" destOrd="0" presId="urn:microsoft.com/office/officeart/2008/layout/VerticalCurvedList"/>
    <dgm:cxn modelId="{611CF619-FF6A-491E-B74B-38D3549620B9}" type="presOf" srcId="{16A80DF0-35FE-44F8-BBFB-46C45BD19DA5}" destId="{907DADE5-0E05-4CD7-924D-2F0A0ADC8B37}" srcOrd="0" destOrd="0" presId="urn:microsoft.com/office/officeart/2008/layout/VerticalCurvedList"/>
    <dgm:cxn modelId="{C7368D8D-8522-431E-A536-C5BD177967B0}" srcId="{AAFEB035-538C-4724-96A9-C507D34FDC89}" destId="{5A3A52A2-9546-456B-84EA-1FF2728F7EAD}" srcOrd="2" destOrd="0" parTransId="{93E85D3C-DAE1-40C7-9472-5773C6A462D5}" sibTransId="{32118CB8-30B4-4E8A-BED9-AB24ECFA1BE8}"/>
    <dgm:cxn modelId="{3AAB8652-DBFD-4E4F-BB4C-FA9BF125F2CB}" srcId="{AAFEB035-538C-4724-96A9-C507D34FDC89}" destId="{6FEDCA89-BC03-472D-89EE-AFDE6DEEE477}" srcOrd="4" destOrd="0" parTransId="{CB26A3A5-98B7-47D0-AA9C-CB2AF949E659}" sibTransId="{9F8B7223-32D3-4908-8F2B-9E4F90558A22}"/>
    <dgm:cxn modelId="{C139311D-1DC8-42D8-9F14-FBC13CBBE506}" srcId="{AAFEB035-538C-4724-96A9-C507D34FDC89}" destId="{5361D9CC-58B6-4EE1-9D45-C6A5398F5F51}" srcOrd="5" destOrd="0" parTransId="{A3469CD0-C65A-491B-A0F8-343653024019}" sibTransId="{1AA57F13-6932-45DE-9790-AAD05DA16A3E}"/>
    <dgm:cxn modelId="{A58A2391-944C-4D65-8DF8-1DCDCA5F7EB1}" srcId="{AAFEB035-538C-4724-96A9-C507D34FDC89}" destId="{2F55E47A-8CB1-4FA2-9C17-82E0D52561B1}" srcOrd="3" destOrd="0" parTransId="{EEC9CB95-8BA9-440A-B91F-68AF92C77DC2}" sibTransId="{13685216-A324-471A-A1C6-4299F2223910}"/>
    <dgm:cxn modelId="{3468842F-7AFB-4F29-BDC5-CC4589F623E9}" type="presOf" srcId="{AAFEB035-538C-4724-96A9-C507D34FDC89}" destId="{C4454714-9FD9-40CB-AB5F-7864D0CBAE88}" srcOrd="0" destOrd="0" presId="urn:microsoft.com/office/officeart/2008/layout/VerticalCurvedList"/>
    <dgm:cxn modelId="{D5EE9668-00BD-44D2-8BB9-72D2B0043409}" type="presParOf" srcId="{C4454714-9FD9-40CB-AB5F-7864D0CBAE88}" destId="{9B04A172-DC14-46DC-8C54-5CD66B1A07D8}" srcOrd="0" destOrd="0" presId="urn:microsoft.com/office/officeart/2008/layout/VerticalCurvedList"/>
    <dgm:cxn modelId="{83901894-AE7B-415C-98FC-4E50B91AEBF0}" type="presParOf" srcId="{9B04A172-DC14-46DC-8C54-5CD66B1A07D8}" destId="{27C9C4A7-9DEA-4435-A859-0424C9E4000C}" srcOrd="0" destOrd="0" presId="urn:microsoft.com/office/officeart/2008/layout/VerticalCurvedList"/>
    <dgm:cxn modelId="{3ACDF4C0-A7F1-4EB1-A54B-DBF3AD855720}" type="presParOf" srcId="{27C9C4A7-9DEA-4435-A859-0424C9E4000C}" destId="{B485059F-C995-40BC-BEDE-93EA5885938E}" srcOrd="0" destOrd="0" presId="urn:microsoft.com/office/officeart/2008/layout/VerticalCurvedList"/>
    <dgm:cxn modelId="{47F2408A-62F9-4919-BDDC-36612A72FE01}" type="presParOf" srcId="{27C9C4A7-9DEA-4435-A859-0424C9E4000C}" destId="{907DADE5-0E05-4CD7-924D-2F0A0ADC8B37}" srcOrd="1" destOrd="0" presId="urn:microsoft.com/office/officeart/2008/layout/VerticalCurvedList"/>
    <dgm:cxn modelId="{CF0EB232-D53F-4A0F-98EF-1E11097DCDDD}" type="presParOf" srcId="{27C9C4A7-9DEA-4435-A859-0424C9E4000C}" destId="{8AA47B7E-66C9-4865-B291-F0D5AE10EB36}" srcOrd="2" destOrd="0" presId="urn:microsoft.com/office/officeart/2008/layout/VerticalCurvedList"/>
    <dgm:cxn modelId="{08165893-8E31-420E-B84E-297AE10144B3}" type="presParOf" srcId="{27C9C4A7-9DEA-4435-A859-0424C9E4000C}" destId="{F8EDA2FA-4E84-456F-BE54-B34415F30416}" srcOrd="3" destOrd="0" presId="urn:microsoft.com/office/officeart/2008/layout/VerticalCurvedList"/>
    <dgm:cxn modelId="{0E9517CC-4909-4E1A-928C-607CA703D953}" type="presParOf" srcId="{9B04A172-DC14-46DC-8C54-5CD66B1A07D8}" destId="{E479526B-B1E8-48FB-83BF-8AAD9E9F1C83}" srcOrd="1" destOrd="0" presId="urn:microsoft.com/office/officeart/2008/layout/VerticalCurvedList"/>
    <dgm:cxn modelId="{92F5E2B4-A244-4346-A378-552222143B24}" type="presParOf" srcId="{9B04A172-DC14-46DC-8C54-5CD66B1A07D8}" destId="{6638D9D5-D333-49BB-A0CA-CB420C7B1AB6}" srcOrd="2" destOrd="0" presId="urn:microsoft.com/office/officeart/2008/layout/VerticalCurvedList"/>
    <dgm:cxn modelId="{42F3F875-D1B3-49CF-82D0-2DA8D2CC4681}" type="presParOf" srcId="{6638D9D5-D333-49BB-A0CA-CB420C7B1AB6}" destId="{51BCE7D7-31DC-45D4-B5C6-93344E58A8D2}" srcOrd="0" destOrd="0" presId="urn:microsoft.com/office/officeart/2008/layout/VerticalCurvedList"/>
    <dgm:cxn modelId="{3BAEE8F1-2AB6-403A-8938-70991962CE65}" type="presParOf" srcId="{9B04A172-DC14-46DC-8C54-5CD66B1A07D8}" destId="{24421B4C-B19E-4D94-A68D-06B5F83AC486}" srcOrd="3" destOrd="0" presId="urn:microsoft.com/office/officeart/2008/layout/VerticalCurvedList"/>
    <dgm:cxn modelId="{0ABB2E2E-5016-4C41-B367-23FFA31C3141}" type="presParOf" srcId="{9B04A172-DC14-46DC-8C54-5CD66B1A07D8}" destId="{CEEBDB69-0F37-4557-B5AC-932B6FFABC4F}" srcOrd="4" destOrd="0" presId="urn:microsoft.com/office/officeart/2008/layout/VerticalCurvedList"/>
    <dgm:cxn modelId="{3CB38BC2-A861-4D89-94AB-F7647402DF86}" type="presParOf" srcId="{CEEBDB69-0F37-4557-B5AC-932B6FFABC4F}" destId="{C546A175-0B4B-4929-9B4F-832E85420A33}" srcOrd="0" destOrd="0" presId="urn:microsoft.com/office/officeart/2008/layout/VerticalCurvedList"/>
    <dgm:cxn modelId="{F641C74F-B8AA-4471-8F6C-5CCBC38517CE}" type="presParOf" srcId="{9B04A172-DC14-46DC-8C54-5CD66B1A07D8}" destId="{08C378B1-C418-4C7A-BE80-3B154124C30F}" srcOrd="5" destOrd="0" presId="urn:microsoft.com/office/officeart/2008/layout/VerticalCurvedList"/>
    <dgm:cxn modelId="{381AC89A-6E94-4AA2-8BFD-0F376A6FC6D3}" type="presParOf" srcId="{9B04A172-DC14-46DC-8C54-5CD66B1A07D8}" destId="{C253DE1B-0DCA-474A-B401-E2BACFEEFB7A}" srcOrd="6" destOrd="0" presId="urn:microsoft.com/office/officeart/2008/layout/VerticalCurvedList"/>
    <dgm:cxn modelId="{4F4064B8-9BD4-412C-B0FC-286633DE6648}" type="presParOf" srcId="{C253DE1B-0DCA-474A-B401-E2BACFEEFB7A}" destId="{5B13A1FA-D9DC-4965-8082-17BE81198263}" srcOrd="0" destOrd="0" presId="urn:microsoft.com/office/officeart/2008/layout/VerticalCurvedList"/>
    <dgm:cxn modelId="{5323E181-DA5C-4A9B-B614-8FBA5AC177CA}" type="presParOf" srcId="{9B04A172-DC14-46DC-8C54-5CD66B1A07D8}" destId="{64C23E77-3146-43E8-8E18-A8DA3008FF03}" srcOrd="7" destOrd="0" presId="urn:microsoft.com/office/officeart/2008/layout/VerticalCurvedList"/>
    <dgm:cxn modelId="{7872DFE1-14D6-4F23-BF5F-49E375BD7CC4}" type="presParOf" srcId="{9B04A172-DC14-46DC-8C54-5CD66B1A07D8}" destId="{7CC68D16-3CA2-4A50-8213-C049BC80FFE8}" srcOrd="8" destOrd="0" presId="urn:microsoft.com/office/officeart/2008/layout/VerticalCurvedList"/>
    <dgm:cxn modelId="{F4135F40-20EC-4510-AA62-39488095BDC2}" type="presParOf" srcId="{7CC68D16-3CA2-4A50-8213-C049BC80FFE8}" destId="{81EBD1B5-AC55-43B1-B1BF-619AC166BB9D}" srcOrd="0" destOrd="0" presId="urn:microsoft.com/office/officeart/2008/layout/VerticalCurvedList"/>
    <dgm:cxn modelId="{03C18F39-3B1A-498B-BCD6-22B1E3F7DB27}" type="presParOf" srcId="{9B04A172-DC14-46DC-8C54-5CD66B1A07D8}" destId="{70A754A9-18E8-4758-A2B3-ED421128066B}" srcOrd="9" destOrd="0" presId="urn:microsoft.com/office/officeart/2008/layout/VerticalCurvedList"/>
    <dgm:cxn modelId="{C88DC7F6-B34F-4D97-8957-F0FB93125271}" type="presParOf" srcId="{9B04A172-DC14-46DC-8C54-5CD66B1A07D8}" destId="{DBB02769-3E72-4322-92AB-F299760987D5}" srcOrd="10" destOrd="0" presId="urn:microsoft.com/office/officeart/2008/layout/VerticalCurvedList"/>
    <dgm:cxn modelId="{539D5AF0-6523-4AB3-AA94-65C3BE2B662B}" type="presParOf" srcId="{DBB02769-3E72-4322-92AB-F299760987D5}" destId="{D72856F3-D0F6-45A7-A7E8-41053D89ED7A}" srcOrd="0" destOrd="0" presId="urn:microsoft.com/office/officeart/2008/layout/VerticalCurvedList"/>
    <dgm:cxn modelId="{08268DA9-1512-4A74-99AF-9255DA6E716A}" type="presParOf" srcId="{9B04A172-DC14-46DC-8C54-5CD66B1A07D8}" destId="{2ACEDCF4-23A2-47D9-BEBB-86699AD08604}" srcOrd="11" destOrd="0" presId="urn:microsoft.com/office/officeart/2008/layout/VerticalCurvedList"/>
    <dgm:cxn modelId="{63E3C7C9-0B05-4BED-8E7A-0851D8528999}" type="presParOf" srcId="{9B04A172-DC14-46DC-8C54-5CD66B1A07D8}" destId="{423CE2C0-780C-4429-9EFF-3FF9AC5F8D68}" srcOrd="12" destOrd="0" presId="urn:microsoft.com/office/officeart/2008/layout/VerticalCurvedList"/>
    <dgm:cxn modelId="{00C4F0E9-B051-421F-978A-EE53366B4820}" type="presParOf" srcId="{423CE2C0-780C-4429-9EFF-3FF9AC5F8D68}" destId="{72E7563C-2776-4377-96E3-5814D5007F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92310-5AAD-4FFE-AC6F-9543A311C043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B3CEBA2-02C3-4487-913F-BBC860D98F7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Приостановлена индексация: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A4945EC-85D5-4BDA-A665-ADABE701B796}" type="parTrans" cxnId="{287419E9-3026-49DD-BC2B-76F5EAFED7EF}">
      <dgm:prSet/>
      <dgm:spPr/>
      <dgm:t>
        <a:bodyPr/>
        <a:lstStyle/>
        <a:p>
          <a:endParaRPr lang="ru-RU"/>
        </a:p>
      </dgm:t>
    </dgm:pt>
    <dgm:pt modelId="{AB276DC7-2250-4C8B-9274-E0846B290794}" type="sibTrans" cxnId="{287419E9-3026-49DD-BC2B-76F5EAFED7EF}">
      <dgm:prSet/>
      <dgm:spPr/>
      <dgm:t>
        <a:bodyPr/>
        <a:lstStyle/>
        <a:p>
          <a:endParaRPr lang="ru-RU"/>
        </a:p>
      </dgm:t>
    </dgm:pt>
    <dgm:pt modelId="{307BB8B4-73D0-4C22-9E9C-6F7BE30DC43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Дополнительные и именные стипендии студентам;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4825E71-D08E-43C1-A978-114DDC2A2312}" type="parTrans" cxnId="{27B18EED-E37B-4048-AE3B-38EA5D43CFFA}">
      <dgm:prSet/>
      <dgm:spPr/>
      <dgm:t>
        <a:bodyPr/>
        <a:lstStyle/>
        <a:p>
          <a:endParaRPr lang="ru-RU"/>
        </a:p>
      </dgm:t>
    </dgm:pt>
    <dgm:pt modelId="{FF5C4C58-2BCF-4CA7-BE4F-A3C1CA792D2B}" type="sibTrans" cxnId="{27B18EED-E37B-4048-AE3B-38EA5D43CFFA}">
      <dgm:prSet/>
      <dgm:spPr/>
      <dgm:t>
        <a:bodyPr/>
        <a:lstStyle/>
        <a:p>
          <a:endParaRPr lang="ru-RU"/>
        </a:p>
      </dgm:t>
    </dgm:pt>
    <dgm:pt modelId="{AD47A5EA-0B14-4CCE-800E-AC1C4D84088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Не предусмотрены средства в 2017 году: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 профессиональную  переподготовку, повышение квалификации мировых судей;</a:t>
          </a:r>
        </a:p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Материальное стимулирование работников сельскохозяйственных организаций</a:t>
          </a:r>
        </a:p>
      </dgm:t>
    </dgm:pt>
    <dgm:pt modelId="{D228A4D7-A2FE-404F-9111-8273F6896A93}" type="parTrans" cxnId="{D30B318D-833B-463C-986B-52AAFE6624DC}">
      <dgm:prSet/>
      <dgm:spPr/>
      <dgm:t>
        <a:bodyPr/>
        <a:lstStyle/>
        <a:p>
          <a:endParaRPr lang="ru-RU"/>
        </a:p>
      </dgm:t>
    </dgm:pt>
    <dgm:pt modelId="{AF3552D1-5515-4ACD-8778-83E1D6A7690B}" type="sibTrans" cxnId="{D30B318D-833B-463C-986B-52AAFE6624DC}">
      <dgm:prSet/>
      <dgm:spPr/>
      <dgm:t>
        <a:bodyPr/>
        <a:lstStyle/>
        <a:p>
          <a:endParaRPr lang="ru-RU"/>
        </a:p>
      </dgm:t>
    </dgm:pt>
    <dgm:pt modelId="{4B65ECB4-B587-48A1-9F86-2388B78D3BC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Приостановлено: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Действие нормы по формированию «поселенческой» части субсидий на реализацию муниципальных программ, приоритетных муниципальных проектов</a:t>
          </a:r>
        </a:p>
      </dgm:t>
    </dgm:pt>
    <dgm:pt modelId="{6C19731D-04BD-4880-B529-D0519EB09D7E}" type="parTrans" cxnId="{7F443225-54C0-4566-9225-8E652B6C86D5}">
      <dgm:prSet/>
      <dgm:spPr/>
      <dgm:t>
        <a:bodyPr/>
        <a:lstStyle/>
        <a:p>
          <a:endParaRPr lang="ru-RU"/>
        </a:p>
      </dgm:t>
    </dgm:pt>
    <dgm:pt modelId="{17B9B733-76FB-4156-B34A-7523705D64D9}" type="sibTrans" cxnId="{7F443225-54C0-4566-9225-8E652B6C86D5}">
      <dgm:prSet/>
      <dgm:spPr/>
      <dgm:t>
        <a:bodyPr/>
        <a:lstStyle/>
        <a:p>
          <a:endParaRPr lang="ru-RU"/>
        </a:p>
      </dgm:t>
    </dgm:pt>
    <dgm:pt modelId="{56649D8C-18DC-4FCF-BEE8-AD43BFB91EB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Соц. поддержка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пед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работникам сельских образов организаций, отнесенных к малокомплектным;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54A17A9-D57F-4EDE-AC20-340E906CB1FC}" type="parTrans" cxnId="{0D38DB70-95B2-4F1A-B28F-8C362A4FFE2D}">
      <dgm:prSet/>
      <dgm:spPr/>
      <dgm:t>
        <a:bodyPr/>
        <a:lstStyle/>
        <a:p>
          <a:endParaRPr lang="ru-RU"/>
        </a:p>
      </dgm:t>
    </dgm:pt>
    <dgm:pt modelId="{84451C2C-C0D4-41CA-9414-4344FD57B34D}" type="sibTrans" cxnId="{0D38DB70-95B2-4F1A-B28F-8C362A4FFE2D}">
      <dgm:prSet/>
      <dgm:spPr/>
      <dgm:t>
        <a:bodyPr/>
        <a:lstStyle/>
        <a:p>
          <a:endParaRPr lang="ru-RU"/>
        </a:p>
      </dgm:t>
    </dgm:pt>
    <dgm:pt modelId="{DAC8C66E-4C4E-411A-AA84-67EBBD491D7D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Ежемесяч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вознагражд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приемным родителям;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AA3558B-0E4C-4005-A916-3C77DFD84CA5}" type="parTrans" cxnId="{FBC67846-8F04-4290-B615-B16BF2495004}">
      <dgm:prSet/>
      <dgm:spPr/>
      <dgm:t>
        <a:bodyPr/>
        <a:lstStyle/>
        <a:p>
          <a:endParaRPr lang="ru-RU"/>
        </a:p>
      </dgm:t>
    </dgm:pt>
    <dgm:pt modelId="{C1B10B39-614C-4C8F-92AC-EC353657CB19}" type="sibTrans" cxnId="{FBC67846-8F04-4290-B615-B16BF2495004}">
      <dgm:prSet/>
      <dgm:spPr/>
      <dgm:t>
        <a:bodyPr/>
        <a:lstStyle/>
        <a:p>
          <a:endParaRPr lang="ru-RU"/>
        </a:p>
      </dgm:t>
    </dgm:pt>
    <dgm:pt modelId="{25644A30-9E43-41C6-B5FE-857212AB068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Окладов денежного содержания государственных гражданских служащих Пермского края.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D614779-0189-4F8C-8E13-7480EABBC541}" type="parTrans" cxnId="{D097277D-1D20-4F39-8D8D-A195464D19B1}">
      <dgm:prSet/>
      <dgm:spPr/>
      <dgm:t>
        <a:bodyPr/>
        <a:lstStyle/>
        <a:p>
          <a:endParaRPr lang="ru-RU"/>
        </a:p>
      </dgm:t>
    </dgm:pt>
    <dgm:pt modelId="{1797C12C-3DC9-487A-87AB-D93CA7961911}" type="sibTrans" cxnId="{D097277D-1D20-4F39-8D8D-A195464D19B1}">
      <dgm:prSet/>
      <dgm:spPr/>
      <dgm:t>
        <a:bodyPr/>
        <a:lstStyle/>
        <a:p>
          <a:endParaRPr lang="ru-RU"/>
        </a:p>
      </dgm:t>
    </dgm:pt>
    <dgm:pt modelId="{CDCC773E-D40A-4005-B94F-332B3EA8DF8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Приостановлено: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Норма о приобретении социального проездного пенсионерам, имеющим большой страховой стаж, зависящая от величины прожиточного минимума</a:t>
          </a:r>
        </a:p>
      </dgm:t>
    </dgm:pt>
    <dgm:pt modelId="{48331B94-277D-4A8A-89A3-18A05C921737}" type="parTrans" cxnId="{AD0DB8AD-590F-4BB6-914D-9845B52E6E36}">
      <dgm:prSet/>
      <dgm:spPr/>
      <dgm:t>
        <a:bodyPr/>
        <a:lstStyle/>
        <a:p>
          <a:endParaRPr lang="ru-RU"/>
        </a:p>
      </dgm:t>
    </dgm:pt>
    <dgm:pt modelId="{5FD70C4C-A538-4F80-BF2C-0551C2147379}" type="sibTrans" cxnId="{AD0DB8AD-590F-4BB6-914D-9845B52E6E36}">
      <dgm:prSet/>
      <dgm:spPr/>
      <dgm:t>
        <a:bodyPr/>
        <a:lstStyle/>
        <a:p>
          <a:endParaRPr lang="ru-RU"/>
        </a:p>
      </dgm:t>
    </dgm:pt>
    <dgm:pt modelId="{44CD87A6-1E59-42B2-ACDE-4364A233CCA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Не предусмотрена индексация на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оплату труда  прочего персонала работников бюджетной сферы</a:t>
          </a:r>
        </a:p>
      </dgm:t>
    </dgm:pt>
    <dgm:pt modelId="{C66405F8-BF16-4C8C-A7BD-92728EC3DC60}" type="parTrans" cxnId="{9200F692-9D3F-48B4-89C6-04E2AEF19CE9}">
      <dgm:prSet/>
      <dgm:spPr/>
      <dgm:t>
        <a:bodyPr/>
        <a:lstStyle/>
        <a:p>
          <a:endParaRPr lang="ru-RU"/>
        </a:p>
      </dgm:t>
    </dgm:pt>
    <dgm:pt modelId="{EB30E478-55AB-4300-A0B9-D257B25BD3D8}" type="sibTrans" cxnId="{9200F692-9D3F-48B4-89C6-04E2AEF19CE9}">
      <dgm:prSet/>
      <dgm:spPr/>
      <dgm:t>
        <a:bodyPr/>
        <a:lstStyle/>
        <a:p>
          <a:endParaRPr lang="ru-RU"/>
        </a:p>
      </dgm:t>
    </dgm:pt>
    <dgm:pt modelId="{3F38B7D4-CCC7-46C0-BA29-FC837CAD8171}" type="pres">
      <dgm:prSet presAssocID="{2CB92310-5AAD-4FFE-AC6F-9543A311C0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07BC9-56AA-44AF-8166-A23B363BC812}" type="pres">
      <dgm:prSet presAssocID="{DB3CEBA2-02C3-4487-913F-BBC860D98F76}" presName="comp" presStyleCnt="0"/>
      <dgm:spPr/>
    </dgm:pt>
    <dgm:pt modelId="{A853F6E8-1178-4ABB-82CE-AFC2EDE1FC7A}" type="pres">
      <dgm:prSet presAssocID="{DB3CEBA2-02C3-4487-913F-BBC860D98F76}" presName="box" presStyleLbl="node1" presStyleIdx="0" presStyleCnt="5" custScaleY="199006" custLinFactNeighborX="81109"/>
      <dgm:spPr/>
      <dgm:t>
        <a:bodyPr/>
        <a:lstStyle/>
        <a:p>
          <a:endParaRPr lang="ru-RU"/>
        </a:p>
      </dgm:t>
    </dgm:pt>
    <dgm:pt modelId="{F4DA1FF8-7ADC-4753-8136-57F1041A532A}" type="pres">
      <dgm:prSet presAssocID="{DB3CEBA2-02C3-4487-913F-BBC860D98F76}" presName="img" presStyleLbl="fgImgPlace1" presStyleIdx="0" presStyleCnt="5" custScaleX="86795" custScaleY="1702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125D6029-4A6A-4EE8-B388-E0CBE8C9641E}" type="pres">
      <dgm:prSet presAssocID="{DB3CEBA2-02C3-4487-913F-BBC860D98F7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E8512-EBE1-4BB9-9682-E1051C702B1F}" type="pres">
      <dgm:prSet presAssocID="{AB276DC7-2250-4C8B-9274-E0846B290794}" presName="spacer" presStyleCnt="0"/>
      <dgm:spPr/>
    </dgm:pt>
    <dgm:pt modelId="{A72A110E-AC98-4384-913B-6796315F0944}" type="pres">
      <dgm:prSet presAssocID="{AD47A5EA-0B14-4CCE-800E-AC1C4D84088E}" presName="comp" presStyleCnt="0"/>
      <dgm:spPr/>
    </dgm:pt>
    <dgm:pt modelId="{834BAF6E-8367-4BEE-B857-8B1D319CB8D1}" type="pres">
      <dgm:prSet presAssocID="{AD47A5EA-0B14-4CCE-800E-AC1C4D84088E}" presName="box" presStyleLbl="node1" presStyleIdx="1" presStyleCnt="5" custScaleY="165293" custLinFactNeighborY="81953"/>
      <dgm:spPr/>
      <dgm:t>
        <a:bodyPr/>
        <a:lstStyle/>
        <a:p>
          <a:endParaRPr lang="ru-RU"/>
        </a:p>
      </dgm:t>
    </dgm:pt>
    <dgm:pt modelId="{A31D359E-4629-49FF-BB52-C6B1F1E7748F}" type="pres">
      <dgm:prSet presAssocID="{AD47A5EA-0B14-4CCE-800E-AC1C4D84088E}" presName="img" presStyleLbl="fgImgPlace1" presStyleIdx="1" presStyleCnt="5" custScaleX="89590" custScaleY="158093" custLinFactY="7482" custLinFactNeighborX="-5527" custLinFactNeighborY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AE6859-3C00-4E4D-B335-3782C3E12E34}" type="pres">
      <dgm:prSet presAssocID="{AD47A5EA-0B14-4CCE-800E-AC1C4D84088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F02A0-DC3A-40E4-9AD0-2D6C0BFE0B77}" type="pres">
      <dgm:prSet presAssocID="{AF3552D1-5515-4ACD-8778-83E1D6A7690B}" presName="spacer" presStyleCnt="0"/>
      <dgm:spPr/>
    </dgm:pt>
    <dgm:pt modelId="{FC38AE7C-F231-419E-889C-156EDBEDE907}" type="pres">
      <dgm:prSet presAssocID="{4B65ECB4-B587-48A1-9F86-2388B78D3BC8}" presName="comp" presStyleCnt="0"/>
      <dgm:spPr/>
    </dgm:pt>
    <dgm:pt modelId="{F2FCE8F1-F914-4AFA-ACF9-7F35D5289BEA}" type="pres">
      <dgm:prSet presAssocID="{4B65ECB4-B587-48A1-9F86-2388B78D3BC8}" presName="box" presStyleLbl="node1" presStyleIdx="2" presStyleCnt="5" custScaleY="143216" custLinFactNeighborY="73661"/>
      <dgm:spPr/>
      <dgm:t>
        <a:bodyPr/>
        <a:lstStyle/>
        <a:p>
          <a:endParaRPr lang="ru-RU"/>
        </a:p>
      </dgm:t>
    </dgm:pt>
    <dgm:pt modelId="{2B925446-9F7E-40CE-B56B-9DE22DE22618}" type="pres">
      <dgm:prSet presAssocID="{4B65ECB4-B587-48A1-9F86-2388B78D3BC8}" presName="img" presStyleLbl="fgImgPlace1" presStyleIdx="2" presStyleCnt="5" custScaleY="154664" custLinFactNeighborX="-5272" custLinFactNeighborY="973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3E101D-03BD-42C6-8663-0DAF5E970B88}" type="pres">
      <dgm:prSet presAssocID="{4B65ECB4-B587-48A1-9F86-2388B78D3BC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2CC19-FFA3-4CBE-8225-E94C2A0C23E5}" type="pres">
      <dgm:prSet presAssocID="{17B9B733-76FB-4156-B34A-7523705D64D9}" presName="spacer" presStyleCnt="0"/>
      <dgm:spPr/>
    </dgm:pt>
    <dgm:pt modelId="{CE8A10DC-453A-491F-8ADD-A31641F5889E}" type="pres">
      <dgm:prSet presAssocID="{CDCC773E-D40A-4005-B94F-332B3EA8DF83}" presName="comp" presStyleCnt="0"/>
      <dgm:spPr/>
    </dgm:pt>
    <dgm:pt modelId="{D77F1522-D2CA-49F9-AD3B-2CC815802B3F}" type="pres">
      <dgm:prSet presAssocID="{CDCC773E-D40A-4005-B94F-332B3EA8DF83}" presName="box" presStyleLbl="node1" presStyleIdx="3" presStyleCnt="5" custLinFactNeighborY="65023"/>
      <dgm:spPr/>
      <dgm:t>
        <a:bodyPr/>
        <a:lstStyle/>
        <a:p>
          <a:endParaRPr lang="ru-RU"/>
        </a:p>
      </dgm:t>
    </dgm:pt>
    <dgm:pt modelId="{EB17738A-1D31-4AE3-8678-E357310C1725}" type="pres">
      <dgm:prSet presAssocID="{CDCC773E-D40A-4005-B94F-332B3EA8DF83}" presName="img" presStyleLbl="fgImgPlace1" presStyleIdx="3" presStyleCnt="5" custScaleX="88781" custScaleY="91942" custLinFactNeighborX="-616" custLinFactNeighborY="8596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549DC496-0699-4DD0-8063-164523778776}" type="pres">
      <dgm:prSet presAssocID="{CDCC773E-D40A-4005-B94F-332B3EA8DF8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A5A1E-5F3E-432C-A8C4-688BDEC2B2D3}" type="pres">
      <dgm:prSet presAssocID="{5FD70C4C-A538-4F80-BF2C-0551C2147379}" presName="spacer" presStyleCnt="0"/>
      <dgm:spPr/>
    </dgm:pt>
    <dgm:pt modelId="{C2761888-648C-4629-9335-9765395395E9}" type="pres">
      <dgm:prSet presAssocID="{44CD87A6-1E59-42B2-ACDE-4364A233CCA0}" presName="comp" presStyleCnt="0"/>
      <dgm:spPr/>
    </dgm:pt>
    <dgm:pt modelId="{D0FB9FF5-E716-47D0-A55F-83B6A6BC7823}" type="pres">
      <dgm:prSet presAssocID="{44CD87A6-1E59-42B2-ACDE-4364A233CCA0}" presName="box" presStyleLbl="node1" presStyleIdx="4" presStyleCnt="5" custScaleY="65443" custLinFactY="-200000" custLinFactNeighborX="1274" custLinFactNeighborY="-231018"/>
      <dgm:spPr/>
      <dgm:t>
        <a:bodyPr/>
        <a:lstStyle/>
        <a:p>
          <a:endParaRPr lang="ru-RU"/>
        </a:p>
      </dgm:t>
    </dgm:pt>
    <dgm:pt modelId="{8358A11F-B12C-48EB-B0BA-4313EF3126FE}" type="pres">
      <dgm:prSet presAssocID="{44CD87A6-1E59-42B2-ACDE-4364A233CCA0}" presName="img" presStyleLbl="fgImgPlace1" presStyleIdx="4" presStyleCnt="5" custScaleX="52294" custScaleY="65207" custLinFactY="-238772" custLinFactNeighborX="-4373" custLinFactNeighborY="-3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5AB026AD-3526-4D42-9E41-832E59470B23}" type="pres">
      <dgm:prSet presAssocID="{44CD87A6-1E59-42B2-ACDE-4364A233CCA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7419E9-3026-49DD-BC2B-76F5EAFED7EF}" srcId="{2CB92310-5AAD-4FFE-AC6F-9543A311C043}" destId="{DB3CEBA2-02C3-4487-913F-BBC860D98F76}" srcOrd="0" destOrd="0" parTransId="{EA4945EC-85D5-4BDA-A665-ADABE701B796}" sibTransId="{AB276DC7-2250-4C8B-9274-E0846B290794}"/>
    <dgm:cxn modelId="{268ECEE3-9BD1-48A4-860D-D5E862562BA0}" type="presOf" srcId="{56649D8C-18DC-4FCF-BEE8-AD43BFB91EBB}" destId="{125D6029-4A6A-4EE8-B388-E0CBE8C9641E}" srcOrd="1" destOrd="2" presId="urn:microsoft.com/office/officeart/2005/8/layout/vList4"/>
    <dgm:cxn modelId="{89B6A82E-EBCA-4A8C-A9A1-B54B30D224CC}" type="presOf" srcId="{4B65ECB4-B587-48A1-9F86-2388B78D3BC8}" destId="{A33E101D-03BD-42C6-8663-0DAF5E970B88}" srcOrd="1" destOrd="0" presId="urn:microsoft.com/office/officeart/2005/8/layout/vList4"/>
    <dgm:cxn modelId="{88479768-2818-4A03-90AF-9BF961AF691C}" type="presOf" srcId="{AD47A5EA-0B14-4CCE-800E-AC1C4D84088E}" destId="{834BAF6E-8367-4BEE-B857-8B1D319CB8D1}" srcOrd="0" destOrd="0" presId="urn:microsoft.com/office/officeart/2005/8/layout/vList4"/>
    <dgm:cxn modelId="{41AC8EC0-A01C-4E55-9290-231B6C5F4C90}" type="presOf" srcId="{AD47A5EA-0B14-4CCE-800E-AC1C4D84088E}" destId="{8CAE6859-3C00-4E4D-B335-3782C3E12E34}" srcOrd="1" destOrd="0" presId="urn:microsoft.com/office/officeart/2005/8/layout/vList4"/>
    <dgm:cxn modelId="{FBC67846-8F04-4290-B615-B16BF2495004}" srcId="{DB3CEBA2-02C3-4487-913F-BBC860D98F76}" destId="{DAC8C66E-4C4E-411A-AA84-67EBBD491D7D}" srcOrd="2" destOrd="0" parTransId="{9AA3558B-0E4C-4005-A916-3C77DFD84CA5}" sibTransId="{C1B10B39-614C-4C8F-92AC-EC353657CB19}"/>
    <dgm:cxn modelId="{A44B25FC-5A40-43AB-90CF-FEFBD098597D}" type="presOf" srcId="{DB3CEBA2-02C3-4487-913F-BBC860D98F76}" destId="{125D6029-4A6A-4EE8-B388-E0CBE8C9641E}" srcOrd="1" destOrd="0" presId="urn:microsoft.com/office/officeart/2005/8/layout/vList4"/>
    <dgm:cxn modelId="{A211EAA6-3A55-4717-8EA2-508B3AF639F1}" type="presOf" srcId="{2CB92310-5AAD-4FFE-AC6F-9543A311C043}" destId="{3F38B7D4-CCC7-46C0-BA29-FC837CAD8171}" srcOrd="0" destOrd="0" presId="urn:microsoft.com/office/officeart/2005/8/layout/vList4"/>
    <dgm:cxn modelId="{A7048F8A-EC75-4553-A502-01763FEC8A49}" type="presOf" srcId="{25644A30-9E43-41C6-B5FE-857212AB068C}" destId="{A853F6E8-1178-4ABB-82CE-AFC2EDE1FC7A}" srcOrd="0" destOrd="4" presId="urn:microsoft.com/office/officeart/2005/8/layout/vList4"/>
    <dgm:cxn modelId="{3297E0A2-FD63-488E-A659-73992C36116E}" type="presOf" srcId="{307BB8B4-73D0-4C22-9E9C-6F7BE30DC432}" destId="{125D6029-4A6A-4EE8-B388-E0CBE8C9641E}" srcOrd="1" destOrd="1" presId="urn:microsoft.com/office/officeart/2005/8/layout/vList4"/>
    <dgm:cxn modelId="{7D592A85-B604-4363-8EB3-B908A7C7342C}" type="presOf" srcId="{25644A30-9E43-41C6-B5FE-857212AB068C}" destId="{125D6029-4A6A-4EE8-B388-E0CBE8C9641E}" srcOrd="1" destOrd="4" presId="urn:microsoft.com/office/officeart/2005/8/layout/vList4"/>
    <dgm:cxn modelId="{0D38DB70-95B2-4F1A-B28F-8C362A4FFE2D}" srcId="{DB3CEBA2-02C3-4487-913F-BBC860D98F76}" destId="{56649D8C-18DC-4FCF-BEE8-AD43BFB91EBB}" srcOrd="1" destOrd="0" parTransId="{C54A17A9-D57F-4EDE-AC20-340E906CB1FC}" sibTransId="{84451C2C-C0D4-41CA-9414-4344FD57B34D}"/>
    <dgm:cxn modelId="{9200F692-9D3F-48B4-89C6-04E2AEF19CE9}" srcId="{2CB92310-5AAD-4FFE-AC6F-9543A311C043}" destId="{44CD87A6-1E59-42B2-ACDE-4364A233CCA0}" srcOrd="4" destOrd="0" parTransId="{C66405F8-BF16-4C8C-A7BD-92728EC3DC60}" sibTransId="{EB30E478-55AB-4300-A0B9-D257B25BD3D8}"/>
    <dgm:cxn modelId="{CB1262AA-2FCD-47ED-83CE-5CEBEE685635}" type="presOf" srcId="{DB3CEBA2-02C3-4487-913F-BBC860D98F76}" destId="{A853F6E8-1178-4ABB-82CE-AFC2EDE1FC7A}" srcOrd="0" destOrd="0" presId="urn:microsoft.com/office/officeart/2005/8/layout/vList4"/>
    <dgm:cxn modelId="{DFF8C98D-63DA-4DFE-B036-E343E3519433}" type="presOf" srcId="{44CD87A6-1E59-42B2-ACDE-4364A233CCA0}" destId="{5AB026AD-3526-4D42-9E41-832E59470B23}" srcOrd="1" destOrd="0" presId="urn:microsoft.com/office/officeart/2005/8/layout/vList4"/>
    <dgm:cxn modelId="{7F443225-54C0-4566-9225-8E652B6C86D5}" srcId="{2CB92310-5AAD-4FFE-AC6F-9543A311C043}" destId="{4B65ECB4-B587-48A1-9F86-2388B78D3BC8}" srcOrd="2" destOrd="0" parTransId="{6C19731D-04BD-4880-B529-D0519EB09D7E}" sibTransId="{17B9B733-76FB-4156-B34A-7523705D64D9}"/>
    <dgm:cxn modelId="{D30B318D-833B-463C-986B-52AAFE6624DC}" srcId="{2CB92310-5AAD-4FFE-AC6F-9543A311C043}" destId="{AD47A5EA-0B14-4CCE-800E-AC1C4D84088E}" srcOrd="1" destOrd="0" parTransId="{D228A4D7-A2FE-404F-9111-8273F6896A93}" sibTransId="{AF3552D1-5515-4ACD-8778-83E1D6A7690B}"/>
    <dgm:cxn modelId="{16BD7B4C-4FE7-4D7C-A858-818AB2147ED7}" type="presOf" srcId="{307BB8B4-73D0-4C22-9E9C-6F7BE30DC432}" destId="{A853F6E8-1178-4ABB-82CE-AFC2EDE1FC7A}" srcOrd="0" destOrd="1" presId="urn:microsoft.com/office/officeart/2005/8/layout/vList4"/>
    <dgm:cxn modelId="{95D8D76B-740E-4585-9F8A-96506F73F761}" type="presOf" srcId="{DAC8C66E-4C4E-411A-AA84-67EBBD491D7D}" destId="{A853F6E8-1178-4ABB-82CE-AFC2EDE1FC7A}" srcOrd="0" destOrd="3" presId="urn:microsoft.com/office/officeart/2005/8/layout/vList4"/>
    <dgm:cxn modelId="{8C09A615-EE70-4E3D-A8C4-84118DF72BE7}" type="presOf" srcId="{CDCC773E-D40A-4005-B94F-332B3EA8DF83}" destId="{549DC496-0699-4DD0-8063-164523778776}" srcOrd="1" destOrd="0" presId="urn:microsoft.com/office/officeart/2005/8/layout/vList4"/>
    <dgm:cxn modelId="{B24B5BD0-4F1F-4226-B93D-D0850DBEEB7C}" type="presOf" srcId="{44CD87A6-1E59-42B2-ACDE-4364A233CCA0}" destId="{D0FB9FF5-E716-47D0-A55F-83B6A6BC7823}" srcOrd="0" destOrd="0" presId="urn:microsoft.com/office/officeart/2005/8/layout/vList4"/>
    <dgm:cxn modelId="{27B18EED-E37B-4048-AE3B-38EA5D43CFFA}" srcId="{DB3CEBA2-02C3-4487-913F-BBC860D98F76}" destId="{307BB8B4-73D0-4C22-9E9C-6F7BE30DC432}" srcOrd="0" destOrd="0" parTransId="{84825E71-D08E-43C1-A978-114DDC2A2312}" sibTransId="{FF5C4C58-2BCF-4CA7-BE4F-A3C1CA792D2B}"/>
    <dgm:cxn modelId="{D097277D-1D20-4F39-8D8D-A195464D19B1}" srcId="{DB3CEBA2-02C3-4487-913F-BBC860D98F76}" destId="{25644A30-9E43-41C6-B5FE-857212AB068C}" srcOrd="3" destOrd="0" parTransId="{7D614779-0189-4F8C-8E13-7480EABBC541}" sibTransId="{1797C12C-3DC9-487A-87AB-D93CA7961911}"/>
    <dgm:cxn modelId="{938C07F5-5992-425E-B2F7-AA170310AA63}" type="presOf" srcId="{DAC8C66E-4C4E-411A-AA84-67EBBD491D7D}" destId="{125D6029-4A6A-4EE8-B388-E0CBE8C9641E}" srcOrd="1" destOrd="3" presId="urn:microsoft.com/office/officeart/2005/8/layout/vList4"/>
    <dgm:cxn modelId="{AD0DB8AD-590F-4BB6-914D-9845B52E6E36}" srcId="{2CB92310-5AAD-4FFE-AC6F-9543A311C043}" destId="{CDCC773E-D40A-4005-B94F-332B3EA8DF83}" srcOrd="3" destOrd="0" parTransId="{48331B94-277D-4A8A-89A3-18A05C921737}" sibTransId="{5FD70C4C-A538-4F80-BF2C-0551C2147379}"/>
    <dgm:cxn modelId="{E0748E40-6A45-4AE3-8FAE-26FF9A6C7207}" type="presOf" srcId="{4B65ECB4-B587-48A1-9F86-2388B78D3BC8}" destId="{F2FCE8F1-F914-4AFA-ACF9-7F35D5289BEA}" srcOrd="0" destOrd="0" presId="urn:microsoft.com/office/officeart/2005/8/layout/vList4"/>
    <dgm:cxn modelId="{0CE4C592-C3B2-44DE-8370-808EAF300117}" type="presOf" srcId="{56649D8C-18DC-4FCF-BEE8-AD43BFB91EBB}" destId="{A853F6E8-1178-4ABB-82CE-AFC2EDE1FC7A}" srcOrd="0" destOrd="2" presId="urn:microsoft.com/office/officeart/2005/8/layout/vList4"/>
    <dgm:cxn modelId="{391C1184-E227-44E3-A0EE-F48A72BBF71F}" type="presOf" srcId="{CDCC773E-D40A-4005-B94F-332B3EA8DF83}" destId="{D77F1522-D2CA-49F9-AD3B-2CC815802B3F}" srcOrd="0" destOrd="0" presId="urn:microsoft.com/office/officeart/2005/8/layout/vList4"/>
    <dgm:cxn modelId="{0A700941-CEC2-4EC9-890F-08B5E1D01A8E}" type="presParOf" srcId="{3F38B7D4-CCC7-46C0-BA29-FC837CAD8171}" destId="{6FA07BC9-56AA-44AF-8166-A23B363BC812}" srcOrd="0" destOrd="0" presId="urn:microsoft.com/office/officeart/2005/8/layout/vList4"/>
    <dgm:cxn modelId="{D00FF06F-FB9A-4457-9A8E-F96969C4872F}" type="presParOf" srcId="{6FA07BC9-56AA-44AF-8166-A23B363BC812}" destId="{A853F6E8-1178-4ABB-82CE-AFC2EDE1FC7A}" srcOrd="0" destOrd="0" presId="urn:microsoft.com/office/officeart/2005/8/layout/vList4"/>
    <dgm:cxn modelId="{AA47F95B-E5D9-46BC-97FF-C297C22CBE32}" type="presParOf" srcId="{6FA07BC9-56AA-44AF-8166-A23B363BC812}" destId="{F4DA1FF8-7ADC-4753-8136-57F1041A532A}" srcOrd="1" destOrd="0" presId="urn:microsoft.com/office/officeart/2005/8/layout/vList4"/>
    <dgm:cxn modelId="{8E1B9EB4-B222-42F4-AA67-80D768865C32}" type="presParOf" srcId="{6FA07BC9-56AA-44AF-8166-A23B363BC812}" destId="{125D6029-4A6A-4EE8-B388-E0CBE8C9641E}" srcOrd="2" destOrd="0" presId="urn:microsoft.com/office/officeart/2005/8/layout/vList4"/>
    <dgm:cxn modelId="{FCFB55C4-CF3D-4885-80D2-C317DD6EA07B}" type="presParOf" srcId="{3F38B7D4-CCC7-46C0-BA29-FC837CAD8171}" destId="{B39E8512-EBE1-4BB9-9682-E1051C702B1F}" srcOrd="1" destOrd="0" presId="urn:microsoft.com/office/officeart/2005/8/layout/vList4"/>
    <dgm:cxn modelId="{40CDBEEC-D7FB-4ACE-B684-6250E2690B90}" type="presParOf" srcId="{3F38B7D4-CCC7-46C0-BA29-FC837CAD8171}" destId="{A72A110E-AC98-4384-913B-6796315F0944}" srcOrd="2" destOrd="0" presId="urn:microsoft.com/office/officeart/2005/8/layout/vList4"/>
    <dgm:cxn modelId="{99B05EEB-4FEC-4C8B-B991-542DD4645044}" type="presParOf" srcId="{A72A110E-AC98-4384-913B-6796315F0944}" destId="{834BAF6E-8367-4BEE-B857-8B1D319CB8D1}" srcOrd="0" destOrd="0" presId="urn:microsoft.com/office/officeart/2005/8/layout/vList4"/>
    <dgm:cxn modelId="{9BEF88A2-68B6-467E-B634-C6D1E6E9F715}" type="presParOf" srcId="{A72A110E-AC98-4384-913B-6796315F0944}" destId="{A31D359E-4629-49FF-BB52-C6B1F1E7748F}" srcOrd="1" destOrd="0" presId="urn:microsoft.com/office/officeart/2005/8/layout/vList4"/>
    <dgm:cxn modelId="{785EB81A-C3CA-4CCA-B51C-EB4C8A33E6D9}" type="presParOf" srcId="{A72A110E-AC98-4384-913B-6796315F0944}" destId="{8CAE6859-3C00-4E4D-B335-3782C3E12E34}" srcOrd="2" destOrd="0" presId="urn:microsoft.com/office/officeart/2005/8/layout/vList4"/>
    <dgm:cxn modelId="{A1951BE2-57EC-4622-AD77-830A9D5E5230}" type="presParOf" srcId="{3F38B7D4-CCC7-46C0-BA29-FC837CAD8171}" destId="{5C5F02A0-DC3A-40E4-9AD0-2D6C0BFE0B77}" srcOrd="3" destOrd="0" presId="urn:microsoft.com/office/officeart/2005/8/layout/vList4"/>
    <dgm:cxn modelId="{7D0AD0E1-33A5-412A-A551-B976309F6B41}" type="presParOf" srcId="{3F38B7D4-CCC7-46C0-BA29-FC837CAD8171}" destId="{FC38AE7C-F231-419E-889C-156EDBEDE907}" srcOrd="4" destOrd="0" presId="urn:microsoft.com/office/officeart/2005/8/layout/vList4"/>
    <dgm:cxn modelId="{A7F49543-BD3D-42CD-98EF-612A5D4E9918}" type="presParOf" srcId="{FC38AE7C-F231-419E-889C-156EDBEDE907}" destId="{F2FCE8F1-F914-4AFA-ACF9-7F35D5289BEA}" srcOrd="0" destOrd="0" presId="urn:microsoft.com/office/officeart/2005/8/layout/vList4"/>
    <dgm:cxn modelId="{EFDE8AA8-90F0-439F-BDEE-7884FA543A8A}" type="presParOf" srcId="{FC38AE7C-F231-419E-889C-156EDBEDE907}" destId="{2B925446-9F7E-40CE-B56B-9DE22DE22618}" srcOrd="1" destOrd="0" presId="urn:microsoft.com/office/officeart/2005/8/layout/vList4"/>
    <dgm:cxn modelId="{0BC220A3-1D2B-4D4D-87C4-7E9CD3D77670}" type="presParOf" srcId="{FC38AE7C-F231-419E-889C-156EDBEDE907}" destId="{A33E101D-03BD-42C6-8663-0DAF5E970B88}" srcOrd="2" destOrd="0" presId="urn:microsoft.com/office/officeart/2005/8/layout/vList4"/>
    <dgm:cxn modelId="{19BA8117-4887-4D89-BF2E-22EC94476BB0}" type="presParOf" srcId="{3F38B7D4-CCC7-46C0-BA29-FC837CAD8171}" destId="{0C32CC19-FFA3-4CBE-8225-E94C2A0C23E5}" srcOrd="5" destOrd="0" presId="urn:microsoft.com/office/officeart/2005/8/layout/vList4"/>
    <dgm:cxn modelId="{83C9EA05-CC92-4C61-8F09-3ED889B021F9}" type="presParOf" srcId="{3F38B7D4-CCC7-46C0-BA29-FC837CAD8171}" destId="{CE8A10DC-453A-491F-8ADD-A31641F5889E}" srcOrd="6" destOrd="0" presId="urn:microsoft.com/office/officeart/2005/8/layout/vList4"/>
    <dgm:cxn modelId="{8CE37129-8C24-420A-B4D4-39102B89B4A8}" type="presParOf" srcId="{CE8A10DC-453A-491F-8ADD-A31641F5889E}" destId="{D77F1522-D2CA-49F9-AD3B-2CC815802B3F}" srcOrd="0" destOrd="0" presId="urn:microsoft.com/office/officeart/2005/8/layout/vList4"/>
    <dgm:cxn modelId="{8BE09F23-800A-4442-A238-832B9B482A32}" type="presParOf" srcId="{CE8A10DC-453A-491F-8ADD-A31641F5889E}" destId="{EB17738A-1D31-4AE3-8678-E357310C1725}" srcOrd="1" destOrd="0" presId="urn:microsoft.com/office/officeart/2005/8/layout/vList4"/>
    <dgm:cxn modelId="{3EC75A28-48F8-427F-A93E-EF0C1C98AD6B}" type="presParOf" srcId="{CE8A10DC-453A-491F-8ADD-A31641F5889E}" destId="{549DC496-0699-4DD0-8063-164523778776}" srcOrd="2" destOrd="0" presId="urn:microsoft.com/office/officeart/2005/8/layout/vList4"/>
    <dgm:cxn modelId="{9106A3F2-095C-4CEB-89F4-C60CA291E1CB}" type="presParOf" srcId="{3F38B7D4-CCC7-46C0-BA29-FC837CAD8171}" destId="{71DA5A1E-5F3E-432C-A8C4-688BDEC2B2D3}" srcOrd="7" destOrd="0" presId="urn:microsoft.com/office/officeart/2005/8/layout/vList4"/>
    <dgm:cxn modelId="{4D748B72-9EA4-49D6-994F-8C5C11383622}" type="presParOf" srcId="{3F38B7D4-CCC7-46C0-BA29-FC837CAD8171}" destId="{C2761888-648C-4629-9335-9765395395E9}" srcOrd="8" destOrd="0" presId="urn:microsoft.com/office/officeart/2005/8/layout/vList4"/>
    <dgm:cxn modelId="{3D4A22A8-0A31-4425-A799-3B2D2822F986}" type="presParOf" srcId="{C2761888-648C-4629-9335-9765395395E9}" destId="{D0FB9FF5-E716-47D0-A55F-83B6A6BC7823}" srcOrd="0" destOrd="0" presId="urn:microsoft.com/office/officeart/2005/8/layout/vList4"/>
    <dgm:cxn modelId="{EF6CCA29-F298-4F27-96B0-A627936D91E0}" type="presParOf" srcId="{C2761888-648C-4629-9335-9765395395E9}" destId="{8358A11F-B12C-48EB-B0BA-4313EF3126FE}" srcOrd="1" destOrd="0" presId="urn:microsoft.com/office/officeart/2005/8/layout/vList4"/>
    <dgm:cxn modelId="{8CF62B45-7E87-4673-B9CA-2BF39233087F}" type="presParOf" srcId="{C2761888-648C-4629-9335-9765395395E9}" destId="{5AB026AD-3526-4D42-9E41-832E59470B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DADE5-0E05-4CD7-924D-2F0A0ADC8B37}">
      <dsp:nvSpPr>
        <dsp:cNvPr id="0" name=""/>
        <dsp:cNvSpPr/>
      </dsp:nvSpPr>
      <dsp:spPr>
        <a:xfrm>
          <a:off x="-6839418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526B-B1E8-48FB-83BF-8AAD9E9F1C83}">
      <dsp:nvSpPr>
        <dsp:cNvPr id="0" name=""/>
        <dsp:cNvSpPr/>
      </dsp:nvSpPr>
      <dsp:spPr>
        <a:xfrm>
          <a:off x="471494" y="227616"/>
          <a:ext cx="8301554" cy="773379"/>
        </a:xfrm>
        <a:prstGeom prst="rect">
          <a:avLst/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 бюджета в 2016, - 2019 годах на уровне не более 10% от суммы </a:t>
          </a: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доходов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 учета возмездных поступлений)</a:t>
          </a:r>
        </a:p>
      </dsp:txBody>
      <dsp:txXfrm>
        <a:off x="471494" y="227616"/>
        <a:ext cx="8301554" cy="773379"/>
      </dsp:txXfrm>
    </dsp:sp>
    <dsp:sp modelId="{51BCE7D7-31DC-45D4-B5C6-93344E58A8D2}">
      <dsp:nvSpPr>
        <dsp:cNvPr id="0" name=""/>
        <dsp:cNvSpPr/>
      </dsp:nvSpPr>
      <dsp:spPr>
        <a:xfrm>
          <a:off x="86193" y="238922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421B4C-B19E-4D94-A68D-06B5F83AC486}">
      <dsp:nvSpPr>
        <dsp:cNvPr id="0" name=""/>
        <dsp:cNvSpPr/>
      </dsp:nvSpPr>
      <dsp:spPr>
        <a:xfrm>
          <a:off x="1008011" y="1190951"/>
          <a:ext cx="7777739" cy="80211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Объем государственного долга к 01.01.2020 не более  50% от суммы доходов бюджета (без учета безвозмездных поступлений)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011" y="1190951"/>
        <a:ext cx="7777739" cy="802118"/>
      </dsp:txXfrm>
    </dsp:sp>
    <dsp:sp modelId="{C546A175-0B4B-4929-9B4F-832E85420A33}">
      <dsp:nvSpPr>
        <dsp:cNvPr id="0" name=""/>
        <dsp:cNvSpPr/>
      </dsp:nvSpPr>
      <dsp:spPr>
        <a:xfrm>
          <a:off x="610008" y="1194007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C378B1-C418-4C7A-BE80-3B154124C30F}">
      <dsp:nvSpPr>
        <dsp:cNvPr id="0" name=""/>
        <dsp:cNvSpPr/>
      </dsp:nvSpPr>
      <dsp:spPr>
        <a:xfrm>
          <a:off x="1247538" y="2165748"/>
          <a:ext cx="7538211" cy="762694"/>
        </a:xfrm>
        <a:prstGeom prst="rect">
          <a:avLst/>
        </a:prstGeom>
        <a:solidFill>
          <a:srgbClr val="FFFF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нормативов формирования расходов на оплату труда государственных гражданских служащих и содержание органов государственной власти Пермского края 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47538" y="2165748"/>
        <a:ext cx="7538211" cy="762694"/>
      </dsp:txXfrm>
    </dsp:sp>
    <dsp:sp modelId="{5B13A1FA-D9DC-4965-8082-17BE81198263}">
      <dsp:nvSpPr>
        <dsp:cNvPr id="0" name=""/>
        <dsp:cNvSpPr/>
      </dsp:nvSpPr>
      <dsp:spPr>
        <a:xfrm>
          <a:off x="849535" y="2149093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C23E77-3146-43E8-8E18-A8DA3008FF03}">
      <dsp:nvSpPr>
        <dsp:cNvPr id="0" name=""/>
        <dsp:cNvSpPr/>
      </dsp:nvSpPr>
      <dsp:spPr>
        <a:xfrm>
          <a:off x="1247538" y="3183174"/>
          <a:ext cx="7538211" cy="63680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Утверждение долговой политики Пермского края на 2016 год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плановый период 2017 и 2018 годов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47538" y="3183174"/>
        <a:ext cx="7538211" cy="636804"/>
      </dsp:txXfrm>
    </dsp:sp>
    <dsp:sp modelId="{81EBD1B5-AC55-43B1-B1BF-619AC166BB9D}">
      <dsp:nvSpPr>
        <dsp:cNvPr id="0" name=""/>
        <dsp:cNvSpPr/>
      </dsp:nvSpPr>
      <dsp:spPr>
        <a:xfrm>
          <a:off x="849535" y="3103573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A754A9-18E8-4758-A2B3-ED421128066B}">
      <dsp:nvSpPr>
        <dsp:cNvPr id="0" name=""/>
        <dsp:cNvSpPr/>
      </dsp:nvSpPr>
      <dsp:spPr>
        <a:xfrm>
          <a:off x="1008011" y="4138259"/>
          <a:ext cx="7777739" cy="636804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Возврат бюджетного кредита в размере 3,89 млрд рублей в 2017 году, 4,61 млрд рублей в 2018 году и 0,2 млрд рублей в 2019 году.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011" y="4138259"/>
        <a:ext cx="7777739" cy="636804"/>
      </dsp:txXfrm>
    </dsp:sp>
    <dsp:sp modelId="{D72856F3-D0F6-45A7-A7E8-41053D89ED7A}">
      <dsp:nvSpPr>
        <dsp:cNvPr id="0" name=""/>
        <dsp:cNvSpPr/>
      </dsp:nvSpPr>
      <dsp:spPr>
        <a:xfrm>
          <a:off x="675519" y="4032446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CEDCF4-23A2-47D9-BEBB-86699AD08604}">
      <dsp:nvSpPr>
        <dsp:cNvPr id="0" name=""/>
        <dsp:cNvSpPr/>
      </dsp:nvSpPr>
      <dsp:spPr>
        <a:xfrm>
          <a:off x="484196" y="5093344"/>
          <a:ext cx="8301554" cy="63680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54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Согласование с Минфином РФ изменений дефицита бюджета </a:t>
          </a:r>
          <a:b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Пермского края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4196" y="5093344"/>
        <a:ext cx="8301554" cy="636804"/>
      </dsp:txXfrm>
    </dsp:sp>
    <dsp:sp modelId="{72E7563C-2776-4377-96E3-5814D5007F63}">
      <dsp:nvSpPr>
        <dsp:cNvPr id="0" name=""/>
        <dsp:cNvSpPr/>
      </dsp:nvSpPr>
      <dsp:spPr>
        <a:xfrm>
          <a:off x="86193" y="5013744"/>
          <a:ext cx="796005" cy="796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3F6E8-1178-4ABB-82CE-AFC2EDE1FC7A}">
      <dsp:nvSpPr>
        <dsp:cNvPr id="0" name=""/>
        <dsp:cNvSpPr/>
      </dsp:nvSpPr>
      <dsp:spPr>
        <a:xfrm>
          <a:off x="0" y="0"/>
          <a:ext cx="7272808" cy="1526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Приостановлена индексация: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Дополнительные и именные стипендии студентам;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Соц. поддержка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пед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работникам сельских образов организаций, отнесенных к малокомплектным;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Ежемесяч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вознагражд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приемным родителям;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Окладов денежного содержания государственных гражданских служащих Пермского края.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1252" y="0"/>
        <a:ext cx="5741555" cy="1526203"/>
      </dsp:txXfrm>
    </dsp:sp>
    <dsp:sp modelId="{F4DA1FF8-7ADC-4753-8136-57F1041A532A}">
      <dsp:nvSpPr>
        <dsp:cNvPr id="0" name=""/>
        <dsp:cNvSpPr/>
      </dsp:nvSpPr>
      <dsp:spPr>
        <a:xfrm>
          <a:off x="172728" y="240901"/>
          <a:ext cx="1262486" cy="1044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34BAF6E-8367-4BEE-B857-8B1D319CB8D1}">
      <dsp:nvSpPr>
        <dsp:cNvPr id="0" name=""/>
        <dsp:cNvSpPr/>
      </dsp:nvSpPr>
      <dsp:spPr>
        <a:xfrm>
          <a:off x="0" y="2231403"/>
          <a:ext cx="7272808" cy="1267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Не предусмотрены средства в 2017 году: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 профессиональную  переподготовку, повышение квалификации мировых судей;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Материальное стимулирование работников сельскохозяйственных организаций</a:t>
          </a:r>
        </a:p>
      </dsp:txBody>
      <dsp:txXfrm>
        <a:off x="1531252" y="2231403"/>
        <a:ext cx="5741555" cy="1267654"/>
      </dsp:txXfrm>
    </dsp:sp>
    <dsp:sp modelId="{A31D359E-4629-49FF-BB52-C6B1F1E7748F}">
      <dsp:nvSpPr>
        <dsp:cNvPr id="0" name=""/>
        <dsp:cNvSpPr/>
      </dsp:nvSpPr>
      <dsp:spPr>
        <a:xfrm>
          <a:off x="72007" y="2411182"/>
          <a:ext cx="1303141" cy="969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FCE8F1-F914-4AFA-ACF9-7F35D5289BEA}">
      <dsp:nvSpPr>
        <dsp:cNvPr id="0" name=""/>
        <dsp:cNvSpPr/>
      </dsp:nvSpPr>
      <dsp:spPr>
        <a:xfrm>
          <a:off x="0" y="3512156"/>
          <a:ext cx="7272808" cy="1098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Приостановлено: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Действие нормы по формированию «поселенческой» части субсидий на реализацию муниципальных программ, приоритетных муниципальных проектов</a:t>
          </a:r>
        </a:p>
      </dsp:txBody>
      <dsp:txXfrm>
        <a:off x="1531252" y="3512156"/>
        <a:ext cx="5741555" cy="1098342"/>
      </dsp:txXfrm>
    </dsp:sp>
    <dsp:sp modelId="{2B925446-9F7E-40CE-B56B-9DE22DE22618}">
      <dsp:nvSpPr>
        <dsp:cNvPr id="0" name=""/>
        <dsp:cNvSpPr/>
      </dsp:nvSpPr>
      <dsp:spPr>
        <a:xfrm>
          <a:off x="6" y="3618970"/>
          <a:ext cx="1454561" cy="9489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7F1522-D2CA-49F9-AD3B-2CC815802B3F}">
      <dsp:nvSpPr>
        <dsp:cNvPr id="0" name=""/>
        <dsp:cNvSpPr/>
      </dsp:nvSpPr>
      <dsp:spPr>
        <a:xfrm>
          <a:off x="0" y="4620944"/>
          <a:ext cx="7272808" cy="766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Приостановлено: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Норма о приобретении социального проездного пенсионерам, имеющим большой страховой стаж, зависящая от величины прожиточного минимума</a:t>
          </a:r>
        </a:p>
      </dsp:txBody>
      <dsp:txXfrm>
        <a:off x="1531252" y="4620944"/>
        <a:ext cx="5741555" cy="766913"/>
      </dsp:txXfrm>
    </dsp:sp>
    <dsp:sp modelId="{EB17738A-1D31-4AE3-8678-E357310C1725}">
      <dsp:nvSpPr>
        <dsp:cNvPr id="0" name=""/>
        <dsp:cNvSpPr/>
      </dsp:nvSpPr>
      <dsp:spPr>
        <a:xfrm>
          <a:off x="149324" y="4751087"/>
          <a:ext cx="1291374" cy="5640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FB9FF5-E716-47D0-A55F-83B6A6BC7823}">
      <dsp:nvSpPr>
        <dsp:cNvPr id="0" name=""/>
        <dsp:cNvSpPr/>
      </dsp:nvSpPr>
      <dsp:spPr>
        <a:xfrm>
          <a:off x="0" y="1660344"/>
          <a:ext cx="7272808" cy="501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Не предусмотрена индексация на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оплату труда  прочего персонала работников бюджетной сферы</a:t>
          </a:r>
        </a:p>
      </dsp:txBody>
      <dsp:txXfrm>
        <a:off x="1531252" y="1660344"/>
        <a:ext cx="5741555" cy="501891"/>
      </dsp:txXfrm>
    </dsp:sp>
    <dsp:sp modelId="{8358A11F-B12C-48EB-B0BA-4313EF3126FE}">
      <dsp:nvSpPr>
        <dsp:cNvPr id="0" name=""/>
        <dsp:cNvSpPr/>
      </dsp:nvSpPr>
      <dsp:spPr>
        <a:xfrm>
          <a:off x="360039" y="1711260"/>
          <a:ext cx="760648" cy="4000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0.18644</cdr:x>
      <cdr:y>0.91176</cdr:y>
    </cdr:from>
    <cdr:to>
      <cdr:x>0.58475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4680520"/>
          <a:ext cx="33843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Первоначальный бюджет 2016 года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0.18034</cdr:x>
      <cdr:y>0.51299</cdr:y>
    </cdr:from>
    <cdr:to>
      <cdr:x>0.33965</cdr:x>
      <cdr:y>0.63064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2316" y="2511896"/>
          <a:ext cx="135363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sz="1800" b="1" i="0" u="none" strike="noStrike" kern="1200" baseline="0">
              <a:solidFill>
                <a:srgbClr val="9BBB59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85 014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0.08665</cdr:x>
      <cdr:y>0.6974</cdr:y>
    </cdr:from>
    <cdr:to>
      <cdr:x>0.53751</cdr:x>
      <cdr:y>0.92855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736260" y="2119648"/>
          <a:ext cx="3830932" cy="702547"/>
          <a:chOff x="1547664" y="5849652"/>
          <a:chExt cx="3830938" cy="702534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1547664" y="6021288"/>
            <a:ext cx="216024" cy="72008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hemeClr val="accent4"/>
          </a:lnRef>
          <a:fillRef xmlns:a="http://schemas.openxmlformats.org/drawingml/2006/main" idx="3">
            <a:schemeClr val="accent4"/>
          </a:fillRef>
          <a:effectRef xmlns:a="http://schemas.openxmlformats.org/drawingml/2006/main" idx="3">
            <a:schemeClr val="accent4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/>
          </a:p>
        </cdr:txBody>
      </cdr:sp>
      <cdr:sp macro="" textlink="">
        <cdr:nvSpPr>
          <cdr:cNvPr id="4" name="Прямоугольник 3"/>
          <cdr:cNvSpPr/>
        </cdr:nvSpPr>
        <cdr:spPr>
          <a:xfrm xmlns:a="http://schemas.openxmlformats.org/drawingml/2006/main">
            <a:off x="1547664" y="6245696"/>
            <a:ext cx="216024" cy="72008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hemeClr val="accent6"/>
          </a:lnRef>
          <a:fillRef xmlns:a="http://schemas.openxmlformats.org/drawingml/2006/main" idx="3">
            <a:schemeClr val="accent6"/>
          </a:fillRef>
          <a:effectRef xmlns:a="http://schemas.openxmlformats.org/drawingml/2006/main" idx="3">
            <a:schemeClr val="accent6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/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1994226" y="6120138"/>
            <a:ext cx="3384376" cy="43204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Уточненный бюджет 2016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1961253" y="5849652"/>
            <a:ext cx="3384376" cy="43204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Первоначальный бюджет 2016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0.14489</cdr:x>
      <cdr:y>0.15724</cdr:y>
    </cdr:from>
    <cdr:to>
      <cdr:x>0.26368</cdr:x>
      <cdr:y>0.30502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1827" y="383103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11 161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0.12712</cdr:x>
      <cdr:y>0.57361</cdr:y>
    </cdr:from>
    <cdr:to>
      <cdr:x>0.57798</cdr:x>
      <cdr:y>0.70797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1080132" y="2999247"/>
          <a:ext cx="3830932" cy="702531"/>
          <a:chOff x="1835696" y="5421710"/>
          <a:chExt cx="3830938" cy="702534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1835696" y="5593346"/>
            <a:ext cx="216024" cy="72008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hemeClr val="accent3"/>
          </a:lnRef>
          <a:fillRef xmlns:a="http://schemas.openxmlformats.org/drawingml/2006/main" idx="3">
            <a:schemeClr val="accent3"/>
          </a:fillRef>
          <a:effectRef xmlns:a="http://schemas.openxmlformats.org/drawingml/2006/main" idx="3">
            <a:schemeClr val="accent3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/>
          </a:p>
        </cdr:txBody>
      </cdr:sp>
      <cdr:sp macro="" textlink="">
        <cdr:nvSpPr>
          <cdr:cNvPr id="4" name="Прямоугольник 3"/>
          <cdr:cNvSpPr/>
        </cdr:nvSpPr>
        <cdr:spPr>
          <a:xfrm xmlns:a="http://schemas.openxmlformats.org/drawingml/2006/main">
            <a:off x="1835696" y="5817754"/>
            <a:ext cx="216024" cy="72008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hemeClr val="accent2"/>
          </a:lnRef>
          <a:fillRef xmlns:a="http://schemas.openxmlformats.org/drawingml/2006/main" idx="3">
            <a:schemeClr val="accent2"/>
          </a:fillRef>
          <a:effectRef xmlns:a="http://schemas.openxmlformats.org/drawingml/2006/main" idx="3">
            <a:schemeClr val="accent2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/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2282258" y="5692196"/>
            <a:ext cx="3384376" cy="43204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Уточненный бюджет 2016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2249285" y="5421710"/>
            <a:ext cx="3384376" cy="43204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Первоначальный бюджет 2016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0.19403</cdr:x>
      <cdr:y>0.54291</cdr:y>
    </cdr:from>
    <cdr:to>
      <cdr:x>0.2888</cdr:x>
      <cdr:y>0.72694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26974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0.01493</cdr:x>
      <cdr:y>0.53843</cdr:y>
    </cdr:from>
    <cdr:to>
      <cdr:x>0.10448</cdr:x>
      <cdr:y>0.62539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" y="2675219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7 469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0.19658</cdr:x>
      <cdr:y>0.5511</cdr:y>
    </cdr:from>
    <cdr:to>
      <cdr:x>0.2906</cdr:x>
      <cdr:y>0.60048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3214363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97,5%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81CE-8A4E-4AB9-B39D-29BA67515C7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F5C3A-8719-43AC-AF12-F943772B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6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5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5000694"/>
          </a:xfrm>
        </p:spPr>
        <p:txBody>
          <a:bodyPr/>
          <a:lstStyle/>
          <a:p>
            <a:endParaRPr lang="ru-R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51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0913" y="22225"/>
            <a:ext cx="4679950" cy="3509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8477" y="3595167"/>
            <a:ext cx="6480720" cy="6266340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9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endPara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8CFDF-94B5-4EA8-8C5C-B2D3DC73708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287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3788" y="66675"/>
            <a:ext cx="4410075" cy="3308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2447" y="3379143"/>
            <a:ext cx="6765228" cy="8424936"/>
          </a:xfrm>
        </p:spPr>
        <p:txBody>
          <a:bodyPr/>
          <a:lstStyle/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25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99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0" i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03740"/>
              </p:ext>
            </p:extLst>
          </p:nvPr>
        </p:nvGraphicFramePr>
        <p:xfrm>
          <a:off x="806549" y="6989807"/>
          <a:ext cx="3672408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224136"/>
                <a:gridCol w="1296144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973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1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227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3600" y="11271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3877469"/>
            <a:ext cx="6480720" cy="5935983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05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F450-B031-469D-B026-468ABA94FC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88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7888" y="35560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3" y="4387255"/>
            <a:ext cx="6336704" cy="5328592"/>
          </a:xfrm>
        </p:spPr>
        <p:txBody>
          <a:bodyPr/>
          <a:lstStyle/>
          <a:p>
            <a:endParaRPr lang="ru-RU" sz="1000" i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528D8-C27F-4CE1-AA00-ACAC0D62635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39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8CFDF-94B5-4EA8-8C5C-B2D3DC73708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95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90525" y="4531271"/>
            <a:ext cx="5438140" cy="5328592"/>
          </a:xfrm>
        </p:spPr>
        <p:txBody>
          <a:bodyPr/>
          <a:lstStyle/>
          <a:p>
            <a:endParaRPr lang="ru-RU" sz="1200" i="1" kern="1200" dirty="0" smtClean="0">
              <a:solidFill>
                <a:schemeClr val="tx1"/>
              </a:solidFill>
              <a:effectLst/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02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78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481D0-4304-4D74-B4E0-B13D60A61B6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83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7408" y="4715154"/>
            <a:ext cx="5902859" cy="4895623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2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0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5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0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3600" y="11271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1" y="3805079"/>
            <a:ext cx="6423174" cy="6008373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6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9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0913" y="17463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3811191"/>
            <a:ext cx="6264695" cy="6480720"/>
          </a:xfrm>
        </p:spPr>
        <p:txBody>
          <a:bodyPr/>
          <a:lstStyle/>
          <a:p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5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5188" y="1857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09" y="3949859"/>
            <a:ext cx="6192688" cy="5718813"/>
          </a:xfrm>
        </p:spPr>
        <p:txBody>
          <a:bodyPr/>
          <a:lstStyle/>
          <a:p>
            <a:endParaRPr lang="ru-RU" sz="11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0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4680" y="179418"/>
            <a:ext cx="4397842" cy="46177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7320" y="1052736"/>
            <a:ext cx="9144000" cy="4248472"/>
          </a:xfrm>
          <a:noFill/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принципах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бюджетного планирования,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характеристиках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Пермского края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 и на плановый период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201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7826" y="5301208"/>
            <a:ext cx="7854696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- министр финансов Пермского края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О.В.Антипина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121316"/>
              </p:ext>
            </p:extLst>
          </p:nvPr>
        </p:nvGraphicFramePr>
        <p:xfrm>
          <a:off x="107505" y="813217"/>
          <a:ext cx="842493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002838"/>
              </p:ext>
            </p:extLst>
          </p:nvPr>
        </p:nvGraphicFramePr>
        <p:xfrm>
          <a:off x="1043608" y="-773809"/>
          <a:ext cx="86054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611561" y="260648"/>
            <a:ext cx="8208912" cy="1057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FFFFCC"/>
                </a:solidFill>
                <a:latin typeface="Arial" charset="0"/>
                <a:ea typeface="+mj-ea"/>
              </a:defRPr>
            </a:lvl1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Пермского края 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2017-2019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54896" y="3906711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97,6%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319973" y="3764452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97,4%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811303" y="3716898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508104" y="3729541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94,2%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9130" y="-16012"/>
            <a:ext cx="8458200" cy="6651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подходы к формированию расходов бюджета Пермского края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2017-2019 годы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68278" y="764704"/>
            <a:ext cx="8567836" cy="594382"/>
          </a:xfrm>
          <a:custGeom>
            <a:avLst/>
            <a:gdLst>
              <a:gd name="connsiteX0" fmla="*/ 0 w 8567836"/>
              <a:gd name="connsiteY0" fmla="*/ 37432 h 374317"/>
              <a:gd name="connsiteX1" fmla="*/ 37432 w 8567836"/>
              <a:gd name="connsiteY1" fmla="*/ 0 h 374317"/>
              <a:gd name="connsiteX2" fmla="*/ 8530404 w 8567836"/>
              <a:gd name="connsiteY2" fmla="*/ 0 h 374317"/>
              <a:gd name="connsiteX3" fmla="*/ 8567836 w 8567836"/>
              <a:gd name="connsiteY3" fmla="*/ 37432 h 374317"/>
              <a:gd name="connsiteX4" fmla="*/ 8567836 w 8567836"/>
              <a:gd name="connsiteY4" fmla="*/ 336885 h 374317"/>
              <a:gd name="connsiteX5" fmla="*/ 8530404 w 8567836"/>
              <a:gd name="connsiteY5" fmla="*/ 374317 h 374317"/>
              <a:gd name="connsiteX6" fmla="*/ 37432 w 8567836"/>
              <a:gd name="connsiteY6" fmla="*/ 374317 h 374317"/>
              <a:gd name="connsiteX7" fmla="*/ 0 w 8567836"/>
              <a:gd name="connsiteY7" fmla="*/ 336885 h 374317"/>
              <a:gd name="connsiteX8" fmla="*/ 0 w 8567836"/>
              <a:gd name="connsiteY8" fmla="*/ 37432 h 3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374317">
                <a:moveTo>
                  <a:pt x="0" y="37432"/>
                </a:moveTo>
                <a:cubicBezTo>
                  <a:pt x="0" y="16759"/>
                  <a:pt x="16759" y="0"/>
                  <a:pt x="37432" y="0"/>
                </a:cubicBezTo>
                <a:lnTo>
                  <a:pt x="8530404" y="0"/>
                </a:lnTo>
                <a:cubicBezTo>
                  <a:pt x="8551077" y="0"/>
                  <a:pt x="8567836" y="16759"/>
                  <a:pt x="8567836" y="37432"/>
                </a:cubicBezTo>
                <a:lnTo>
                  <a:pt x="8567836" y="336885"/>
                </a:lnTo>
                <a:cubicBezTo>
                  <a:pt x="8567836" y="357558"/>
                  <a:pt x="8551077" y="374317"/>
                  <a:pt x="8530404" y="374317"/>
                </a:cubicBezTo>
                <a:lnTo>
                  <a:pt x="37432" y="374317"/>
                </a:lnTo>
                <a:cubicBezTo>
                  <a:pt x="16759" y="374317"/>
                  <a:pt x="0" y="357558"/>
                  <a:pt x="0" y="336885"/>
                </a:cubicBezTo>
                <a:lnTo>
                  <a:pt x="0" y="37432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приоритет - действующие расходные обязательства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358406" y="2276873"/>
            <a:ext cx="8567836" cy="936104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индексация мер соц.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поддержки населения и стипендии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исходя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темпов роста средней заработной платы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экономике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края;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страховые взносы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обяз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мед. страхование неработающего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соответствии с федеральным законодательством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299130" y="3362725"/>
            <a:ext cx="8611583" cy="786356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убсидии на реализацию 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приоритетных 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региональных проектов, инвестиционных проектов муниципальных образований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уровне утвержденных бюджетных ассигнований на 2017-2018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годы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368278" y="5284824"/>
            <a:ext cx="8611583" cy="667538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ДФ - в 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объеме прогнозируемых доходов, формирующих данный фонд, с учетом увеличения объема фонда на 2018-2019 годы по 500,0 млн рублей ежегодно;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5803" y="3362726"/>
            <a:ext cx="1101793" cy="786356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8000" b="-98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0" y="770750"/>
            <a:ext cx="1196499" cy="59438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58406" y="1472231"/>
            <a:ext cx="8567836" cy="635861"/>
            <a:chOff x="457916" y="1677023"/>
            <a:chExt cx="8567836" cy="635861"/>
          </a:xfrm>
        </p:grpSpPr>
        <p:sp>
          <p:nvSpPr>
            <p:cNvPr id="21" name="Полилиния 20"/>
            <p:cNvSpPr/>
            <p:nvPr/>
          </p:nvSpPr>
          <p:spPr>
            <a:xfrm>
              <a:off x="457916" y="1677023"/>
              <a:ext cx="8567836" cy="635861"/>
            </a:xfrm>
            <a:custGeom>
              <a:avLst/>
              <a:gdLst>
                <a:gd name="connsiteX0" fmla="*/ 0 w 8567836"/>
                <a:gd name="connsiteY0" fmla="*/ 63767 h 637674"/>
                <a:gd name="connsiteX1" fmla="*/ 63767 w 8567836"/>
                <a:gd name="connsiteY1" fmla="*/ 0 h 637674"/>
                <a:gd name="connsiteX2" fmla="*/ 8504069 w 8567836"/>
                <a:gd name="connsiteY2" fmla="*/ 0 h 637674"/>
                <a:gd name="connsiteX3" fmla="*/ 8567836 w 8567836"/>
                <a:gd name="connsiteY3" fmla="*/ 63767 h 637674"/>
                <a:gd name="connsiteX4" fmla="*/ 8567836 w 8567836"/>
                <a:gd name="connsiteY4" fmla="*/ 573907 h 637674"/>
                <a:gd name="connsiteX5" fmla="*/ 8504069 w 8567836"/>
                <a:gd name="connsiteY5" fmla="*/ 637674 h 637674"/>
                <a:gd name="connsiteX6" fmla="*/ 63767 w 8567836"/>
                <a:gd name="connsiteY6" fmla="*/ 637674 h 637674"/>
                <a:gd name="connsiteX7" fmla="*/ 0 w 8567836"/>
                <a:gd name="connsiteY7" fmla="*/ 573907 h 637674"/>
                <a:gd name="connsiteX8" fmla="*/ 0 w 8567836"/>
                <a:gd name="connsiteY8" fmla="*/ 63767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637674">
                  <a:moveTo>
                    <a:pt x="0" y="63767"/>
                  </a:moveTo>
                  <a:cubicBezTo>
                    <a:pt x="0" y="28549"/>
                    <a:pt x="28549" y="0"/>
                    <a:pt x="63767" y="0"/>
                  </a:cubicBezTo>
                  <a:lnTo>
                    <a:pt x="8504069" y="0"/>
                  </a:lnTo>
                  <a:cubicBezTo>
                    <a:pt x="8539287" y="0"/>
                    <a:pt x="8567836" y="28549"/>
                    <a:pt x="8567836" y="63767"/>
                  </a:cubicBezTo>
                  <a:lnTo>
                    <a:pt x="8567836" y="573907"/>
                  </a:lnTo>
                  <a:cubicBezTo>
                    <a:pt x="8567836" y="609125"/>
                    <a:pt x="8539287" y="637674"/>
                    <a:pt x="8504069" y="637674"/>
                  </a:cubicBezTo>
                  <a:lnTo>
                    <a:pt x="63767" y="637674"/>
                  </a:lnTo>
                  <a:cubicBezTo>
                    <a:pt x="28549" y="637674"/>
                    <a:pt x="0" y="609125"/>
                    <a:pt x="0" y="573907"/>
                  </a:cubicBezTo>
                  <a:lnTo>
                    <a:pt x="0" y="63767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исполнение указов Президента РФ о повышении заработной платы работникам бюджетной сферы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52" y="1705031"/>
              <a:ext cx="616851" cy="6078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36" name="Picture 10" descr="http://budget.permkrai.ru/img/icons/gp_6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" y="2276873"/>
            <a:ext cx="922234" cy="96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олилиния 38"/>
          <p:cNvSpPr/>
          <p:nvPr/>
        </p:nvSpPr>
        <p:spPr>
          <a:xfrm>
            <a:off x="314659" y="4293096"/>
            <a:ext cx="8611583" cy="864095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РФФП МР (ГО) и РФФПП 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2017-2019 годы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соответствии с Методиками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распределения межбюджетных трансфертов в Пермском крае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8498" y="4352726"/>
            <a:ext cx="1141777" cy="797951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8000" b="-98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321003" y="6117315"/>
            <a:ext cx="8636984" cy="650233"/>
          </a:xfrm>
          <a:custGeom>
            <a:avLst/>
            <a:gdLst>
              <a:gd name="connsiteX0" fmla="*/ 0 w 8567836"/>
              <a:gd name="connsiteY0" fmla="*/ 63767 h 637674"/>
              <a:gd name="connsiteX1" fmla="*/ 63767 w 8567836"/>
              <a:gd name="connsiteY1" fmla="*/ 0 h 637674"/>
              <a:gd name="connsiteX2" fmla="*/ 8504069 w 8567836"/>
              <a:gd name="connsiteY2" fmla="*/ 0 h 637674"/>
              <a:gd name="connsiteX3" fmla="*/ 8567836 w 8567836"/>
              <a:gd name="connsiteY3" fmla="*/ 63767 h 637674"/>
              <a:gd name="connsiteX4" fmla="*/ 8567836 w 8567836"/>
              <a:gd name="connsiteY4" fmla="*/ 573907 h 637674"/>
              <a:gd name="connsiteX5" fmla="*/ 8504069 w 8567836"/>
              <a:gd name="connsiteY5" fmla="*/ 637674 h 637674"/>
              <a:gd name="connsiteX6" fmla="*/ 63767 w 8567836"/>
              <a:gd name="connsiteY6" fmla="*/ 637674 h 637674"/>
              <a:gd name="connsiteX7" fmla="*/ 0 w 8567836"/>
              <a:gd name="connsiteY7" fmla="*/ 573907 h 637674"/>
              <a:gd name="connsiteX8" fmla="*/ 0 w 8567836"/>
              <a:gd name="connsiteY8" fmla="*/ 63767 h 63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637674">
                <a:moveTo>
                  <a:pt x="0" y="63767"/>
                </a:moveTo>
                <a:cubicBezTo>
                  <a:pt x="0" y="28549"/>
                  <a:pt x="28549" y="0"/>
                  <a:pt x="63767" y="0"/>
                </a:cubicBezTo>
                <a:lnTo>
                  <a:pt x="8504069" y="0"/>
                </a:lnTo>
                <a:cubicBezTo>
                  <a:pt x="8539287" y="0"/>
                  <a:pt x="8567836" y="28549"/>
                  <a:pt x="8567836" y="63767"/>
                </a:cubicBezTo>
                <a:lnTo>
                  <a:pt x="8567836" y="573907"/>
                </a:lnTo>
                <a:cubicBezTo>
                  <a:pt x="8567836" y="609125"/>
                  <a:pt x="8539287" y="637674"/>
                  <a:pt x="8504069" y="637674"/>
                </a:cubicBezTo>
                <a:lnTo>
                  <a:pt x="63767" y="637674"/>
                </a:lnTo>
                <a:cubicBezTo>
                  <a:pt x="28549" y="637674"/>
                  <a:pt x="0" y="609125"/>
                  <a:pt x="0" y="573907"/>
                </a:cubicBezTo>
                <a:lnTo>
                  <a:pt x="0" y="6376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сполнение условий соглашений с Министерством финансов Российской Федерации о предоставлении бюджетных кредитов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3" y="6121709"/>
            <a:ext cx="854090" cy="650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8" y="5300903"/>
            <a:ext cx="751601" cy="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16" y="52705"/>
            <a:ext cx="8748464" cy="55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Malgun Gothic" panose="020B0503020000020004" pitchFamily="34" charset="-127"/>
                <a:cs typeface="Times New Roman" pitchFamily="18" charset="0"/>
              </a:rPr>
              <a:t>Условия, предусмотренные соглашениями с Министерством финансов Российской Федерации, о предоставлении бюджетного кредита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ea typeface="Malgun Gothic" panose="020B0503020000020004" pitchFamily="34" charset="-127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7935834"/>
              </p:ext>
            </p:extLst>
          </p:nvPr>
        </p:nvGraphicFramePr>
        <p:xfrm>
          <a:off x="179512" y="692696"/>
          <a:ext cx="887194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9504" y="11247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1008" y="20642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3802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3802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1184" y="492719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952" y="58772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652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80" y="260648"/>
            <a:ext cx="8867328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Приостановление действия отдельных положений законодательных актов Пермского края на 2017 год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млн рублей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65001613"/>
              </p:ext>
            </p:extLst>
          </p:nvPr>
        </p:nvGraphicFramePr>
        <p:xfrm>
          <a:off x="179512" y="1052736"/>
          <a:ext cx="727280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92202" y="1101733"/>
            <a:ext cx="1512168" cy="15121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Сумма экономии: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233,1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31832" y="3360486"/>
            <a:ext cx="1512168" cy="11042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Сумма экономии: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92202" y="4581128"/>
            <a:ext cx="1512168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Сумма экономии: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265,7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94535" y="5733256"/>
            <a:ext cx="1512168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Дополнительные средства: 21,4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94535" y="2643921"/>
            <a:ext cx="1455476" cy="640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Сумма экономии: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600,2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91933" y="702218"/>
            <a:ext cx="569338" cy="5895134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8" name="Овал 7"/>
          <p:cNvSpPr/>
          <p:nvPr/>
        </p:nvSpPr>
        <p:spPr>
          <a:xfrm>
            <a:off x="-7790" y="2636912"/>
            <a:ext cx="1600200" cy="13716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01 045,3 млн руб.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Скругленная соединительная линия 10"/>
          <p:cNvCxnSpPr>
            <a:stCxn id="8" idx="0"/>
          </p:cNvCxnSpPr>
          <p:nvPr/>
        </p:nvCxnSpPr>
        <p:spPr>
          <a:xfrm rot="5400000" flipH="1" flipV="1">
            <a:off x="405258" y="1089270"/>
            <a:ext cx="1934694" cy="116059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stCxn id="8" idx="4"/>
          </p:cNvCxnSpPr>
          <p:nvPr/>
        </p:nvCxnSpPr>
        <p:spPr>
          <a:xfrm rot="16200000" flipH="1">
            <a:off x="117900" y="4682922"/>
            <a:ext cx="2499611" cy="115079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5896" y="702218"/>
            <a:ext cx="609478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 и науки</a:t>
            </a: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здравоохранения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государственными финансами и гос.долгом</a:t>
            </a: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граждан Пермского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дети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Пермского края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общественной безопасности</a:t>
            </a:r>
          </a:p>
          <a:p>
            <a:pPr lvl="0"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качественным жильем и услугами ЖКХ</a:t>
            </a: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и развитие территорий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информационного общества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занятости населения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развитие и инновационная экономика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Воспроизводство и использование природных ресурсов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общества и власти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земельными ресурсами и имуществом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энергоэффективности</a:t>
            </a:r>
          </a:p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туризма</a:t>
            </a: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государственного управления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9230" y="702217"/>
            <a:ext cx="132893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9 292,1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21 576,9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1 050,9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973,6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776,4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491,3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2 825,1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998,6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24,5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705,9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659,5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345,4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667,7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547,9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442,1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341,6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328,0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148,2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56,2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Пермского края на реализацию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программ</a:t>
            </a:r>
            <a:r>
              <a:rPr lang="ru-RU" sz="165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16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0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распределения межбюджетных трансфертов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903731"/>
              </p:ext>
            </p:extLst>
          </p:nvPr>
        </p:nvGraphicFramePr>
        <p:xfrm>
          <a:off x="1752600" y="1935163"/>
          <a:ext cx="7067872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блако 6"/>
          <p:cNvSpPr/>
          <p:nvPr/>
        </p:nvSpPr>
        <p:spPr>
          <a:xfrm>
            <a:off x="0" y="1371600"/>
            <a:ext cx="3429000" cy="23622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МБТ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39 740,0 млн рублей (38,7% от общего объема расходов)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0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327109"/>
              </p:ext>
            </p:extLst>
          </p:nvPr>
        </p:nvGraphicFramePr>
        <p:xfrm>
          <a:off x="502096" y="1556792"/>
          <a:ext cx="8641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17282" y="116632"/>
            <a:ext cx="9144000" cy="864096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органам местного самоуправления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2017-2019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гг., млн рублей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95843568"/>
              </p:ext>
            </p:extLst>
          </p:nvPr>
        </p:nvGraphicFramePr>
        <p:xfrm>
          <a:off x="-180528" y="1772816"/>
          <a:ext cx="864096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2915816" y="3284984"/>
            <a:ext cx="504056" cy="2160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444208" y="2492896"/>
            <a:ext cx="504056" cy="2160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716016" y="2924944"/>
            <a:ext cx="504056" cy="2160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883260" y="4293096"/>
            <a:ext cx="504056" cy="21602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444208" y="3717032"/>
            <a:ext cx="504056" cy="21602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725031" y="3933056"/>
            <a:ext cx="504056" cy="21602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83260" y="297169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107,6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0450" y="263598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107,2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1394" y="219601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3817" y="397980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106,5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0450" y="3655767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105,8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1394" y="337847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106,8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4391"/>
              </p:ext>
            </p:extLst>
          </p:nvPr>
        </p:nvGraphicFramePr>
        <p:xfrm>
          <a:off x="257174" y="1136203"/>
          <a:ext cx="8629651" cy="545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32656"/>
            <a:ext cx="9144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 (городских округов), являющихся получателями дотации из краевого бюджета,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 году по сравнению с 2016 годом, %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79625" y="2632272"/>
            <a:ext cx="998487" cy="1258609"/>
            <a:chOff x="817959" y="2812132"/>
            <a:chExt cx="998487" cy="112092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817959" y="2852936"/>
              <a:ext cx="0" cy="1080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968566" y="2852936"/>
              <a:ext cx="0" cy="2880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40216" y="2822461"/>
              <a:ext cx="0" cy="2880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295447" y="2833977"/>
              <a:ext cx="0" cy="276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475656" y="2833977"/>
              <a:ext cx="0" cy="162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628056" y="2812132"/>
              <a:ext cx="0" cy="162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816446" y="2833976"/>
              <a:ext cx="0" cy="1325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 flipH="1" flipV="1">
              <a:off x="1230377" y="2966477"/>
              <a:ext cx="397679" cy="613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" name="Овал 3"/>
          <p:cNvSpPr/>
          <p:nvPr/>
        </p:nvSpPr>
        <p:spPr>
          <a:xfrm>
            <a:off x="1179682" y="3335262"/>
            <a:ext cx="2520281" cy="41234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выравнивания МР(ГО)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458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836462"/>
              </p:ext>
            </p:extLst>
          </p:nvPr>
        </p:nvGraphicFramePr>
        <p:xfrm>
          <a:off x="251520" y="692696"/>
          <a:ext cx="864190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4096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на реализацию инвестиционных и приоритетных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региональных проектов на 2017-2019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гг., млн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35538304"/>
              </p:ext>
            </p:extLst>
          </p:nvPr>
        </p:nvGraphicFramePr>
        <p:xfrm>
          <a:off x="179512" y="1340768"/>
          <a:ext cx="864096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39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163536"/>
            <a:ext cx="6552728" cy="1481336"/>
          </a:xfrm>
          <a:prstGeom prst="rect">
            <a:avLst/>
          </a:prstGeom>
        </p:spPr>
      </p:pic>
      <p:pic>
        <p:nvPicPr>
          <p:cNvPr id="9218" name="Picture 2" descr="C:\Users\alexa\Совет Глав и МО, совещания, выездные, лекции\2014\публичные слушания бюджет 2015-2017\рисунки\2017 д и 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49" y="1124744"/>
            <a:ext cx="26642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exa\Совет Глав и МО, совещания, выездные, лекции\2014\публичные слушания бюджет 2015-2017\рисунки\2015 д и 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7"/>
            <a:ext cx="3384376" cy="32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lexa\Совет Глав и МО, совещания, выездные, лекции\2014\публичные слушания бюджет 2015-2017\рисунки\2016 д и 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2736304" cy="31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769949"/>
              </p:ext>
            </p:extLst>
          </p:nvPr>
        </p:nvGraphicFramePr>
        <p:xfrm>
          <a:off x="2195736" y="5157192"/>
          <a:ext cx="6616906" cy="1524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96491"/>
                <a:gridCol w="1306537"/>
                <a:gridCol w="1143222"/>
                <a:gridCol w="1143222"/>
                <a:gridCol w="1227434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89 293,3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94 449,6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101 701,0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105 636,7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97 581,1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102 809,9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110 434,8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110 977,0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-8 287,8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-8 360,3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-8 733,8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- 5 340,3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дефицита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9697" y="3175330"/>
            <a:ext cx="90758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102 809,9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9711" y="3395207"/>
            <a:ext cx="90758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94 449,6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6100" y="2758634"/>
            <a:ext cx="90758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110 434,8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2988326"/>
            <a:ext cx="90758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101 701,0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7434" y="2334015"/>
            <a:ext cx="90758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110 977,0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9187" y="2515078"/>
            <a:ext cx="90758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105 636,7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8441" y="2473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бюджета Пермского края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2017-2019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гг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(млн рублей)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2970" y="4978870"/>
            <a:ext cx="72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4386" y="4623360"/>
            <a:ext cx="72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4017923"/>
            <a:ext cx="72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6016" y="1495704"/>
            <a:ext cx="90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8 733,8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9187" y="1198617"/>
            <a:ext cx="90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5 340,3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1" y="1835436"/>
            <a:ext cx="90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8 360,3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7701" y="2085251"/>
            <a:ext cx="504056" cy="479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1649593"/>
            <a:ext cx="504056" cy="43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04878" y="1697556"/>
            <a:ext cx="523306" cy="339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369174" y="1352505"/>
            <a:ext cx="523306" cy="339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0351" y="331904"/>
            <a:ext cx="760427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Прогноз социально-экономического развития Пермского края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204" y="3643537"/>
            <a:ext cx="3631122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lnSpc>
                <a:spcPts val="1200"/>
              </a:lnSpc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0" dirty="0" smtClean="0">
                <a:solidFill>
                  <a:schemeClr val="tx1"/>
                </a:solidFill>
                <a:effectLst/>
                <a:latin typeface="+mj-lt"/>
              </a:rPr>
              <a:t>Темп роста основных производственных </a:t>
            </a:r>
            <a:br>
              <a:rPr lang="ru-RU" b="0" dirty="0" smtClean="0">
                <a:solidFill>
                  <a:schemeClr val="tx1"/>
                </a:solidFill>
                <a:effectLst/>
                <a:latin typeface="+mj-lt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+mj-lt"/>
              </a:rPr>
              <a:t>фондов (по остаточной стоимости), </a:t>
            </a:r>
            <a:r>
              <a:rPr lang="ru-RU" dirty="0" smtClean="0">
                <a:solidFill>
                  <a:schemeClr val="tx1"/>
                </a:solidFill>
                <a:effectLst/>
                <a:latin typeface="+mj-lt"/>
              </a:rPr>
              <a:t>%</a:t>
            </a:r>
            <a:endParaRPr lang="ru-RU" dirty="0"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99996544"/>
              </p:ext>
            </p:extLst>
          </p:nvPr>
        </p:nvGraphicFramePr>
        <p:xfrm>
          <a:off x="4427984" y="4059723"/>
          <a:ext cx="5112568" cy="289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5536" y="3682530"/>
            <a:ext cx="3924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Инфляция, % к предыдущему периоду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19821333"/>
              </p:ext>
            </p:extLst>
          </p:nvPr>
        </p:nvGraphicFramePr>
        <p:xfrm>
          <a:off x="65174" y="2780929"/>
          <a:ext cx="6560715" cy="429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75553" y="814242"/>
            <a:ext cx="3062057" cy="248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Фонд оплаты труда, темп роста,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 %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81719632"/>
              </p:ext>
            </p:extLst>
          </p:nvPr>
        </p:nvGraphicFramePr>
        <p:xfrm>
          <a:off x="53869" y="1016723"/>
          <a:ext cx="4143803" cy="284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559169368"/>
              </p:ext>
            </p:extLst>
          </p:nvPr>
        </p:nvGraphicFramePr>
        <p:xfrm>
          <a:off x="4172952" y="487286"/>
          <a:ext cx="4506826" cy="331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572000" y="817913"/>
            <a:ext cx="4107779" cy="248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ts val="1200"/>
              </a:lnSpc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Налогооблагаемая </a:t>
            </a:r>
            <a:r>
              <a:rPr lang="ru-RU" sz="1400" b="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прибыль, темп роста,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%</a:t>
            </a:r>
            <a:endParaRPr lang="ru-RU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"/>
          <a:stretch/>
        </p:blipFill>
        <p:spPr>
          <a:xfrm>
            <a:off x="6437489" y="552108"/>
            <a:ext cx="2367157" cy="2240347"/>
          </a:xfrm>
          <a:prstGeom prst="rect">
            <a:avLst/>
          </a:prstGeom>
        </p:spPr>
      </p:pic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86625421"/>
              </p:ext>
            </p:extLst>
          </p:nvPr>
        </p:nvGraphicFramePr>
        <p:xfrm>
          <a:off x="3493093" y="2902698"/>
          <a:ext cx="2763654" cy="197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19261229"/>
              </p:ext>
            </p:extLst>
          </p:nvPr>
        </p:nvGraphicFramePr>
        <p:xfrm>
          <a:off x="1543354" y="1817600"/>
          <a:ext cx="2368719" cy="181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121619991"/>
              </p:ext>
            </p:extLst>
          </p:nvPr>
        </p:nvGraphicFramePr>
        <p:xfrm>
          <a:off x="5975675" y="3694559"/>
          <a:ext cx="3115690" cy="246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164195985"/>
              </p:ext>
            </p:extLst>
          </p:nvPr>
        </p:nvGraphicFramePr>
        <p:xfrm>
          <a:off x="82309" y="1556792"/>
          <a:ext cx="1970364" cy="116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19947" y="2392345"/>
            <a:ext cx="108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18 530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6960" y="1920589"/>
            <a:ext cx="108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18 530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2538662" y="1627023"/>
            <a:ext cx="1125234" cy="5871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30 796</a:t>
            </a: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21817" y="3724287"/>
            <a:ext cx="108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18 530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4939949" y="2491658"/>
            <a:ext cx="1145120" cy="6015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44 153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24528" y="4876209"/>
            <a:ext cx="108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18 530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7280207" y="3131009"/>
            <a:ext cx="1123336" cy="635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49 690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047251"/>
              </p:ext>
            </p:extLst>
          </p:nvPr>
        </p:nvGraphicFramePr>
        <p:xfrm>
          <a:off x="204757" y="5661248"/>
          <a:ext cx="8712967" cy="109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5"/>
                <a:gridCol w="936104"/>
                <a:gridCol w="936104"/>
                <a:gridCol w="936104"/>
              </a:tblGrid>
              <a:tr h="327480">
                <a:tc rowSpan="2"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краевого бюджета 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обслуживание гос.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долга (млн руб.)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160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2 428,3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2 849,9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4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 в расходах краевого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302244" y="75054"/>
            <a:ext cx="7101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Привлечение кредитов банков, млн рублей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-105298" y="923630"/>
            <a:ext cx="2643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Задолженность по кредитам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банков и бюджетными кредитами ФБ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01.01.2017 г. 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298002" y="2477722"/>
            <a:ext cx="1081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3 891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2387" y="2848950"/>
            <a:ext cx="1081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8 360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16066" y="3212643"/>
            <a:ext cx="1081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4 608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14403" y="3608574"/>
            <a:ext cx="1081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8 734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59486" y="4291154"/>
            <a:ext cx="1081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5 340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63980" y="3947128"/>
            <a:ext cx="1081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182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13766" y="3181865"/>
            <a:ext cx="108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12 251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43196" y="4402569"/>
            <a:ext cx="108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12 251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43306" y="4064015"/>
            <a:ext cx="108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13 342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33" idx="2"/>
          </p:cNvCxnSpPr>
          <p:nvPr/>
        </p:nvCxnSpPr>
        <p:spPr>
          <a:xfrm>
            <a:off x="3838668" y="2816276"/>
            <a:ext cx="394722" cy="3147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455265" y="3131010"/>
            <a:ext cx="750526" cy="20005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05791" y="3131009"/>
            <a:ext cx="313615" cy="112991"/>
          </a:xfrm>
          <a:prstGeom prst="line">
            <a:avLst/>
          </a:prstGeom>
          <a:ln w="254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892863" y="3838105"/>
            <a:ext cx="703930" cy="41057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892863" y="3448999"/>
            <a:ext cx="703930" cy="389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596793" y="3842295"/>
            <a:ext cx="639503" cy="254881"/>
          </a:xfrm>
          <a:prstGeom prst="line">
            <a:avLst/>
          </a:prstGeom>
          <a:ln w="25400">
            <a:solidFill>
              <a:srgbClr val="FF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39808" y="4742363"/>
            <a:ext cx="216024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36960" y="5222681"/>
            <a:ext cx="216024" cy="457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60412" y="4557697"/>
            <a:ext cx="5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Дефицит бюджета на планируемый период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1981" y="5054135"/>
            <a:ext cx="5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Погашение кредитов федерального 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5461" y="1672281"/>
            <a:ext cx="108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8 681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0213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долг Пермского края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2017-2019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720494"/>
              </p:ext>
            </p:extLst>
          </p:nvPr>
        </p:nvGraphicFramePr>
        <p:xfrm>
          <a:off x="539552" y="1340768"/>
          <a:ext cx="8229600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alexa\Совет Глав и МО, совещания, выездные, лекции\2014\публичные слушания бюджет 2015-2017\378408_612588_1322729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187">
            <a:off x="169878" y="204065"/>
            <a:ext cx="1408705" cy="1295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072187"/>
            <a:ext cx="4510269" cy="3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17" y="152607"/>
            <a:ext cx="8229600" cy="7920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оценки качества управления региональными финансами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88967" y="1467915"/>
            <a:ext cx="3528392" cy="11785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 субъект)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74453" y="3267895"/>
            <a:ext cx="3224762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субъектов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5226703"/>
            <a:ext cx="324036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субъектов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1035" y="94469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4751" y="260370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470348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Z:\тайм-менеджмент-для-персонал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616625" cy="14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31840" y="11247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2015 год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a\Совет Глав и МО, совещания, выездные, лекции\подложка для слайд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25" y="-21885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35999" y="5157192"/>
            <a:ext cx="7092788" cy="12961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Ждем Вас по адресу: </a:t>
            </a: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www.budget.permkrai.ru</a:t>
            </a:r>
            <a:endParaRPr lang="ru-RU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lexa\Совет Глав и МО, совещания, выездные, лекции\2014\публичные слушания бюджет 2015-2017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08" y="620688"/>
            <a:ext cx="90364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38" y="116632"/>
            <a:ext cx="1414050" cy="20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бюджета, млн рублей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35488810"/>
              </p:ext>
            </p:extLst>
          </p:nvPr>
        </p:nvGraphicFramePr>
        <p:xfrm>
          <a:off x="395536" y="1412776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34830649"/>
              </p:ext>
            </p:extLst>
          </p:nvPr>
        </p:nvGraphicFramePr>
        <p:xfrm>
          <a:off x="1043608" y="-1251520"/>
          <a:ext cx="83045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1097" y="35364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89 293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021288"/>
            <a:ext cx="216024" cy="720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6245696"/>
            <a:ext cx="216024" cy="72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"/>
          <p:cNvSpPr txBox="1"/>
          <p:nvPr/>
        </p:nvSpPr>
        <p:spPr>
          <a:xfrm>
            <a:off x="1994226" y="6120138"/>
            <a:ext cx="338437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Уточненный бюджет 2016 года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1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Пермского края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02328474"/>
              </p:ext>
            </p:extLst>
          </p:nvPr>
        </p:nvGraphicFramePr>
        <p:xfrm>
          <a:off x="1515953" y="775204"/>
          <a:ext cx="76328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4201" y="52292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18774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НДФЛ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4494" y="177281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Налог на имущество организаций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4494" y="338835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Акцизы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2292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Налог на прибыль организаций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921" y="450912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Прочие доходы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78763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4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Пермского края на 201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гг. (млн рублей)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1990638"/>
              </p:ext>
            </p:extLst>
          </p:nvPr>
        </p:nvGraphicFramePr>
        <p:xfrm>
          <a:off x="395536" y="1349152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68218736"/>
              </p:ext>
            </p:extLst>
          </p:nvPr>
        </p:nvGraphicFramePr>
        <p:xfrm>
          <a:off x="1226310" y="-1107504"/>
          <a:ext cx="83045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547664" y="5849652"/>
            <a:ext cx="3830938" cy="702534"/>
            <a:chOff x="1547664" y="5849652"/>
            <a:chExt cx="3830938" cy="7025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47664" y="6021288"/>
              <a:ext cx="216024" cy="7200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547664" y="6245696"/>
              <a:ext cx="216024" cy="720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994226" y="6120138"/>
              <a:ext cx="3384376" cy="43204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Уточненный бюджет 2016 года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961253" y="5849652"/>
              <a:ext cx="3384376" cy="43204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Первоначальный бюджет 2016 года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90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перечисления,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912174"/>
              </p:ext>
            </p:extLst>
          </p:nvPr>
        </p:nvGraphicFramePr>
        <p:xfrm>
          <a:off x="395536" y="2204864"/>
          <a:ext cx="8229600" cy="20687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34680"/>
                <a:gridCol w="1368152"/>
                <a:gridCol w="1296144"/>
                <a:gridCol w="1296144"/>
                <a:gridCol w="1234480"/>
              </a:tblGrid>
              <a:tr h="39845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77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3 053,7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053,7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053,7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3 053,7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25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Фонда содействия реформированию ЖКХ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5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8202"/>
              </p:ext>
            </p:extLst>
          </p:nvPr>
        </p:nvGraphicFramePr>
        <p:xfrm>
          <a:off x="251520" y="1512647"/>
          <a:ext cx="8496944" cy="522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752" y="9714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организаций</a:t>
            </a:r>
            <a:endParaRPr lang="ru-RU" b="1" u="sng" dirty="0">
              <a:solidFill>
                <a:srgbClr val="2F4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5113"/>
            <a:ext cx="8272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</a:rPr>
              <a:t>Налоговые доходы, планируемые к поступлению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</a:rPr>
              <a:t>в бюджет Пермского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</a:rPr>
              <a:t>края на 201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7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</a:rPr>
              <a:t>-201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9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</a:rPr>
              <a:t> гг. (млн рублей)</a:t>
            </a:r>
            <a:endParaRPr lang="ru-RU" sz="2200" dirty="0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495653" y="1544919"/>
            <a:ext cx="170656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 к пред.  году</a:t>
            </a:r>
          </a:p>
        </p:txBody>
      </p:sp>
    </p:spTree>
    <p:extLst>
      <p:ext uri="{BB962C8B-B14F-4D97-AF65-F5344CB8AC3E}">
        <p14:creationId xmlns:p14="http://schemas.microsoft.com/office/powerpoint/2010/main" val="9377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689859"/>
              </p:ext>
            </p:extLst>
          </p:nvPr>
        </p:nvGraphicFramePr>
        <p:xfrm>
          <a:off x="395536" y="1173708"/>
          <a:ext cx="8496944" cy="303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1720" y="9579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201531"/>
              </p:ext>
            </p:extLst>
          </p:nvPr>
        </p:nvGraphicFramePr>
        <p:xfrm>
          <a:off x="782048" y="4156508"/>
          <a:ext cx="7880550" cy="243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1720" y="3808847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60224"/>
            <a:ext cx="8272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</a:rPr>
              <a:t>Налоговые доходы, планируемые к поступлению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</a:rPr>
              <a:t>в бюджет Пермского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</a:rPr>
              <a:t>края на 201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7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</a:rPr>
              <a:t>-201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9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</a:rPr>
              <a:t> гг. (млн рублей)</a:t>
            </a:r>
            <a:endParaRPr lang="ru-RU" sz="2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76250775"/>
              </p:ext>
            </p:extLst>
          </p:nvPr>
        </p:nvGraphicFramePr>
        <p:xfrm>
          <a:off x="491716" y="-2032000"/>
          <a:ext cx="83045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66545" y="1550156"/>
            <a:ext cx="895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26 850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50301275"/>
              </p:ext>
            </p:extLst>
          </p:nvPr>
        </p:nvGraphicFramePr>
        <p:xfrm>
          <a:off x="866485" y="692696"/>
          <a:ext cx="83045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259632" y="6277594"/>
            <a:ext cx="3830938" cy="702534"/>
            <a:chOff x="1547664" y="5849652"/>
            <a:chExt cx="3830938" cy="70253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547664" y="6021288"/>
              <a:ext cx="216024" cy="7200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47664" y="6245696"/>
              <a:ext cx="216024" cy="720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/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1994226" y="6120138"/>
              <a:ext cx="3384376" cy="43204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Уточненный бюджет 2016 года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1961253" y="5849652"/>
              <a:ext cx="3384376" cy="43204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Первоначальный бюджет 2016 года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2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11390" y="1109755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33219"/>
            <a:ext cx="8272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</a:rPr>
              <a:t>Налоговые доходы, планируемые к поступлению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</a:rPr>
              <a:t>в бюджет Пермского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</a:rPr>
              <a:t>края на 2017-2019 гг. </a:t>
            </a:r>
            <a:endParaRPr lang="ru-RU" sz="2200" dirty="0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238052" y="1329092"/>
            <a:ext cx="170656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 к пред. году</a:t>
            </a:r>
          </a:p>
        </p:txBody>
      </p:sp>
      <p:graphicFrame>
        <p:nvGraphicFramePr>
          <p:cNvPr id="19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44414"/>
              </p:ext>
            </p:extLst>
          </p:nvPr>
        </p:nvGraphicFramePr>
        <p:xfrm>
          <a:off x="251520" y="1509865"/>
          <a:ext cx="8496944" cy="522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536"/>
              </p:ext>
            </p:extLst>
          </p:nvPr>
        </p:nvGraphicFramePr>
        <p:xfrm>
          <a:off x="221127" y="5085184"/>
          <a:ext cx="8765101" cy="1584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3116"/>
                <a:gridCol w="1537429"/>
                <a:gridCol w="1317796"/>
                <a:gridCol w="1445309"/>
                <a:gridCol w="1176161"/>
                <a:gridCol w="1165290"/>
              </a:tblGrid>
              <a:tr h="3805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Акцизы, млн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056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Нефтепродукты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4 491</a:t>
                      </a:r>
                    </a:p>
                  </a:txBody>
                  <a:tcPr/>
                </a:tc>
              </a:tr>
              <a:tr h="44249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Алкогольная продукция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1 868</a:t>
                      </a:r>
                    </a:p>
                  </a:txBody>
                  <a:tcPr anchor="ctr"/>
                </a:tc>
              </a:tr>
              <a:tr h="3048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829472"/>
              </p:ext>
            </p:extLst>
          </p:nvPr>
        </p:nvGraphicFramePr>
        <p:xfrm>
          <a:off x="1187624" y="-974411"/>
          <a:ext cx="96490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97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7519</TotalTime>
  <Words>1297</Words>
  <Application>Microsoft Office PowerPoint</Application>
  <PresentationFormat>Экран (4:3)</PresentationFormat>
  <Paragraphs>422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Malgun Gothic</vt:lpstr>
      <vt:lpstr>Arial</vt:lpstr>
      <vt:lpstr>Calibri</vt:lpstr>
      <vt:lpstr>Times New Roman</vt:lpstr>
      <vt:lpstr>Тема Office</vt:lpstr>
      <vt:lpstr>О принципах  бюджетного планирования,  основных характеристиках  бюджета Пермского края  на 2017 год и на плановый период  2018 и 2019 годов</vt:lpstr>
      <vt:lpstr>Презентация PowerPoint</vt:lpstr>
      <vt:lpstr>Доходы бюджета, млн рублей</vt:lpstr>
      <vt:lpstr>Структура доходов Пермского края</vt:lpstr>
      <vt:lpstr>Налоговые и неналоговые доходы бюджета  Пермского края на 2017-2019 гг. (млн рублей)</vt:lpstr>
      <vt:lpstr>Безвозмездные перечисления,  млн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Приостановление действия отдельных положений законодательных актов Пермского края на 2017 год, млн рублей</vt:lpstr>
      <vt:lpstr>Презентация PowerPoint</vt:lpstr>
      <vt:lpstr>Структура распределения межбюджетных трансфертов</vt:lpstr>
      <vt:lpstr>Дотации органам местного самоуправления  на 2017-2019 гг., млн рублей</vt:lpstr>
      <vt:lpstr>Презентация PowerPoint</vt:lpstr>
      <vt:lpstr>Субсидии на реализацию инвестиционных и приоритетных региональных проектов на 2017-2019 гг., млн рублей</vt:lpstr>
      <vt:lpstr>Презентация PowerPoint</vt:lpstr>
      <vt:lpstr>Презентация PowerPoint</vt:lpstr>
      <vt:lpstr>Государственный долг Пермского края  на 2017-2019 гг. </vt:lpstr>
      <vt:lpstr>Мониторинг оценки качества управления региональными финансами</vt:lpstr>
      <vt:lpstr>Ждем Вас по адресу: www.budget.permkrai.ru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бюджета  Пермского края на 2014 год  и на плановый период  2015 и 2016 годов</dc:title>
  <dc:creator>Майсурадзе Александра Димитриевна</dc:creator>
  <cp:lastModifiedBy>Назаретян Елена Шотовна</cp:lastModifiedBy>
  <cp:revision>887</cp:revision>
  <cp:lastPrinted>2016-10-21T04:16:31Z</cp:lastPrinted>
  <dcterms:created xsi:type="dcterms:W3CDTF">2014-10-07T10:40:25Z</dcterms:created>
  <dcterms:modified xsi:type="dcterms:W3CDTF">2016-10-25T05:03:21Z</dcterms:modified>
</cp:coreProperties>
</file>